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6" r:id="rId2"/>
    <p:sldId id="348" r:id="rId3"/>
    <p:sldId id="357" r:id="rId4"/>
    <p:sldId id="256" r:id="rId5"/>
    <p:sldId id="351" r:id="rId6"/>
    <p:sldId id="350" r:id="rId7"/>
    <p:sldId id="355" r:id="rId8"/>
    <p:sldId id="276" r:id="rId9"/>
    <p:sldId id="277" r:id="rId10"/>
    <p:sldId id="354" r:id="rId11"/>
    <p:sldId id="305" r:id="rId12"/>
    <p:sldId id="274" r:id="rId13"/>
    <p:sldId id="291" r:id="rId14"/>
    <p:sldId id="307" r:id="rId15"/>
    <p:sldId id="345" r:id="rId16"/>
    <p:sldId id="349" r:id="rId17"/>
    <p:sldId id="339" r:id="rId18"/>
    <p:sldId id="346" r:id="rId19"/>
    <p:sldId id="34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 varScale="1">
        <p:scale>
          <a:sx n="70" d="100"/>
          <a:sy n="70" d="100"/>
        </p:scale>
        <p:origin x="-10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40399-2825-47E3-8196-7170FF5F9C86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87ED-DB26-423F-9C62-6BE2F04E7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40399-2825-47E3-8196-7170FF5F9C86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87ED-DB26-423F-9C62-6BE2F04E7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40399-2825-47E3-8196-7170FF5F9C86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87ED-DB26-423F-9C62-6BE2F04E7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40399-2825-47E3-8196-7170FF5F9C86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87ED-DB26-423F-9C62-6BE2F04E7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40399-2825-47E3-8196-7170FF5F9C86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87ED-DB26-423F-9C62-6BE2F04E7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40399-2825-47E3-8196-7170FF5F9C86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87ED-DB26-423F-9C62-6BE2F04E7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40399-2825-47E3-8196-7170FF5F9C86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87ED-DB26-423F-9C62-6BE2F04E7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40399-2825-47E3-8196-7170FF5F9C86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87ED-DB26-423F-9C62-6BE2F04E7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40399-2825-47E3-8196-7170FF5F9C86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87ED-DB26-423F-9C62-6BE2F04E7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40399-2825-47E3-8196-7170FF5F9C86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87ED-DB26-423F-9C62-6BE2F04E7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40399-2825-47E3-8196-7170FF5F9C86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87ED-DB26-423F-9C62-6BE2F04E7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40399-2825-47E3-8196-7170FF5F9C86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487ED-DB26-423F-9C62-6BE2F04E7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история верхнеудинс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Картинки по запросу верхнеудинс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643050"/>
            <a:ext cx="6264822" cy="47023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история верхнеудинс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85725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+mn-lt"/>
              </a:rPr>
              <a:t>Вопрос № 3</a:t>
            </a:r>
            <a:endParaRPr lang="ru-RU" sz="3600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571612"/>
            <a:ext cx="8286808" cy="3571900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 smtClean="0">
                <a:solidFill>
                  <a:schemeClr val="bg1"/>
                </a:solidFill>
              </a:rPr>
              <a:t>Удивительное здание, которое было видно с любой точки города. Белоснежное с золотыми куполами. Его строительство началось в 1741 г. Это первое каменное здание Верхнеудинска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29586" y="5357826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и по запросу история верхнеудинс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1"/>
            <a:ext cx="7772400" cy="64294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+mn-lt"/>
              </a:rPr>
              <a:t>Вопрос </a:t>
            </a:r>
            <a:r>
              <a:rPr lang="ru-RU" sz="4000" b="1" dirty="0" smtClean="0">
                <a:latin typeface="+mn-lt"/>
              </a:rPr>
              <a:t>по картинам</a:t>
            </a:r>
            <a:endParaRPr lang="ru-RU" sz="4000" b="1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29586" y="4214818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назад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785794"/>
            <a:ext cx="4000527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072068" y="285728"/>
            <a:ext cx="307183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3571876"/>
            <a:ext cx="4286280" cy="310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и по запросу история верхнеудинс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643174" y="214290"/>
            <a:ext cx="4786346" cy="85725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+mn-lt"/>
              </a:rPr>
              <a:t>Картина</a:t>
            </a:r>
            <a:r>
              <a:rPr lang="ru-RU" sz="4000" b="1" dirty="0" smtClean="0">
                <a:latin typeface="+mn-lt"/>
              </a:rPr>
              <a:t> </a:t>
            </a:r>
            <a:r>
              <a:rPr lang="ru-RU" sz="4000" b="1" dirty="0" smtClean="0">
                <a:latin typeface="+mn-lt"/>
              </a:rPr>
              <a:t>№ </a:t>
            </a:r>
            <a:r>
              <a:rPr lang="ru-RU" sz="4000" b="1" dirty="0" smtClean="0">
                <a:latin typeface="+mn-lt"/>
              </a:rPr>
              <a:t>1</a:t>
            </a:r>
            <a:endParaRPr lang="ru-RU" sz="4000" b="1" dirty="0">
              <a:latin typeface="+mn-lt"/>
            </a:endParaRPr>
          </a:p>
        </p:txBody>
      </p:sp>
      <p:sp>
        <p:nvSpPr>
          <p:cNvPr id="24578" name="AutoShape 2" descr="Картинки по запросу красавица ангара памятн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4580" name="AutoShape 4" descr="Картинки по запросу красавица ангара памятн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00108"/>
            <a:ext cx="8643998" cy="564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Картинки по запросу история верхнеудинс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642941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+mn-lt"/>
              </a:rPr>
              <a:t>Картина</a:t>
            </a:r>
            <a:r>
              <a:rPr lang="ru-RU" sz="4000" b="1" dirty="0" smtClean="0">
                <a:latin typeface="+mn-lt"/>
              </a:rPr>
              <a:t> </a:t>
            </a:r>
            <a:r>
              <a:rPr lang="ru-RU" sz="4000" b="1" dirty="0" smtClean="0">
                <a:latin typeface="+mn-lt"/>
              </a:rPr>
              <a:t>№ </a:t>
            </a:r>
            <a:r>
              <a:rPr lang="ru-RU" sz="4000" b="1" dirty="0" smtClean="0">
                <a:latin typeface="+mn-lt"/>
              </a:rPr>
              <a:t>2</a:t>
            </a:r>
            <a:endParaRPr lang="ru-RU" sz="4000" b="1" dirty="0"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282" y="1142984"/>
            <a:ext cx="8572560" cy="3000396"/>
          </a:xfrm>
        </p:spPr>
        <p:txBody>
          <a:bodyPr>
            <a:noAutofit/>
          </a:bodyPr>
          <a:lstStyle/>
          <a:p>
            <a:pPr algn="just"/>
            <a:r>
              <a:rPr lang="ru-RU" sz="4000" dirty="0" smtClean="0">
                <a:solidFill>
                  <a:schemeClr val="bg1"/>
                </a:solidFill>
              </a:rPr>
              <a:t> </a:t>
            </a:r>
            <a:endParaRPr lang="ru-RU" sz="4000" dirty="0" smtClean="0">
              <a:solidFill>
                <a:schemeClr val="bg1"/>
              </a:solidFill>
            </a:endParaRPr>
          </a:p>
          <a:p>
            <a:pPr algn="just"/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72462" y="6072206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" action="ppaction://noaction"/>
              </a:rPr>
              <a:t>назад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928670"/>
            <a:ext cx="857256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Картинки по запросу история верхнеудинс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50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</a:rPr>
              <a:t>Картина</a:t>
            </a:r>
            <a:r>
              <a:rPr lang="ru-RU" b="1" dirty="0" smtClean="0">
                <a:latin typeface="+mn-lt"/>
              </a:rPr>
              <a:t> </a:t>
            </a:r>
            <a:r>
              <a:rPr lang="ru-RU" b="1" dirty="0" smtClean="0">
                <a:latin typeface="+mn-lt"/>
              </a:rPr>
              <a:t>№ </a:t>
            </a:r>
            <a:r>
              <a:rPr lang="ru-RU" b="1" dirty="0" smtClean="0">
                <a:latin typeface="+mn-lt"/>
              </a:rPr>
              <a:t>3</a:t>
            </a:r>
            <a:endParaRPr lang="ru-RU" b="1" dirty="0"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7158" y="1071546"/>
            <a:ext cx="8501122" cy="3000396"/>
          </a:xfrm>
        </p:spPr>
        <p:txBody>
          <a:bodyPr>
            <a:normAutofit/>
          </a:bodyPr>
          <a:lstStyle/>
          <a:p>
            <a:pPr algn="just"/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881816" y="-453113"/>
            <a:ext cx="5451807" cy="850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история верхнеудинс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1143007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Верхнеудинск  гостеприимный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142984"/>
            <a:ext cx="8572560" cy="150019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Найдите </a:t>
            </a:r>
            <a:r>
              <a:rPr lang="ru-RU" b="1" dirty="0" smtClean="0">
                <a:solidFill>
                  <a:schemeClr val="bg1"/>
                </a:solidFill>
              </a:rPr>
              <a:t>и соберите национальный  костюм по описанию                  </a:t>
            </a:r>
          </a:p>
        </p:txBody>
      </p:sp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 t="8503" b="13265"/>
          <a:stretch>
            <a:fillRect/>
          </a:stretch>
        </p:blipFill>
        <p:spPr bwMode="auto">
          <a:xfrm>
            <a:off x="2285984" y="2714620"/>
            <a:ext cx="6572296" cy="394159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история верхнеудинс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1143007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Верхнеудинск  гостеприимный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142984"/>
            <a:ext cx="8929718" cy="5357850"/>
          </a:xfrm>
        </p:spPr>
        <p:txBody>
          <a:bodyPr>
            <a:normAutofit/>
          </a:bodyPr>
          <a:lstStyle/>
          <a:p>
            <a:pPr algn="l">
              <a:lnSpc>
                <a:spcPct val="20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1. Мужской летний халат бурят…….                               </a:t>
            </a:r>
          </a:p>
          <a:p>
            <a:pPr algn="l">
              <a:lnSpc>
                <a:spcPct val="20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1. В глубокой пазухе дэгэла бурят держал……</a:t>
            </a:r>
          </a:p>
          <a:p>
            <a:pPr algn="l">
              <a:lnSpc>
                <a:spcPct val="20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                                   2. Одежда эвенков шилась из шкуры…….                 </a:t>
            </a:r>
          </a:p>
          <a:p>
            <a:pPr algn="l">
              <a:lnSpc>
                <a:spcPct val="20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                                   2. Зимой эвенки одевали шубу……..</a:t>
            </a:r>
          </a:p>
          <a:p>
            <a:pPr algn="l">
              <a:lnSpc>
                <a:spcPct val="20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3. Особенности  костюма эвенков связаны……..             </a:t>
            </a:r>
          </a:p>
          <a:p>
            <a:pPr algn="l">
              <a:lnSpc>
                <a:spcPct val="20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3. Эвенкийский костюм состоял из…….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www.maam.ru/upload/blogs/0a5cbc092bb8a5757bdd80f30ecdeb84.jpg.jpg"/>
          <p:cNvPicPr>
            <a:picLocks noChangeAspect="1" noChangeArrowheads="1"/>
          </p:cNvPicPr>
          <p:nvPr/>
        </p:nvPicPr>
        <p:blipFill>
          <a:blip r:embed="rId3"/>
          <a:srcRect l="1872" t="1423" r="85963" b="69499"/>
          <a:stretch>
            <a:fillRect/>
          </a:stretch>
        </p:blipFill>
        <p:spPr bwMode="auto">
          <a:xfrm>
            <a:off x="7215206" y="4500570"/>
            <a:ext cx="1071570" cy="1571636"/>
          </a:xfrm>
          <a:prstGeom prst="rect">
            <a:avLst/>
          </a:prstGeom>
          <a:noFill/>
        </p:spPr>
      </p:pic>
      <p:pic>
        <p:nvPicPr>
          <p:cNvPr id="6" name="Picture 2" descr="http://www.maam.ru/upload/blogs/0a5cbc092bb8a5757bdd80f30ecdeb84.jpg.jpg"/>
          <p:cNvPicPr>
            <a:picLocks noChangeAspect="1" noChangeArrowheads="1"/>
          </p:cNvPicPr>
          <p:nvPr/>
        </p:nvPicPr>
        <p:blipFill>
          <a:blip r:embed="rId3"/>
          <a:srcRect l="17949" t="1556" r="66666" b="67314"/>
          <a:stretch>
            <a:fillRect/>
          </a:stretch>
        </p:blipFill>
        <p:spPr bwMode="auto">
          <a:xfrm>
            <a:off x="6786578" y="1214422"/>
            <a:ext cx="1071570" cy="1428761"/>
          </a:xfrm>
          <a:prstGeom prst="rect">
            <a:avLst/>
          </a:prstGeom>
          <a:noFill/>
        </p:spPr>
      </p:pic>
      <p:pic>
        <p:nvPicPr>
          <p:cNvPr id="41986" name="Picture 2" descr="Картинки по запросу костюм тофалар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2714620"/>
            <a:ext cx="1143009" cy="18573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и по запросу история верхнеудинс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86874" cy="100010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Monotype Corsiva" pitchFamily="66" charset="0"/>
              </a:rPr>
              <a:t>Всему своё место</a:t>
            </a:r>
            <a:endParaRPr lang="ru-RU" sz="5400" b="1" dirty="0">
              <a:latin typeface="Monotype Corsiva" pitchFamily="66" charset="0"/>
            </a:endParaRPr>
          </a:p>
        </p:txBody>
      </p:sp>
      <p:pic>
        <p:nvPicPr>
          <p:cNvPr id="5124" name="Picture 4" descr="Картинки по запросу верхнеудинс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000108"/>
            <a:ext cx="7143800" cy="478634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24" y="5929330"/>
            <a:ext cx="7171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Какие дома преобладали в Верхнеудинске?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история верхнеудинс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857255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Загадочный предмет</a:t>
            </a:r>
            <a:endParaRPr lang="ru-RU" dirty="0"/>
          </a:p>
        </p:txBody>
      </p:sp>
      <p:pic>
        <p:nvPicPr>
          <p:cNvPr id="43010" name="Picture 2" descr="Картинки по запросу керосиновая ламп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714488"/>
            <a:ext cx="2571768" cy="3287819"/>
          </a:xfrm>
          <a:prstGeom prst="rect">
            <a:avLst/>
          </a:prstGeom>
          <a:noFill/>
        </p:spPr>
      </p:pic>
      <p:pic>
        <p:nvPicPr>
          <p:cNvPr id="43012" name="Picture 4" descr="Картинки по запросу утюг на углях"/>
          <p:cNvPicPr>
            <a:picLocks noChangeAspect="1" noChangeArrowheads="1"/>
          </p:cNvPicPr>
          <p:nvPr/>
        </p:nvPicPr>
        <p:blipFill>
          <a:blip r:embed="rId4"/>
          <a:srcRect l="11765" r="14706"/>
          <a:stretch>
            <a:fillRect/>
          </a:stretch>
        </p:blipFill>
        <p:spPr bwMode="auto">
          <a:xfrm>
            <a:off x="428596" y="1714488"/>
            <a:ext cx="2571768" cy="3306399"/>
          </a:xfrm>
          <a:prstGeom prst="rect">
            <a:avLst/>
          </a:prstGeom>
          <a:noFill/>
        </p:spPr>
      </p:pic>
      <p:pic>
        <p:nvPicPr>
          <p:cNvPr id="43016" name="Picture 8" descr="Картинки по запросу вафельница старинна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1643050"/>
            <a:ext cx="2500330" cy="32861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история верхнеудинс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>Прием «Три О»</a:t>
            </a:r>
            <a:endParaRPr lang="ru-RU" sz="6000" b="1" dirty="0">
              <a:latin typeface="Monotype Corsiva" pitchFamily="66" charset="0"/>
            </a:endParaRPr>
          </a:p>
        </p:txBody>
      </p:sp>
      <p:pic>
        <p:nvPicPr>
          <p:cNvPr id="44034" name="Picture 2" descr="Картинки по запросу верхнеудинск улан удэ"/>
          <p:cNvPicPr>
            <a:picLocks noChangeAspect="1" noChangeArrowheads="1"/>
          </p:cNvPicPr>
          <p:nvPr/>
        </p:nvPicPr>
        <p:blipFill>
          <a:blip r:embed="rId3"/>
          <a:srcRect l="2344" t="3704" r="5077" b="3703"/>
          <a:stretch>
            <a:fillRect/>
          </a:stretch>
        </p:blipFill>
        <p:spPr bwMode="auto">
          <a:xfrm>
            <a:off x="214282" y="857232"/>
            <a:ext cx="4286280" cy="3357586"/>
          </a:xfrm>
          <a:prstGeom prst="rect">
            <a:avLst/>
          </a:prstGeom>
          <a:noFill/>
        </p:spPr>
      </p:pic>
      <p:pic>
        <p:nvPicPr>
          <p:cNvPr id="44036" name="Picture 4" descr="Картинки по запросу арбат улан удэ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274312"/>
            <a:ext cx="4857752" cy="337890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история верхнеудинс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Распределение  ролей в группе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20482" name="Picture 2" descr="Картинки по запросу распределение ролей в группе на урок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357298"/>
            <a:ext cx="7341766" cy="490062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Картинки по запросу история верхнеудинс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Похожее изображение"/>
          <p:cNvPicPr/>
          <p:nvPr/>
        </p:nvPicPr>
        <p:blipFill>
          <a:blip r:embed="rId3"/>
          <a:srcRect l="7521" t="3859" r="8868" b="8773"/>
          <a:stretch>
            <a:fillRect/>
          </a:stretch>
        </p:blipFill>
        <p:spPr bwMode="auto">
          <a:xfrm>
            <a:off x="214282" y="357166"/>
            <a:ext cx="157163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Похожее изображение"/>
          <p:cNvPicPr/>
          <p:nvPr/>
        </p:nvPicPr>
        <p:blipFill>
          <a:blip r:embed="rId4"/>
          <a:srcRect r="3736" b="7843"/>
          <a:stretch>
            <a:fillRect/>
          </a:stretch>
        </p:blipFill>
        <p:spPr bwMode="auto">
          <a:xfrm>
            <a:off x="142844" y="2571744"/>
            <a:ext cx="1714512" cy="186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человечки с ручкой"/>
          <p:cNvPicPr/>
          <p:nvPr/>
        </p:nvPicPr>
        <p:blipFill>
          <a:blip r:embed="rId5"/>
          <a:srcRect l="13791" r="22188"/>
          <a:stretch>
            <a:fillRect/>
          </a:stretch>
        </p:blipFill>
        <p:spPr bwMode="auto">
          <a:xfrm>
            <a:off x="4857752" y="285728"/>
            <a:ext cx="1473418" cy="200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человечки с часами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786322"/>
            <a:ext cx="1736177" cy="182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857356" y="571480"/>
            <a:ext cx="33019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Капитан – </a:t>
            </a:r>
            <a:r>
              <a:rPr lang="ru-RU" sz="2000" b="1" dirty="0" smtClean="0">
                <a:solidFill>
                  <a:schemeClr val="bg1"/>
                </a:solidFill>
              </a:rPr>
              <a:t>следит за работой   команды.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Отвечает на вопросы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3244334"/>
            <a:ext cx="5929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Советник – </a:t>
            </a:r>
            <a:r>
              <a:rPr lang="ru-RU" sz="2000" b="1" dirty="0" smtClean="0">
                <a:solidFill>
                  <a:schemeClr val="bg1"/>
                </a:solidFill>
              </a:rPr>
              <a:t>предлагает свои варианты ответа, помогают команде 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71670" y="5214950"/>
            <a:ext cx="68580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Контролер -  </a:t>
            </a:r>
            <a:r>
              <a:rPr lang="ru-RU" sz="2000" b="1" dirty="0" smtClean="0">
                <a:solidFill>
                  <a:schemeClr val="bg1"/>
                </a:solidFill>
              </a:rPr>
              <a:t>оценивает </a:t>
            </a:r>
            <a:r>
              <a:rPr lang="ru-RU" sz="2000" b="1" dirty="0" smtClean="0">
                <a:solidFill>
                  <a:schemeClr val="bg1"/>
                </a:solidFill>
              </a:rPr>
              <a:t>на каждом этапе ребят монетой</a:t>
            </a:r>
            <a:r>
              <a:rPr lang="ru-RU" sz="20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номиналом от </a:t>
            </a:r>
            <a:r>
              <a:rPr lang="ru-RU" sz="2000" b="1" dirty="0" smtClean="0">
                <a:solidFill>
                  <a:schemeClr val="bg1"/>
                </a:solidFill>
              </a:rPr>
              <a:t>1 до 5 рублей и </a:t>
            </a:r>
            <a:r>
              <a:rPr lang="ru-RU" sz="2000" b="1" dirty="0" smtClean="0">
                <a:solidFill>
                  <a:schemeClr val="bg1"/>
                </a:solidFill>
              </a:rPr>
              <a:t>передвигает </a:t>
            </a:r>
            <a:r>
              <a:rPr lang="ru-RU" sz="2000" b="1" dirty="0" smtClean="0">
                <a:solidFill>
                  <a:schemeClr val="bg1"/>
                </a:solidFill>
              </a:rPr>
              <a:t>фишку </a:t>
            </a:r>
            <a:r>
              <a:rPr lang="ru-RU" sz="2000" b="1" dirty="0" smtClean="0">
                <a:solidFill>
                  <a:schemeClr val="bg1"/>
                </a:solidFill>
              </a:rPr>
              <a:t>на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оценочном </a:t>
            </a:r>
            <a:r>
              <a:rPr lang="ru-RU" sz="2000" b="1" dirty="0" smtClean="0">
                <a:solidFill>
                  <a:schemeClr val="bg1"/>
                </a:solidFill>
              </a:rPr>
              <a:t>листе </a:t>
            </a:r>
            <a:r>
              <a:rPr lang="ru-RU" sz="2000" b="1" dirty="0" smtClean="0">
                <a:solidFill>
                  <a:schemeClr val="bg1"/>
                </a:solidFill>
              </a:rPr>
              <a:t>после </a:t>
            </a:r>
            <a:r>
              <a:rPr lang="ru-RU" sz="2000" b="1" dirty="0" smtClean="0">
                <a:solidFill>
                  <a:schemeClr val="bg1"/>
                </a:solidFill>
              </a:rPr>
              <a:t>каждого этапа игры </a:t>
            </a:r>
            <a:r>
              <a:rPr lang="ru-RU" sz="2000" b="1" dirty="0" smtClean="0">
                <a:solidFill>
                  <a:schemeClr val="bg1"/>
                </a:solidFill>
              </a:rPr>
              <a:t>от </a:t>
            </a:r>
            <a:r>
              <a:rPr lang="ru-RU" sz="2000" b="1" dirty="0" smtClean="0">
                <a:solidFill>
                  <a:schemeClr val="bg1"/>
                </a:solidFill>
              </a:rPr>
              <a:t>1 до 5 </a:t>
            </a:r>
            <a:r>
              <a:rPr lang="ru-RU" sz="2000" b="1" dirty="0" smtClean="0">
                <a:solidFill>
                  <a:schemeClr val="bg1"/>
                </a:solidFill>
              </a:rPr>
              <a:t>шагов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388" y="357166"/>
            <a:ext cx="25003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Секретарь</a:t>
            </a:r>
            <a:r>
              <a:rPr lang="ru-RU" sz="2000" b="1" dirty="0" smtClean="0">
                <a:solidFill>
                  <a:schemeClr val="bg1"/>
                </a:solidFill>
              </a:rPr>
              <a:t> –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Заполняет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маршрутный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лист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10" grpId="0" build="allAtOnce"/>
      <p:bldP spid="1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Картинки по запросу история верхнеудинс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058152" cy="50006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О каком городе идет речь?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928670"/>
            <a:ext cx="7000924" cy="5643602"/>
          </a:xfrm>
        </p:spPr>
        <p:txBody>
          <a:bodyPr>
            <a:normAutofit/>
          </a:bodyPr>
          <a:lstStyle/>
          <a:p>
            <a:pPr algn="l"/>
            <a:r>
              <a:rPr lang="ru-RU" sz="3500" b="1" dirty="0" smtClean="0">
                <a:solidFill>
                  <a:schemeClr val="bg1"/>
                </a:solidFill>
                <a:latin typeface="Monotype Corsiva" pitchFamily="66" charset="0"/>
              </a:rPr>
              <a:t>В России есть город, где шумно и вольно</a:t>
            </a:r>
          </a:p>
          <a:p>
            <a:pPr algn="l"/>
            <a:r>
              <a:rPr lang="ru-RU" sz="3500" b="1" dirty="0" smtClean="0">
                <a:solidFill>
                  <a:schemeClr val="bg1"/>
                </a:solidFill>
                <a:latin typeface="Monotype Corsiva" pitchFamily="66" charset="0"/>
              </a:rPr>
              <a:t>Купечество радо-довольно</a:t>
            </a:r>
          </a:p>
          <a:p>
            <a:pPr algn="l"/>
            <a:r>
              <a:rPr lang="ru-RU" sz="3500" b="1" dirty="0" smtClean="0">
                <a:solidFill>
                  <a:schemeClr val="bg1"/>
                </a:solidFill>
                <a:latin typeface="Monotype Corsiva" pitchFamily="66" charset="0"/>
              </a:rPr>
              <a:t>Там чайная манит дорога, там ярмарка ждет у порога.</a:t>
            </a:r>
          </a:p>
          <a:p>
            <a:pPr algn="l"/>
            <a:r>
              <a:rPr lang="ru-RU" sz="3500" b="1" dirty="0" smtClean="0">
                <a:solidFill>
                  <a:schemeClr val="bg1"/>
                </a:solidFill>
                <a:latin typeface="Monotype Corsiva" pitchFamily="66" charset="0"/>
              </a:rPr>
              <a:t>А сколько прекрасных там зданий:</a:t>
            </a:r>
          </a:p>
          <a:p>
            <a:pPr algn="l"/>
            <a:r>
              <a:rPr lang="ru-RU" sz="3500" b="1" dirty="0" smtClean="0">
                <a:solidFill>
                  <a:schemeClr val="bg1"/>
                </a:solidFill>
                <a:latin typeface="Monotype Corsiva" pitchFamily="66" charset="0"/>
              </a:rPr>
              <a:t>С атлантами дом, театр с конями.</a:t>
            </a:r>
          </a:p>
          <a:p>
            <a:pPr algn="l"/>
            <a:r>
              <a:rPr lang="ru-RU" sz="3500" b="1" dirty="0" smtClean="0">
                <a:solidFill>
                  <a:schemeClr val="bg1"/>
                </a:solidFill>
                <a:latin typeface="Monotype Corsiva" pitchFamily="66" charset="0"/>
              </a:rPr>
              <a:t>И герб отражает обилие. На нем</a:t>
            </a:r>
          </a:p>
          <a:p>
            <a:pPr algn="l"/>
            <a:r>
              <a:rPr lang="ru-RU" sz="3500" b="1" dirty="0" smtClean="0">
                <a:solidFill>
                  <a:schemeClr val="bg1"/>
                </a:solidFill>
                <a:latin typeface="Monotype Corsiva" pitchFamily="66" charset="0"/>
              </a:rPr>
              <a:t>Жезл Меркурия, рог изобилия.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история верхнеудинс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Целеполагание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 t="13253" r="-847" b="3615"/>
          <a:stretch>
            <a:fillRect/>
          </a:stretch>
        </p:blipFill>
        <p:spPr bwMode="auto">
          <a:xfrm>
            <a:off x="142844" y="1071546"/>
            <a:ext cx="9013655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история верхнеудинс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442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 t="6742" b="14607"/>
          <a:stretch>
            <a:fillRect/>
          </a:stretch>
        </p:blipFill>
        <p:spPr bwMode="auto">
          <a:xfrm>
            <a:off x="214282" y="714356"/>
            <a:ext cx="878687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714612" y="1"/>
            <a:ext cx="35004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Monotype Corsiva" pitchFamily="66" charset="0"/>
              </a:rPr>
              <a:t>     Проверьте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Картинки по запросу история верхнеудинс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1"/>
            <a:ext cx="8929718" cy="1285884"/>
          </a:xfrm>
        </p:spPr>
        <p:txBody>
          <a:bodyPr>
            <a:no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Викторина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«Меняется время – рождается история»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71472" y="1714488"/>
            <a:ext cx="2286016" cy="142876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hlinkClick r:id="rId3" action="ppaction://hlinksldjump"/>
              </a:rPr>
              <a:t>Вопрос № </a:t>
            </a:r>
            <a:r>
              <a:rPr lang="ru-RU" sz="3200" b="1" dirty="0" smtClean="0">
                <a:hlinkClick r:id="rId3" action="ppaction://hlinksldjump"/>
              </a:rPr>
              <a:t>1</a:t>
            </a:r>
            <a:endParaRPr lang="ru-RU" sz="3200" b="1" dirty="0"/>
          </a:p>
        </p:txBody>
      </p:sp>
      <p:sp>
        <p:nvSpPr>
          <p:cNvPr id="5" name="Овал 4"/>
          <p:cNvSpPr/>
          <p:nvPr/>
        </p:nvSpPr>
        <p:spPr>
          <a:xfrm>
            <a:off x="3503629" y="1714488"/>
            <a:ext cx="2214578" cy="14287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hlinkClick r:id="rId4" action="ppaction://hlinksldjump"/>
              </a:rPr>
              <a:t>Вопрос № </a:t>
            </a:r>
            <a:r>
              <a:rPr lang="ru-RU" sz="3200" b="1" dirty="0" smtClean="0">
                <a:hlinkClick r:id="rId4" action="ppaction://hlinksldjump"/>
              </a:rPr>
              <a:t>2</a:t>
            </a:r>
            <a:endParaRPr lang="ru-RU" sz="3200" b="1" dirty="0"/>
          </a:p>
        </p:txBody>
      </p:sp>
      <p:sp>
        <p:nvSpPr>
          <p:cNvPr id="6" name="Овал 5"/>
          <p:cNvSpPr/>
          <p:nvPr/>
        </p:nvSpPr>
        <p:spPr>
          <a:xfrm>
            <a:off x="6429388" y="1714488"/>
            <a:ext cx="2214578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hlinkClick r:id="rId5" action="ppaction://hlinksldjump"/>
              </a:rPr>
              <a:t>Вопрос № 3</a:t>
            </a:r>
            <a:endParaRPr lang="ru-RU" sz="3200" b="1" dirty="0"/>
          </a:p>
        </p:txBody>
      </p:sp>
      <p:sp>
        <p:nvSpPr>
          <p:cNvPr id="7" name="Овал 6"/>
          <p:cNvSpPr/>
          <p:nvPr/>
        </p:nvSpPr>
        <p:spPr>
          <a:xfrm>
            <a:off x="2071670" y="4000504"/>
            <a:ext cx="5214974" cy="200026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hlinkClick r:id="rId6" action="ppaction://hlinksldjump"/>
              </a:rPr>
              <a:t>Вопросы по картинам</a:t>
            </a:r>
            <a:endParaRPr lang="ru-RU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Картинки по запросу история верхнеудинс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72400" cy="50006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+mn-lt"/>
              </a:rPr>
              <a:t>Вопрос № 1</a:t>
            </a:r>
            <a:endParaRPr lang="ru-RU" sz="4000" b="1" dirty="0"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282" y="928670"/>
            <a:ext cx="8572560" cy="450059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3600" b="1" dirty="0" smtClean="0">
                <a:solidFill>
                  <a:schemeClr val="bg1"/>
                </a:solidFill>
              </a:rPr>
              <a:t>Вот я вижу, как заложен </a:t>
            </a:r>
          </a:p>
          <a:p>
            <a:pPr algn="just"/>
            <a:r>
              <a:rPr lang="ru-RU" sz="3600" b="1" dirty="0" smtClean="0">
                <a:solidFill>
                  <a:schemeClr val="bg1"/>
                </a:solidFill>
              </a:rPr>
              <a:t>Пятибашенный острог, </a:t>
            </a:r>
          </a:p>
          <a:p>
            <a:pPr algn="just"/>
            <a:r>
              <a:rPr lang="ru-RU" sz="3600" b="1" dirty="0" smtClean="0">
                <a:solidFill>
                  <a:schemeClr val="bg1"/>
                </a:solidFill>
              </a:rPr>
              <a:t>Частокол из бревен сложен, </a:t>
            </a:r>
          </a:p>
          <a:p>
            <a:pPr algn="just"/>
            <a:r>
              <a:rPr lang="ru-RU" sz="3600" b="1" dirty="0" smtClean="0">
                <a:solidFill>
                  <a:schemeClr val="bg1"/>
                </a:solidFill>
              </a:rPr>
              <a:t>Стража там дозор несёт.</a:t>
            </a:r>
          </a:p>
          <a:p>
            <a:pPr algn="just"/>
            <a:r>
              <a:rPr lang="ru-RU" sz="3600" b="1" dirty="0" smtClean="0">
                <a:solidFill>
                  <a:schemeClr val="bg1"/>
                </a:solidFill>
              </a:rPr>
              <a:t>Он дал городу рожденье, </a:t>
            </a:r>
          </a:p>
          <a:p>
            <a:pPr algn="just"/>
            <a:r>
              <a:rPr lang="ru-RU" sz="3600" b="1" dirty="0" smtClean="0">
                <a:solidFill>
                  <a:schemeClr val="bg1"/>
                </a:solidFill>
              </a:rPr>
              <a:t>И пошёл годам отчёт, </a:t>
            </a:r>
          </a:p>
          <a:p>
            <a:pPr algn="just"/>
            <a:r>
              <a:rPr lang="ru-RU" sz="3600" b="1" dirty="0" smtClean="0">
                <a:solidFill>
                  <a:schemeClr val="bg1"/>
                </a:solidFill>
              </a:rPr>
              <a:t>Разрасталось поселенье,</a:t>
            </a:r>
          </a:p>
          <a:p>
            <a:pPr algn="just"/>
            <a:r>
              <a:rPr lang="ru-RU" sz="3600" b="1" dirty="0" smtClean="0">
                <a:solidFill>
                  <a:schemeClr val="bg1"/>
                </a:solidFill>
              </a:rPr>
              <a:t>Жить спокойно стал </a:t>
            </a:r>
            <a:r>
              <a:rPr lang="ru-RU" sz="3600" b="1" dirty="0" smtClean="0">
                <a:solidFill>
                  <a:schemeClr val="bg1"/>
                </a:solidFill>
              </a:rPr>
              <a:t>народ</a:t>
            </a:r>
          </a:p>
          <a:p>
            <a:pPr algn="r"/>
            <a:r>
              <a:rPr lang="ru-RU" sz="3600" b="1" dirty="0" smtClean="0">
                <a:solidFill>
                  <a:schemeClr val="bg1"/>
                </a:solidFill>
              </a:rPr>
              <a:t>Н</a:t>
            </a:r>
            <a:r>
              <a:rPr lang="ru-RU" sz="3600" b="1" dirty="0" smtClean="0">
                <a:solidFill>
                  <a:schemeClr val="bg1"/>
                </a:solidFill>
              </a:rPr>
              <a:t>. Карташов</a:t>
            </a:r>
          </a:p>
          <a:p>
            <a:pPr algn="just"/>
            <a:endParaRPr lang="ru-RU" sz="3600" b="1" dirty="0" smtClean="0">
              <a:solidFill>
                <a:schemeClr val="bg1"/>
              </a:solidFill>
            </a:endParaRPr>
          </a:p>
          <a:p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1024" y="5572140"/>
            <a:ext cx="864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hlinkClick r:id="rId3" action="ppaction://hlinksldjump"/>
              </a:rPr>
              <a:t>назад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и по запросу история верхнеудинс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71604" y="214290"/>
            <a:ext cx="7058020" cy="64294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+mn-lt"/>
              </a:rPr>
              <a:t>Вопрос № 2</a:t>
            </a:r>
            <a:endParaRPr lang="ru-RU" sz="4000" b="1" dirty="0"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7158" y="1214422"/>
            <a:ext cx="8572560" cy="385765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600" b="1" dirty="0" smtClean="0">
                <a:solidFill>
                  <a:schemeClr val="bg1"/>
                </a:solidFill>
              </a:rPr>
              <a:t>Славное море — привольный Байкал,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Славный корабль — омулёвая бочка.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Ну, баргузин, пошевеливай вал,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Плыть молодцу </a:t>
            </a:r>
            <a:r>
              <a:rPr lang="ru-RU" sz="3600" b="1" dirty="0" err="1" smtClean="0">
                <a:solidFill>
                  <a:schemeClr val="bg1"/>
                </a:solidFill>
              </a:rPr>
              <a:t>недалёчко</a:t>
            </a:r>
            <a:r>
              <a:rPr lang="ru-RU" sz="3600" b="1" dirty="0" smtClean="0">
                <a:solidFill>
                  <a:schemeClr val="bg1"/>
                </a:solidFill>
              </a:rPr>
              <a:t>!</a:t>
            </a:r>
          </a:p>
          <a:p>
            <a:pPr algn="just"/>
            <a:endParaRPr lang="ru-RU" dirty="0" smtClean="0"/>
          </a:p>
          <a:p>
            <a:pPr algn="just"/>
            <a:r>
              <a:rPr lang="ru-RU" sz="3600" b="1" dirty="0" smtClean="0">
                <a:solidFill>
                  <a:schemeClr val="bg1"/>
                </a:solidFill>
              </a:rPr>
              <a:t>Кто автор и где он жил в Верхнеудинске?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algn="just"/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001024" y="5214950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rgbClr val="FFFF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2893</TotalTime>
  <Words>301</Words>
  <Application>Microsoft Office PowerPoint</Application>
  <PresentationFormat>Экран (4:3)</PresentationFormat>
  <Paragraphs>66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Распределение  ролей в группе</vt:lpstr>
      <vt:lpstr>Слайд 3</vt:lpstr>
      <vt:lpstr>О каком городе идет речь?</vt:lpstr>
      <vt:lpstr>Целеполагание</vt:lpstr>
      <vt:lpstr> </vt:lpstr>
      <vt:lpstr>Викторина  «Меняется время – рождается история»</vt:lpstr>
      <vt:lpstr>Вопрос № 1</vt:lpstr>
      <vt:lpstr>Вопрос № 2</vt:lpstr>
      <vt:lpstr>Вопрос № 3</vt:lpstr>
      <vt:lpstr>Вопрос по картинам</vt:lpstr>
      <vt:lpstr>Картина № 1</vt:lpstr>
      <vt:lpstr>Картина № 2</vt:lpstr>
      <vt:lpstr>Картина № 3</vt:lpstr>
      <vt:lpstr>Верхнеудинск  гостеприимный</vt:lpstr>
      <vt:lpstr>Верхнеудинск  гостеприимный</vt:lpstr>
      <vt:lpstr>Всему своё место</vt:lpstr>
      <vt:lpstr>Загадочный предмет</vt:lpstr>
      <vt:lpstr>Прием «Три О»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любимый  Улан-Удэ</dc:title>
  <dc:creator>Admin</dc:creator>
  <cp:lastModifiedBy>Ирина Леонидовна</cp:lastModifiedBy>
  <cp:revision>295</cp:revision>
  <dcterms:created xsi:type="dcterms:W3CDTF">2012-03-10T05:24:16Z</dcterms:created>
  <dcterms:modified xsi:type="dcterms:W3CDTF">2017-12-19T15:04:48Z</dcterms:modified>
</cp:coreProperties>
</file>