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76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Ответ "да"</c:v>
                </c:pt>
                <c:pt idx="1">
                  <c:v>Ответ "нет"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4452775492615666"/>
          <c:y val="0.34453285444582588"/>
          <c:w val="0.33203823312561237"/>
          <c:h val="0.48342406399288984"/>
        </c:manualLayout>
      </c:layout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Ответ "да"</c:v>
                </c:pt>
                <c:pt idx="1">
                  <c:v>Ответ "нет"</c:v>
                </c:pt>
                <c:pt idx="2">
                  <c:v>Затруднились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3908204643928479"/>
          <c:y val="0.1674571872966496"/>
          <c:w val="0.29618438320209983"/>
          <c:h val="0.70213626572097776"/>
        </c:manualLayout>
      </c:layout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Ответ "да"</c:v>
                </c:pt>
                <c:pt idx="1">
                  <c:v>Ответ "нет"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9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5094221711214484"/>
          <c:y val="0.22356977696922564"/>
          <c:w val="0.28298040788536255"/>
          <c:h val="0.5345779040424079"/>
        </c:manualLayout>
      </c:layout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Ответ "да"</c:v>
                </c:pt>
                <c:pt idx="1">
                  <c:v>Ответ "нет"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6522505238802987"/>
          <c:y val="0.285254158407652"/>
          <c:w val="0.29758062286911741"/>
          <c:h val="0.48115748782449336"/>
        </c:manualLayout>
      </c:layout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письмо</c:v>
                </c:pt>
                <c:pt idx="1">
                  <c:v>чтение</c:v>
                </c:pt>
                <c:pt idx="2">
                  <c:v>математика</c:v>
                </c:pt>
                <c:pt idx="3">
                  <c:v>рисование</c:v>
                </c:pt>
                <c:pt idx="4">
                  <c:v>затруднились ответить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8700175577583791"/>
          <c:y val="0.12368562991208863"/>
          <c:w val="0.36077345946729916"/>
          <c:h val="0.82004782735491411"/>
        </c:manualLayout>
      </c:layout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письмо</c:v>
                </c:pt>
                <c:pt idx="1">
                  <c:v>математика</c:v>
                </c:pt>
                <c:pt idx="2">
                  <c:v>уроки</c:v>
                </c:pt>
                <c:pt idx="3">
                  <c:v>домашние поручения</c:v>
                </c:pt>
                <c:pt idx="4">
                  <c:v>затруднились ответить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2503924372387756"/>
          <c:y val="9.531440951005446E-2"/>
          <c:w val="0.39335559937784714"/>
          <c:h val="0.83465836931673876"/>
        </c:manualLayout>
      </c:layout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играть, гулять на улице и смотреть мультфильмы</c:v>
                </c:pt>
                <c:pt idx="1">
                  <c:v>помогать маме</c:v>
                </c:pt>
                <c:pt idx="2">
                  <c:v>уроки</c:v>
                </c:pt>
                <c:pt idx="3">
                  <c:v>все</c:v>
                </c:pt>
                <c:pt idx="4">
                  <c:v>затруднились ответить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0710036103662315"/>
          <c:y val="9.9711555637820252E-3"/>
          <c:w val="0.48632451153145345"/>
          <c:h val="0.97244246229659703"/>
        </c:manualLayout>
      </c:layout>
      <c:txPr>
        <a:bodyPr/>
        <a:lstStyle/>
        <a:p>
          <a:pPr>
            <a:defRPr sz="1600" kern="7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C2F4-E718-4FE0-A48D-E11C707CFA37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3D0F-7751-419A-ADF6-E960D205D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C2F4-E718-4FE0-A48D-E11C707CFA37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3D0F-7751-419A-ADF6-E960D205D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C2F4-E718-4FE0-A48D-E11C707CFA37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3D0F-7751-419A-ADF6-E960D205D01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C2F4-E718-4FE0-A48D-E11C707CFA37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3D0F-7751-419A-ADF6-E960D205D0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C2F4-E718-4FE0-A48D-E11C707CFA37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3D0F-7751-419A-ADF6-E960D205D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C2F4-E718-4FE0-A48D-E11C707CFA37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3D0F-7751-419A-ADF6-E960D205D0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C2F4-E718-4FE0-A48D-E11C707CFA37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3D0F-7751-419A-ADF6-E960D205D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C2F4-E718-4FE0-A48D-E11C707CFA37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3D0F-7751-419A-ADF6-E960D205D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C2F4-E718-4FE0-A48D-E11C707CFA37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3D0F-7751-419A-ADF6-E960D205D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C2F4-E718-4FE0-A48D-E11C707CFA37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3D0F-7751-419A-ADF6-E960D205D0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C2F4-E718-4FE0-A48D-E11C707CFA37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3D0F-7751-419A-ADF6-E960D205D0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055C2F4-E718-4FE0-A48D-E11C707CFA37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F143D0F-7751-419A-ADF6-E960D205D0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latin typeface="Times New Roman"/>
                <a:ea typeface="Calibri"/>
                <a:cs typeface="Times New Roman"/>
              </a:rPr>
              <a:t>«ВРЕМЯ </a:t>
            </a:r>
            <a:r>
              <a:rPr lang="ru-RU" sz="54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54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5400" b="1" dirty="0" smtClean="0">
                <a:latin typeface="Times New Roman"/>
                <a:ea typeface="Calibri"/>
                <a:cs typeface="Times New Roman"/>
              </a:rPr>
              <a:t>ВОКРУГ </a:t>
            </a:r>
            <a:r>
              <a:rPr lang="ru-RU" sz="5400" b="1" dirty="0">
                <a:latin typeface="Times New Roman"/>
                <a:ea typeface="Calibri"/>
                <a:cs typeface="Times New Roman"/>
              </a:rPr>
              <a:t>НАС»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645024"/>
            <a:ext cx="3888432" cy="255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Выполнил (а): ученица 1 Б класса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МАОУ «СОШ №18»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Беляева Вероника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Руководитель: учитель начальных классов: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effectLst/>
                <a:latin typeface="Times New Roman"/>
                <a:ea typeface="Calibri"/>
              </a:rPr>
              <a:t>                                           Захарова Г.Г</a:t>
            </a:r>
            <a:r>
              <a:rPr lang="ru-RU" dirty="0" smtClean="0">
                <a:effectLst/>
                <a:latin typeface="Times New Roman"/>
                <a:ea typeface="Calibri"/>
              </a:rPr>
              <a:t>.</a:t>
            </a:r>
          </a:p>
          <a:p>
            <a:r>
              <a:rPr lang="ru-RU" dirty="0" smtClean="0">
                <a:latin typeface="Times New Roman"/>
              </a:rPr>
              <a:t> январь 2016год </a:t>
            </a:r>
            <a:endParaRPr lang="ru-RU" dirty="0"/>
          </a:p>
        </p:txBody>
      </p:sp>
      <p:pic>
        <p:nvPicPr>
          <p:cNvPr id="1026" name="Picture 2" descr="http://neatplaster.ru/img/nafpatehr470711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93148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60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780108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часов: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276872"/>
            <a:ext cx="4032448" cy="4090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27687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циферблат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24" y="450912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часовая стрелка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227687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минутная стрелка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450912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секундная стрелка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051720" y="2692370"/>
            <a:ext cx="1152128" cy="232574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3"/>
          </p:cNvCxnSpPr>
          <p:nvPr/>
        </p:nvCxnSpPr>
        <p:spPr>
          <a:xfrm flipV="1">
            <a:off x="2159732" y="4509120"/>
            <a:ext cx="1764196" cy="415499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644008" y="2808657"/>
            <a:ext cx="2808312" cy="119640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151839" y="4822178"/>
            <a:ext cx="2016224" cy="20775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0757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387424"/>
            <a:ext cx="7772400" cy="1780108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Календарь: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556792"/>
            <a:ext cx="4824536" cy="45557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1556792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 со временем слаживаются в недели, недели в месяца, месяца в года,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 в века,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века в тысячелетия.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4983" y="4437112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– 7 дней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 – 30 дней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12 месяцев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 – 100 лет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Тысячелетие – 10 веков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49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323312" cy="1780108"/>
          </a:xfrm>
        </p:spPr>
        <p:txBody>
          <a:bodyPr>
            <a:normAutofit fontScale="90000"/>
          </a:bodyPr>
          <a:lstStyle/>
          <a:p>
            <a:pPr lvl="0"/>
            <a:r>
              <a:rPr lang="ru-RU" sz="7300" dirty="0">
                <a:latin typeface="Times New Roman"/>
                <a:ea typeface="Calibri"/>
                <a:cs typeface="Times New Roman"/>
              </a:rPr>
              <a:t>В</a:t>
            </a:r>
            <a:r>
              <a:rPr lang="ru-RU" sz="7300" dirty="0" smtClean="0">
                <a:latin typeface="Times New Roman"/>
                <a:ea typeface="Calibri"/>
                <a:cs typeface="Times New Roman"/>
              </a:rPr>
              <a:t>ремя вокруг нас и как мы его используем</a:t>
            </a:r>
            <a:r>
              <a:rPr lang="ru-RU" sz="4000" dirty="0"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276872"/>
            <a:ext cx="691276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2250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051" y="764704"/>
            <a:ext cx="9502824" cy="1756792"/>
          </a:xfrm>
        </p:spPr>
        <p:txBody>
          <a:bodyPr>
            <a:noAutofit/>
          </a:bodyPr>
          <a:lstStyle/>
          <a:p>
            <a:pPr lvl="0"/>
            <a:r>
              <a:rPr lang="ru-RU" sz="7200" dirty="0">
                <a:latin typeface="Times New Roman"/>
                <a:ea typeface="Calibri"/>
                <a:cs typeface="Times New Roman"/>
              </a:rPr>
              <a:t>Р</a:t>
            </a:r>
            <a:r>
              <a:rPr lang="ru-RU" sz="7200" dirty="0" smtClean="0">
                <a:latin typeface="Times New Roman"/>
                <a:ea typeface="Calibri"/>
                <a:cs typeface="Times New Roman"/>
              </a:rPr>
              <a:t>ежим дня первоклассника:</a:t>
            </a:r>
            <a:endParaRPr lang="ru-RU" sz="6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7875" y="3068960"/>
            <a:ext cx="27793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/>
                <a:ea typeface="Calibri"/>
              </a:rPr>
              <a:t>Режим дня — это распорядок </a:t>
            </a:r>
            <a:r>
              <a:rPr lang="ru-RU" sz="2400" dirty="0" smtClean="0">
                <a:latin typeface="Times New Roman"/>
                <a:ea typeface="Calibri"/>
              </a:rPr>
              <a:t>дня:  </a:t>
            </a:r>
            <a:r>
              <a:rPr lang="ru-RU" sz="2400" dirty="0">
                <a:latin typeface="Times New Roman"/>
                <a:ea typeface="Calibri"/>
              </a:rPr>
              <a:t>для учебы, различных дел и отдыха в определенное время.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825" y="2564904"/>
            <a:ext cx="5848255" cy="400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7132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221088"/>
            <a:ext cx="7992888" cy="1780108"/>
          </a:xfrm>
        </p:spPr>
        <p:txBody>
          <a:bodyPr>
            <a:noAutofit/>
          </a:bodyPr>
          <a:lstStyle/>
          <a:p>
            <a:pPr lvl="0"/>
            <a:r>
              <a:rPr lang="ru-RU" sz="6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</a:t>
            </a:r>
            <a:r>
              <a:rPr lang="ru-RU" sz="6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оциологический опрос на тему «время»</a:t>
            </a:r>
            <a:br>
              <a:rPr lang="ru-RU" sz="6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среди учеников 1 класса Б </a:t>
            </a:r>
            <a:br>
              <a:rPr lang="ru-RU" sz="6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СОШ № 18</a:t>
            </a:r>
            <a:br>
              <a:rPr lang="ru-RU" sz="6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157192"/>
            <a:ext cx="8352928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У нас в классе 30 учеников, в опросе пожелали участвовать 20  (13 девочек, 7 мальчиков).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87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064896" cy="121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вопрос: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Знаете ли вы что такое время ?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15 учеников ответили «да», 5 учеников – «нет»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690952800"/>
              </p:ext>
            </p:extLst>
          </p:nvPr>
        </p:nvGraphicFramePr>
        <p:xfrm>
          <a:off x="1259632" y="2636912"/>
          <a:ext cx="633670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40294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352928" cy="170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2 вопрос: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	Умеете ли вы определять время?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11 учеников ответили «да», 7 учеников – «нет», затруднились ответить – 2 ученика.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107892668"/>
              </p:ext>
            </p:extLst>
          </p:nvPr>
        </p:nvGraphicFramePr>
        <p:xfrm>
          <a:off x="1115616" y="2492896"/>
          <a:ext cx="72008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1441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496944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 вопрос: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У кого есть наручные часы?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11 учеников ответили «да», 9 учеников – «нет».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859101456"/>
              </p:ext>
            </p:extLst>
          </p:nvPr>
        </p:nvGraphicFramePr>
        <p:xfrm>
          <a:off x="755576" y="2348880"/>
          <a:ext cx="763284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60782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2160" y="404664"/>
            <a:ext cx="8174295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4 вопрос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:	Соблюдаете ли Вы режим дня?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14 учеников ответили «да», 6 учеников – «нет».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728623976"/>
              </p:ext>
            </p:extLst>
          </p:nvPr>
        </p:nvGraphicFramePr>
        <p:xfrm>
          <a:off x="1043608" y="2564904"/>
          <a:ext cx="734481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02770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856090087"/>
              </p:ext>
            </p:extLst>
          </p:nvPr>
        </p:nvGraphicFramePr>
        <p:xfrm>
          <a:off x="611560" y="3429000"/>
          <a:ext cx="792088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476672"/>
            <a:ext cx="8712968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5 вопрос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:	За каким занятием время проходит быстро?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6 учеников ответили «письмо», 8 учеников – «чтение», 1 ученик – «математика»,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1 ученик – «рисование», затруднились ответить - 4 ученика.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66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78010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7200" u="sng" dirty="0">
                <a:latin typeface="Times New Roman"/>
                <a:ea typeface="Calibri"/>
                <a:cs typeface="Times New Roman"/>
              </a:rPr>
              <a:t>Актуальность:</a:t>
            </a:r>
            <a:endParaRPr lang="ru-RU" sz="6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6291" y="1988840"/>
            <a:ext cx="5112568" cy="446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Когда ребенок начинает учиться в школе он становится более самостоятельным, ответственным, появляются новые занятия и увлечения, для этого очень важно придерживаться определенных правил знания, определения и организации времени.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20888"/>
            <a:ext cx="370434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67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1"/>
            <a:ext cx="8424936" cy="33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6 вопрос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:      За каким занятие время движется медленно?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1 ученик ответил «письмо», 6 учеников – «математика», 2 ученика – «уроки»,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4 ученика – «домашние поручения», затруднились ответить - 8 учеников.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513516002"/>
              </p:ext>
            </p:extLst>
          </p:nvPr>
        </p:nvGraphicFramePr>
        <p:xfrm>
          <a:off x="467544" y="3933056"/>
          <a:ext cx="835292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71291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280920" cy="345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7 вопрос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:      Что вы не успеваете сделать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дома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8 учеников ответили – «играть, гулять на улице и смотреть мультфильмы»,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2 ученика – «помогать маме», 1 ученик – «уроки», 1 ученик – «все»,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затруднились ответить - 8 учеников.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516845829"/>
              </p:ext>
            </p:extLst>
          </p:nvPr>
        </p:nvGraphicFramePr>
        <p:xfrm>
          <a:off x="374306" y="3854839"/>
          <a:ext cx="7726086" cy="216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27643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689" y="332656"/>
            <a:ext cx="1977465" cy="5239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3" y="1340768"/>
            <a:ext cx="1992633" cy="5236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2060848"/>
            <a:ext cx="3960440" cy="335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Зная время и соблюдая режим дня, мы будем здоровы, энергичны, внимательны в учебе и полными сил для новых свершений и достижений.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69469" y="0"/>
            <a:ext cx="7772400" cy="1780108"/>
          </a:xfrm>
        </p:spPr>
        <p:txBody>
          <a:bodyPr>
            <a:norm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ыводы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526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772400" cy="1780108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68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80406"/>
            <a:ext cx="7772400" cy="1780108"/>
          </a:xfrm>
        </p:spPr>
        <p:txBody>
          <a:bodyPr>
            <a:noAutofit/>
          </a:bodyPr>
          <a:lstStyle/>
          <a:p>
            <a:pPr indent="450215">
              <a:lnSpc>
                <a:spcPct val="150000"/>
              </a:lnSpc>
            </a:pPr>
            <a:r>
              <a:rPr lang="ru-RU" sz="7200" u="sng" dirty="0" smtClean="0">
                <a:latin typeface="Times New Roman"/>
                <a:ea typeface="Calibri"/>
                <a:cs typeface="Times New Roman"/>
              </a:rPr>
              <a:t>Цель и задачи:</a:t>
            </a:r>
            <a:r>
              <a:rPr lang="ru-RU" sz="7200" dirty="0">
                <a:latin typeface="Calibri"/>
                <a:ea typeface="Calibri"/>
                <a:cs typeface="Times New Roman"/>
              </a:rPr>
              <a:t/>
            </a:r>
            <a:br>
              <a:rPr lang="ru-RU" sz="7200" dirty="0">
                <a:latin typeface="Calibri"/>
                <a:ea typeface="Calibri"/>
                <a:cs typeface="Times New Roman"/>
              </a:rPr>
            </a:br>
            <a:endParaRPr lang="ru-RU" sz="7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9440" y="492278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latin typeface="Times New Roman"/>
                <a:ea typeface="Calibri"/>
              </a:rPr>
              <a:t>Девиз моего проекта:</a:t>
            </a:r>
            <a:r>
              <a:rPr lang="ru-RU" sz="2400" dirty="0">
                <a:latin typeface="Times New Roman"/>
                <a:ea typeface="Calibri"/>
              </a:rPr>
              <a:t> «Каждому делу — свое время».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834571"/>
            <a:ext cx="882047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Изучение понятия времени, </a:t>
            </a:r>
          </a:p>
          <a:p>
            <a:pPr lvl="0"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проведение опроса среди учеников моего 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класса, </a:t>
            </a:r>
            <a:endParaRPr lang="ru-RU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показать насколько важно в жизни человека уметь определять,</a:t>
            </a:r>
          </a:p>
          <a:p>
            <a:pPr lvl="0"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а самое главное ценить и правильно распределять время.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9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513090"/>
            <a:ext cx="820891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Время и режим дня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27051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7808" y="124943"/>
            <a:ext cx="7772400" cy="1391468"/>
          </a:xfrm>
        </p:spPr>
        <p:txBody>
          <a:bodyPr>
            <a:normAutofit/>
          </a:bodyPr>
          <a:lstStyle/>
          <a:p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</a:t>
            </a:r>
            <a:endParaRPr lang="ru-RU" sz="7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43608" y="2574919"/>
            <a:ext cx="6400800" cy="1473200"/>
          </a:xfrm>
        </p:spPr>
        <p:txBody>
          <a:bodyPr>
            <a:normAutofit/>
          </a:bodyPr>
          <a:lstStyle/>
          <a:p>
            <a:r>
              <a:rPr lang="ru-RU" sz="7200" u="sng" dirty="0">
                <a:latin typeface="Times New Roman"/>
                <a:ea typeface="Calibri"/>
                <a:cs typeface="Times New Roman"/>
              </a:rPr>
              <a:t>Предмет</a:t>
            </a:r>
            <a:r>
              <a:rPr lang="ru-RU" sz="7200" dirty="0">
                <a:latin typeface="Times New Roman"/>
                <a:ea typeface="Calibri"/>
                <a:cs typeface="Times New Roman"/>
              </a:rPr>
              <a:t>:</a:t>
            </a:r>
            <a:endParaRPr lang="ru-RU" sz="7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6285" y="399865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/>
                <a:ea typeface="Calibri"/>
              </a:rPr>
              <a:t>Метод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определения времени и его организация.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8140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780108"/>
          </a:xfrm>
        </p:spPr>
        <p:txBody>
          <a:bodyPr>
            <a:normAutofit/>
          </a:bodyPr>
          <a:lstStyle/>
          <a:p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  <a:endParaRPr lang="ru-RU" sz="7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32856"/>
            <a:ext cx="871296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1. обобщение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теоретического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материала </a:t>
            </a:r>
          </a:p>
          <a:p>
            <a:pPr marL="270510"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2. проведение опроса </a:t>
            </a:r>
          </a:p>
          <a:p>
            <a:pPr marL="270510"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3. изучение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полученных данных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анкет</a:t>
            </a:r>
          </a:p>
          <a:p>
            <a:pPr marL="270510"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4. подведение итогов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91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747" y="1556792"/>
            <a:ext cx="8998768" cy="2260848"/>
          </a:xfrm>
        </p:spPr>
        <p:txBody>
          <a:bodyPr>
            <a:noAutofit/>
          </a:bodyPr>
          <a:lstStyle/>
          <a:p>
            <a:pPr lvl="0"/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определения времени: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1698" y="3211797"/>
            <a:ext cx="3312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Измерение времени стало жизненно важным для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людей.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9443" y="2798940"/>
            <a:ext cx="2903440" cy="2779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19" y="2791844"/>
            <a:ext cx="2915816" cy="319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771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276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Люди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придумывали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различные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творческие методы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его измерения.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277211"/>
            <a:ext cx="2787160" cy="12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4736" y="1264568"/>
            <a:ext cx="933773" cy="1804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772495"/>
            <a:ext cx="1514402" cy="20595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375" y="2924944"/>
            <a:ext cx="827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часы             Песочные часы           Водяные часы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7604"/>
            <a:ext cx="3097020" cy="165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517641"/>
            <a:ext cx="2110385" cy="211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1236" y="3522578"/>
            <a:ext cx="2578943" cy="210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73325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Механические часы          Кварцевые часы   Электронные часы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58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188640"/>
            <a:ext cx="7772400" cy="1780108"/>
          </a:xfrm>
        </p:spPr>
        <p:txBody>
          <a:bodyPr>
            <a:noAutofit/>
          </a:bodyPr>
          <a:lstStyle/>
          <a:p>
            <a:r>
              <a:rPr lang="ru-RU" sz="7200" dirty="0">
                <a:latin typeface="Times New Roman"/>
                <a:ea typeface="Calibri"/>
              </a:rPr>
              <a:t>Ч</a:t>
            </a:r>
            <a:r>
              <a:rPr lang="ru-RU" sz="7200" dirty="0" smtClean="0">
                <a:latin typeface="Times New Roman"/>
                <a:ea typeface="Calibri"/>
              </a:rPr>
              <a:t>то такое время?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7687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/>
                <a:ea typeface="Calibri"/>
              </a:rPr>
              <a:t>Время означает длительность, продолжительность существования всего происходящего.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006" y="3788281"/>
            <a:ext cx="1147096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1244" y="3313014"/>
            <a:ext cx="2363633" cy="26499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292827"/>
            <a:ext cx="2808312" cy="2285534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1542632" y="4435594"/>
            <a:ext cx="1157160" cy="505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466456" y="4557589"/>
            <a:ext cx="1152128" cy="468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07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638728" cy="1780108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измерения времени: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320" y="3082733"/>
            <a:ext cx="1491791" cy="2999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3037600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часов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45824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часов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170" y="3197132"/>
            <a:ext cx="2825627" cy="27706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4168" y="3645024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час = 60 минут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минута = 60 секунд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917" y="2435696"/>
            <a:ext cx="261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Сутки 24 часа </a:t>
            </a:r>
          </a:p>
        </p:txBody>
      </p:sp>
    </p:spTree>
    <p:extLst>
      <p:ext uri="{BB962C8B-B14F-4D97-AF65-F5344CB8AC3E}">
        <p14:creationId xmlns:p14="http://schemas.microsoft.com/office/powerpoint/2010/main" xmlns="" val="1335278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796</TotalTime>
  <Words>449</Words>
  <Application>Microsoft Office PowerPoint</Application>
  <PresentationFormat>Экран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«ВРЕМЯ  ВОКРУГ НАС» </vt:lpstr>
      <vt:lpstr>Актуальность:</vt:lpstr>
      <vt:lpstr>Цель и задачи: </vt:lpstr>
      <vt:lpstr>Объект:</vt:lpstr>
      <vt:lpstr>Методы:</vt:lpstr>
      <vt:lpstr>История определения времени: </vt:lpstr>
      <vt:lpstr>Слайд 7</vt:lpstr>
      <vt:lpstr>Что такое время?</vt:lpstr>
      <vt:lpstr>Единицы измерения времени:</vt:lpstr>
      <vt:lpstr>Строение часов:</vt:lpstr>
      <vt:lpstr>Календарь:</vt:lpstr>
      <vt:lpstr>Время вокруг нас и как мы его используем </vt:lpstr>
      <vt:lpstr>Режим дня первоклассника:</vt:lpstr>
      <vt:lpstr>Социологический опрос на тему «время» среди учеников 1 класса Б  СОШ № 18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admin</cp:lastModifiedBy>
  <cp:revision>34</cp:revision>
  <dcterms:created xsi:type="dcterms:W3CDTF">2016-02-22T14:39:58Z</dcterms:created>
  <dcterms:modified xsi:type="dcterms:W3CDTF">2019-10-27T14:01:46Z</dcterms:modified>
</cp:coreProperties>
</file>