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10" r:id="rId9"/>
    <p:sldId id="311" r:id="rId10"/>
    <p:sldId id="263" r:id="rId11"/>
    <p:sldId id="264" r:id="rId12"/>
    <p:sldId id="265" r:id="rId13"/>
    <p:sldId id="266" r:id="rId14"/>
    <p:sldId id="267" r:id="rId15"/>
    <p:sldId id="312" r:id="rId16"/>
    <p:sldId id="313" r:id="rId17"/>
    <p:sldId id="268" r:id="rId18"/>
    <p:sldId id="269" r:id="rId19"/>
    <p:sldId id="270" r:id="rId20"/>
    <p:sldId id="314" r:id="rId21"/>
    <p:sldId id="271" r:id="rId22"/>
    <p:sldId id="315" r:id="rId23"/>
    <p:sldId id="272" r:id="rId24"/>
    <p:sldId id="273" r:id="rId25"/>
    <p:sldId id="274" r:id="rId26"/>
    <p:sldId id="275" r:id="rId27"/>
    <p:sldId id="276" r:id="rId28"/>
    <p:sldId id="317" r:id="rId29"/>
    <p:sldId id="277" r:id="rId30"/>
    <p:sldId id="316" r:id="rId31"/>
    <p:sldId id="305" r:id="rId32"/>
    <p:sldId id="306" r:id="rId33"/>
    <p:sldId id="307" r:id="rId34"/>
    <p:sldId id="308" r:id="rId35"/>
    <p:sldId id="309" r:id="rId36"/>
    <p:sldId id="318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328" r:id="rId47"/>
    <p:sldId id="329" r:id="rId48"/>
    <p:sldId id="330" r:id="rId49"/>
    <p:sldId id="331" r:id="rId50"/>
    <p:sldId id="332" r:id="rId51"/>
    <p:sldId id="333" r:id="rId52"/>
    <p:sldId id="304" r:id="rId5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91B44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08CBE-DBBB-467D-9992-E5D15BCB6EA3}" type="datetimeFigureOut">
              <a:rPr lang="ru-RU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158D5-29FA-48C7-8483-4B6CD2D61C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25F57-DCE8-4E44-AA03-A3C3884A6F28}" type="datetimeFigureOut">
              <a:rPr lang="ru-RU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46882-F299-463F-BBED-344E9C0FE2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81A18-E68A-4B77-805A-3529B17C5451}" type="datetimeFigureOut">
              <a:rPr lang="ru-RU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95C2C-3BC7-40C0-8FF9-7015F3FB6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11CA8-DC64-4784-A1D0-65427F2C9201}" type="datetimeFigureOut">
              <a:rPr lang="ru-RU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B62F6-DAEA-45A1-9A02-AD2DE2AA1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27C4D-25B9-4C54-AEE3-601918A276D9}" type="datetimeFigureOut">
              <a:rPr lang="ru-RU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8E743-5A65-4344-9EC0-18147E43B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6D816-8A41-41D4-A952-56C29688120C}" type="datetimeFigureOut">
              <a:rPr lang="ru-RU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215D3-BF52-4E2F-B1E4-2FF2DB5C3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2A031-40A8-40F2-983D-FCA2F9122037}" type="datetimeFigureOut">
              <a:rPr lang="ru-RU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4FA8E-CE47-4657-BAA2-B05CA16571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973C2-CAAD-4BFA-BC7D-E8BA3787D38F}" type="datetimeFigureOut">
              <a:rPr lang="ru-RU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46AAE-2FE6-47C8-8831-4A6913AF6A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28B0-4254-4CD1-A1E5-D898BB48A220}" type="datetimeFigureOut">
              <a:rPr lang="ru-RU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43F07-CF38-4F41-84D9-FF444CBA3E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64C2F-F751-4700-BF3B-5B43C780665E}" type="datetimeFigureOut">
              <a:rPr lang="ru-RU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ECF90-BAFB-4ABE-BC46-C4FA81C086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EF38A-EF69-472C-9673-684D583943D2}" type="datetimeFigureOut">
              <a:rPr lang="ru-RU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B89D1-AF6D-46CF-9FA8-D72171814D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CF3023-474C-48C5-B01F-0A6EA8AF8A10}" type="datetimeFigureOut">
              <a:rPr lang="ru-RU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AF486E-5F3B-48D8-9F05-4E914035B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../../../../Users/&#1053;&#1080;&#1082;&#1086;&#1083;&#1082;&#1072;/Documents/&#1088;&#1072;&#1073;&#1086;&#1090;&#1072;/&#1091;&#1088;&#1086;&#1082;&#1080;/&#1040;&#1085;&#1072;&#1090;&#1086;&#1084;&#1080;&#1103;%20&#1095;&#1077;&#1083;&#1086;&#1074;&#1077;&#1082;&#1072;%20--%20&#1042;&#1080;&#1076;&#1077;&#1086;%20&#1085;&#1072;%20RuTube.fl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7.xml"/><Relationship Id="rId39" Type="http://schemas.openxmlformats.org/officeDocument/2006/relationships/slide" Target="slide40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34" Type="http://schemas.openxmlformats.org/officeDocument/2006/relationships/slide" Target="slide35.xml"/><Relationship Id="rId42" Type="http://schemas.openxmlformats.org/officeDocument/2006/relationships/slide" Target="slide43.xml"/><Relationship Id="rId47" Type="http://schemas.openxmlformats.org/officeDocument/2006/relationships/slide" Target="slide49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6.xml"/><Relationship Id="rId33" Type="http://schemas.openxmlformats.org/officeDocument/2006/relationships/slide" Target="slide34.xml"/><Relationship Id="rId38" Type="http://schemas.openxmlformats.org/officeDocument/2006/relationships/slide" Target="slide39.xml"/><Relationship Id="rId46" Type="http://schemas.openxmlformats.org/officeDocument/2006/relationships/slide" Target="slide47.xml"/><Relationship Id="rId2" Type="http://schemas.openxmlformats.org/officeDocument/2006/relationships/slide" Target="slide23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30.xml"/><Relationship Id="rId41" Type="http://schemas.openxmlformats.org/officeDocument/2006/relationships/slide" Target="slide4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5.xml"/><Relationship Id="rId32" Type="http://schemas.openxmlformats.org/officeDocument/2006/relationships/slide" Target="slide33.xml"/><Relationship Id="rId37" Type="http://schemas.openxmlformats.org/officeDocument/2006/relationships/slide" Target="slide38.xml"/><Relationship Id="rId40" Type="http://schemas.openxmlformats.org/officeDocument/2006/relationships/slide" Target="slide41.xml"/><Relationship Id="rId45" Type="http://schemas.openxmlformats.org/officeDocument/2006/relationships/slide" Target="slide46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4.xml"/><Relationship Id="rId28" Type="http://schemas.openxmlformats.org/officeDocument/2006/relationships/slide" Target="slide29.xml"/><Relationship Id="rId36" Type="http://schemas.openxmlformats.org/officeDocument/2006/relationships/slide" Target="slide37.xml"/><Relationship Id="rId49" Type="http://schemas.openxmlformats.org/officeDocument/2006/relationships/slide" Target="slide51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2.xml"/><Relationship Id="rId44" Type="http://schemas.openxmlformats.org/officeDocument/2006/relationships/slide" Target="slide45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8.xml"/><Relationship Id="rId30" Type="http://schemas.openxmlformats.org/officeDocument/2006/relationships/slide" Target="slide31.xml"/><Relationship Id="rId35" Type="http://schemas.openxmlformats.org/officeDocument/2006/relationships/slide" Target="slide36.xml"/><Relationship Id="rId43" Type="http://schemas.openxmlformats.org/officeDocument/2006/relationships/slide" Target="slide44.xml"/><Relationship Id="rId48" Type="http://schemas.openxmlformats.org/officeDocument/2006/relationships/slide" Target="slide50.xml"/><Relationship Id="rId8" Type="http://schemas.openxmlformats.org/officeDocument/2006/relationships/slide" Target="slide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75000"/>
              </a:schemeClr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6600" b="1" smtClean="0"/>
              <a:t>Своя игра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5400" b="1" smtClean="0">
                <a:solidFill>
                  <a:srgbClr val="984807"/>
                </a:solidFill>
                <a:latin typeface="Arial" charset="0"/>
              </a:rPr>
              <a:t>Общая биология</a:t>
            </a:r>
          </a:p>
        </p:txBody>
      </p:sp>
      <p:sp>
        <p:nvSpPr>
          <p:cNvPr id="4" name="Управляющая кнопка: фильм 3">
            <a:hlinkClick r:id="rId2" action="ppaction://hlinkfile" highlightClick="1"/>
          </p:cNvPr>
          <p:cNvSpPr/>
          <p:nvPr/>
        </p:nvSpPr>
        <p:spPr>
          <a:xfrm>
            <a:off x="7786688" y="142875"/>
            <a:ext cx="1071562" cy="928688"/>
          </a:xfrm>
          <a:prstGeom prst="actionButtonMovi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22337"/>
          </a:xfrm>
        </p:spPr>
        <p:txBody>
          <a:bodyPr/>
          <a:lstStyle/>
          <a:p>
            <a:pPr algn="l" eaLnBrk="1" hangingPunct="1"/>
            <a:r>
              <a:rPr lang="ru-RU" sz="3200" smtClean="0">
                <a:latin typeface="Arial" charset="0"/>
              </a:rPr>
              <a:t>Строение клетки и ее функции</a:t>
            </a:r>
            <a:r>
              <a:rPr lang="ru-RU" sz="3200" smtClean="0"/>
              <a:t>.</a:t>
            </a:r>
            <a:r>
              <a:rPr lang="ru-RU" sz="4000" smtClean="0"/>
              <a:t> 100 баллов.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Какие органоиды входят в состав всех клеток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Цитоплазма, мембрана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43875" y="5786438"/>
            <a:ext cx="1000125" cy="1071562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l" eaLnBrk="1" hangingPunct="1"/>
            <a:r>
              <a:rPr lang="ru-RU" sz="3200" smtClean="0">
                <a:latin typeface="Arial" charset="0"/>
              </a:rPr>
              <a:t>Строение клетки и ее функции</a:t>
            </a:r>
            <a:r>
              <a:rPr lang="ru-RU" sz="4000" smtClean="0"/>
              <a:t>. 200 баллов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CC00FF"/>
                </a:solidFill>
              </a:rPr>
              <a:t>Кот в мешке</a:t>
            </a: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Из каких слоев состоит мембрана клетки животных?</a:t>
            </a: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Молекулы белка, два слоя фосфолипидов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072438" y="5857875"/>
            <a:ext cx="1071562" cy="1000125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l" eaLnBrk="1" hangingPunct="1"/>
            <a:r>
              <a:rPr lang="ru-RU" sz="3200" smtClean="0">
                <a:latin typeface="Arial" charset="0"/>
              </a:rPr>
              <a:t>Строение клетки и ее функции</a:t>
            </a:r>
            <a:r>
              <a:rPr lang="ru-RU" sz="3200" smtClean="0"/>
              <a:t>.</a:t>
            </a:r>
            <a:r>
              <a:rPr lang="ru-RU" sz="4000" smtClean="0"/>
              <a:t> 300 баллов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Органоиды, встречающиеся только в растительных клетках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пластиды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929563" y="5786438"/>
            <a:ext cx="1214437" cy="1071562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467850" cy="836613"/>
          </a:xfrm>
        </p:spPr>
        <p:txBody>
          <a:bodyPr/>
          <a:lstStyle/>
          <a:p>
            <a:pPr algn="l" eaLnBrk="1" hangingPunct="1"/>
            <a:r>
              <a:rPr lang="ru-RU" sz="3200" smtClean="0">
                <a:latin typeface="Arial" charset="0"/>
              </a:rPr>
              <a:t>Строение клетки и ее функции</a:t>
            </a:r>
            <a:r>
              <a:rPr lang="ru-RU" sz="3200" smtClean="0"/>
              <a:t>.</a:t>
            </a:r>
            <a:r>
              <a:rPr lang="ru-RU" sz="4000" smtClean="0"/>
              <a:t> 400 баллов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CC00FF"/>
                </a:solidFill>
                <a:latin typeface="Arial" charset="0"/>
              </a:rPr>
              <a:t>Своя игра</a:t>
            </a: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Оболочка клетки растений состоит из …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клетчатки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001000" y="5715000"/>
            <a:ext cx="1143000" cy="1143000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l" eaLnBrk="1" hangingPunct="1"/>
            <a:r>
              <a:rPr lang="ru-RU" sz="4000" smtClean="0"/>
              <a:t> </a:t>
            </a:r>
            <a:r>
              <a:rPr lang="ru-RU" sz="3200" smtClean="0">
                <a:latin typeface="Arial" charset="0"/>
              </a:rPr>
              <a:t>Строение клетки и ее функции</a:t>
            </a:r>
            <a:r>
              <a:rPr lang="ru-RU" sz="3200" smtClean="0"/>
              <a:t>.</a:t>
            </a:r>
            <a:r>
              <a:rPr lang="ru-RU" sz="4000" smtClean="0"/>
              <a:t> 500 баллов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Каким путем в клетку поступают крупные частицы еды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Фагоцитоз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001000" y="5715000"/>
            <a:ext cx="1143000" cy="1143000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l" eaLnBrk="1" hangingPunct="1"/>
            <a:r>
              <a:rPr lang="ru-RU" sz="4000" smtClean="0"/>
              <a:t> </a:t>
            </a:r>
            <a:r>
              <a:rPr lang="ru-RU" sz="3200" smtClean="0">
                <a:latin typeface="Arial" charset="0"/>
              </a:rPr>
              <a:t>Строение клетки и ее функции</a:t>
            </a:r>
            <a:r>
              <a:rPr lang="ru-RU" sz="3200" smtClean="0"/>
              <a:t>.</a:t>
            </a:r>
            <a:r>
              <a:rPr lang="ru-RU" sz="4000" smtClean="0"/>
              <a:t> </a:t>
            </a:r>
            <a:r>
              <a:rPr lang="ru-RU" sz="4000" smtClean="0">
                <a:latin typeface="Arial" charset="0"/>
              </a:rPr>
              <a:t>6</a:t>
            </a:r>
            <a:r>
              <a:rPr lang="ru-RU" sz="4000" smtClean="0"/>
              <a:t>00 баллов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Где происходит синтез  белка?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В рибосоме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001000" y="5715000"/>
            <a:ext cx="1143000" cy="1143000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l" eaLnBrk="1" hangingPunct="1"/>
            <a:r>
              <a:rPr lang="ru-RU" sz="4000" smtClean="0"/>
              <a:t> </a:t>
            </a:r>
            <a:r>
              <a:rPr lang="ru-RU" sz="3200" smtClean="0">
                <a:latin typeface="Arial" charset="0"/>
              </a:rPr>
              <a:t>Строение клетки и ее функции</a:t>
            </a:r>
            <a:r>
              <a:rPr lang="ru-RU" sz="3200" smtClean="0"/>
              <a:t>.</a:t>
            </a:r>
            <a:r>
              <a:rPr lang="ru-RU" sz="4000" smtClean="0"/>
              <a:t> </a:t>
            </a:r>
            <a:r>
              <a:rPr lang="ru-RU" sz="4000" smtClean="0">
                <a:latin typeface="Arial" charset="0"/>
              </a:rPr>
              <a:t>7</a:t>
            </a:r>
            <a:r>
              <a:rPr lang="ru-RU" sz="4000" smtClean="0"/>
              <a:t>00 баллов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Ученый, открывший вирусы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Д.И.Ивановский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001000" y="5715000"/>
            <a:ext cx="1143000" cy="1143000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l" eaLnBrk="1" hangingPunct="1"/>
            <a:r>
              <a:rPr lang="ru-RU" sz="3600" smtClean="0">
                <a:latin typeface="Arial" charset="0"/>
              </a:rPr>
              <a:t>Обмен веществ и энергии</a:t>
            </a:r>
            <a:r>
              <a:rPr lang="ru-RU" sz="4000" smtClean="0">
                <a:latin typeface="Arial" charset="0"/>
              </a:rPr>
              <a:t> </a:t>
            </a:r>
            <a:r>
              <a:rPr lang="ru-RU" sz="4000" smtClean="0"/>
              <a:t>100 баллов.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5573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CC00FF"/>
                </a:solidFill>
                <a:latin typeface="Arial" charset="0"/>
              </a:rPr>
              <a:t>Кот в мешке</a:t>
            </a: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Комплекс химических реакций живых организмов, протекающих в определенном порядке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Метаболизм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001000" y="5786438"/>
            <a:ext cx="1143000" cy="1071562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l" eaLnBrk="1" hangingPunct="1"/>
            <a:r>
              <a:rPr lang="ru-RU" sz="3600" smtClean="0">
                <a:latin typeface="Arial" charset="0"/>
              </a:rPr>
              <a:t>Обмен веществ и энергии</a:t>
            </a:r>
            <a:r>
              <a:rPr lang="ru-RU" sz="4000" smtClean="0"/>
              <a:t>. 200 баллов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Реакция расщепления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катаболизм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858125" y="5786438"/>
            <a:ext cx="1285875" cy="1071562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929563" y="5715000"/>
            <a:ext cx="1214437" cy="1143000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90" name="Заголовок 1"/>
          <p:cNvSpPr>
            <a:spLocks/>
          </p:cNvSpPr>
          <p:nvPr/>
        </p:nvSpPr>
        <p:spPr bwMode="auto">
          <a:xfrm rot="10800000" flipV="1">
            <a:off x="0" y="0"/>
            <a:ext cx="91440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600"/>
              <a:t>Обмен веществ и энергии</a:t>
            </a:r>
            <a:r>
              <a:rPr lang="ru-RU" sz="4000">
                <a:latin typeface="Calibri" pitchFamily="34" charset="0"/>
              </a:rPr>
              <a:t>. </a:t>
            </a:r>
            <a:r>
              <a:rPr lang="ru-RU" sz="4000"/>
              <a:t>3</a:t>
            </a:r>
            <a:r>
              <a:rPr lang="ru-RU" sz="4000">
                <a:latin typeface="Calibri" pitchFamily="34" charset="0"/>
              </a:rPr>
              <a:t>00 баллов</a:t>
            </a:r>
          </a:p>
        </p:txBody>
      </p:sp>
      <p:sp>
        <p:nvSpPr>
          <p:cNvPr id="3" name="Содержимое 2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/>
              <a:t>Процесс синтеза различных макромолекул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32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32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3200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/>
              <a:t>анаболизм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092950" cy="47625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C00FF"/>
                </a:solidFill>
                <a:latin typeface="Arial" charset="0"/>
              </a:rPr>
              <a:t>Общая биология</a:t>
            </a:r>
          </a:p>
        </p:txBody>
      </p:sp>
      <p:sp>
        <p:nvSpPr>
          <p:cNvPr id="26" name="Управляющая кнопка: далее 25">
            <a:hlinkClick r:id="rId2" action="ppaction://hlinksldjump" highlightClick="1"/>
          </p:cNvPr>
          <p:cNvSpPr/>
          <p:nvPr/>
        </p:nvSpPr>
        <p:spPr>
          <a:xfrm>
            <a:off x="7667625" y="0"/>
            <a:ext cx="1143000" cy="857250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467" name="Group 395"/>
          <p:cNvGraphicFramePr>
            <a:graphicFrameLocks noGrp="1"/>
          </p:cNvGraphicFramePr>
          <p:nvPr/>
        </p:nvGraphicFramePr>
        <p:xfrm>
          <a:off x="0" y="765175"/>
          <a:ext cx="9091613" cy="6092827"/>
        </p:xfrm>
        <a:graphic>
          <a:graphicData uri="http://schemas.openxmlformats.org/drawingml/2006/table">
            <a:tbl>
              <a:tblPr/>
              <a:tblGrid>
                <a:gridCol w="2411413"/>
                <a:gridCol w="990600"/>
                <a:gridCol w="990600"/>
                <a:gridCol w="990600"/>
                <a:gridCol w="900112"/>
                <a:gridCol w="1008063"/>
                <a:gridCol w="1008062"/>
                <a:gridCol w="792163"/>
              </a:tblGrid>
              <a:tr h="976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Химический состав клетки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" action="ppaction://hlinksldjump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4" action="ppaction://hlinksldjump"/>
                        </a:rPr>
                        <a:t>200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5" action="ppaction://hlinksldjump"/>
                        </a:rPr>
                        <a:t>300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6" action="ppaction://hlinksldjump"/>
                        </a:rPr>
                        <a:t>400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7" action="ppaction://hlinksldjump"/>
                        </a:rPr>
                        <a:t>500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8" action="ppaction://hlinksldjump"/>
                        </a:rPr>
                        <a:t>600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9" action="ppaction://hlinksldjump"/>
                        </a:rPr>
                        <a:t>700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1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Строение клетки, ее функции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0" action="ppaction://hlinksldjump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1" action="ppaction://hlinksldjump"/>
                        </a:rPr>
                        <a:t>200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2" action="ppaction://hlinksldjump"/>
                        </a:rPr>
                        <a:t>300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3" action="ppaction://hlinksldjump"/>
                        </a:rPr>
                        <a:t>400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4" action="ppaction://hlinksldjump"/>
                        </a:rPr>
                        <a:t>500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5" action="ppaction://hlinksldjump"/>
                        </a:rPr>
                        <a:t>600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6" action="ppaction://hlinksldjump"/>
                        </a:rPr>
                        <a:t>700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Обмен веществ и энергии в клетке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7" action="ppaction://hlinksldjump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8" action="ppaction://hlinksldjump"/>
                        </a:rPr>
                        <a:t>200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9" action="ppaction://hlinksldjump"/>
                        </a:rPr>
                        <a:t>300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0" action="ppaction://hlinksldjump"/>
                        </a:rPr>
                        <a:t>400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1" action="ppaction://hlinksldjump"/>
                        </a:rPr>
                        <a:t>500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2" action="ppaction://hlinksldjump"/>
                        </a:rPr>
                        <a:t>600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" action="ppaction://hlinksldjump"/>
                        </a:rPr>
                        <a:t>700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Размножение и онтогенез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3" action="ppaction://hlinksldjump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4" action="ppaction://hlinksldjump"/>
                        </a:rPr>
                        <a:t>200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5" action="ppaction://hlinksldjump"/>
                        </a:rPr>
                        <a:t>300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6" action="ppaction://hlinksldjump"/>
                        </a:rPr>
                        <a:t>400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7" action="ppaction://hlinksldjump"/>
                        </a:rPr>
                        <a:t>500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8" action="ppaction://hlinksldjump"/>
                        </a:rPr>
                        <a:t>600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9" action="ppaction://hlinksldjump"/>
                        </a:rPr>
                        <a:t>700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Наследственность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0" action="ppaction://hlinksldjump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1" action="ppaction://hlinksldjump"/>
                        </a:rPr>
                        <a:t>200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2" action="ppaction://hlinksldjump"/>
                        </a:rPr>
                        <a:t>300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3" action="ppaction://hlinksldjump"/>
                        </a:rPr>
                        <a:t>400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4" action="ppaction://hlinksldjump"/>
                        </a:rPr>
                        <a:t>500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5" action="ppaction://hlinksldjump"/>
                        </a:rPr>
                        <a:t>600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6" action="ppaction://hlinksldjump"/>
                        </a:rPr>
                        <a:t>700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Изменчивость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7" action="ppaction://hlinksldjump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8" action="ppaction://hlinksldjump"/>
                        </a:rPr>
                        <a:t>200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9" action="ppaction://hlinksldjump"/>
                        </a:rPr>
                        <a:t>300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40" action="ppaction://hlinksldjump"/>
                        </a:rPr>
                        <a:t>400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41" action="ppaction://hlinksldjump"/>
                        </a:rPr>
                        <a:t>500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42" action="ppaction://hlinksldjump"/>
                        </a:rPr>
                        <a:t>600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43" action="ppaction://hlinksldjump"/>
                        </a:rPr>
                        <a:t>700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Селекция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44" action="ppaction://hlinksldjump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45" action="ppaction://hlinksldjump"/>
                        </a:rPr>
                        <a:t>200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46" action="ppaction://hlinksldjump"/>
                        </a:rPr>
                        <a:t>300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40" action="ppaction://hlinksldjump"/>
                        </a:rPr>
                        <a:t>400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47" action="ppaction://hlinksldjump"/>
                        </a:rPr>
                        <a:t>500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48" action="ppaction://hlinksldjump"/>
                        </a:rPr>
                        <a:t>600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49" action="ppaction://hlinksldjump"/>
                        </a:rPr>
                        <a:t>700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l" eaLnBrk="1" hangingPunct="1"/>
            <a:r>
              <a:rPr lang="ru-RU" sz="3600" smtClean="0">
                <a:latin typeface="Arial" charset="0"/>
              </a:rPr>
              <a:t>Обмен веществ и энергии</a:t>
            </a:r>
            <a:r>
              <a:rPr lang="ru-RU" sz="4000" smtClean="0"/>
              <a:t>. </a:t>
            </a:r>
            <a:r>
              <a:rPr lang="ru-RU" sz="4000" smtClean="0">
                <a:latin typeface="Arial" charset="0"/>
              </a:rPr>
              <a:t>4</a:t>
            </a:r>
            <a:r>
              <a:rPr lang="ru-RU" sz="4000" smtClean="0"/>
              <a:t>00 баллов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В каком процессе энергия выделяется в окружающую среду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катаболизма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858125" y="5786438"/>
            <a:ext cx="1285875" cy="1071562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l" eaLnBrk="1" hangingPunct="1"/>
            <a:r>
              <a:rPr lang="ru-RU" sz="3600" smtClean="0">
                <a:latin typeface="Arial" charset="0"/>
              </a:rPr>
              <a:t>Обмен веществ и энергии</a:t>
            </a:r>
            <a:r>
              <a:rPr lang="ru-RU" sz="4000" smtClean="0"/>
              <a:t>. </a:t>
            </a:r>
            <a:r>
              <a:rPr lang="ru-RU" sz="4000" smtClean="0">
                <a:latin typeface="Arial" charset="0"/>
              </a:rPr>
              <a:t>5</a:t>
            </a:r>
            <a:r>
              <a:rPr lang="ru-RU" sz="4000" smtClean="0"/>
              <a:t>00 баллов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412875"/>
            <a:ext cx="8820150" cy="4713288"/>
          </a:xfrm>
        </p:spPr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Чем отличаются процессы дыхания и горения?</a:t>
            </a:r>
          </a:p>
          <a:p>
            <a:pPr marL="609600" indent="-609600"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marL="609600" indent="-609600"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ru-RU" smtClean="0">
                <a:latin typeface="Arial" charset="0"/>
              </a:rPr>
              <a:t>Горение высокая тем-ра, дыхание постоянная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ru-RU" smtClean="0">
                <a:latin typeface="Arial" charset="0"/>
              </a:rPr>
              <a:t>Дыхание  в присутствии воды, горение нет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ru-RU" smtClean="0">
                <a:latin typeface="Arial" charset="0"/>
              </a:rPr>
              <a:t>При горении энергия выделяется, дыхании - нет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929563" y="5929313"/>
            <a:ext cx="1214437" cy="928687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ru-RU" sz="3200" smtClean="0">
                <a:latin typeface="Arial" charset="0"/>
              </a:rPr>
              <a:t>Обмен веществ и энергии 6</a:t>
            </a:r>
            <a:r>
              <a:rPr lang="ru-RU" sz="3200" smtClean="0"/>
              <a:t>00 баллов</a:t>
            </a:r>
            <a:r>
              <a:rPr lang="ru-RU" sz="4000" smtClean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Как называются клетки, принимающие готовые питательные вещества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гетеротрофы.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001000" y="5857875"/>
            <a:ext cx="1143000" cy="1000125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3200" smtClean="0">
                <a:latin typeface="Arial" charset="0"/>
              </a:rPr>
              <a:t>Обмен веществ и энергии 7</a:t>
            </a:r>
            <a:r>
              <a:rPr lang="ru-RU" sz="3200" smtClean="0"/>
              <a:t>00 баллов</a:t>
            </a:r>
            <a:r>
              <a:rPr lang="ru-RU" sz="4000" smtClean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Как называется процесс переписывания информации с ДНК на и-РНК?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Транскрипция.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001000" y="5857875"/>
            <a:ext cx="1143000" cy="1000125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l" eaLnBrk="1" hangingPunct="1"/>
            <a:r>
              <a:rPr lang="ru-RU" sz="3600" smtClean="0">
                <a:latin typeface="Arial" charset="0"/>
              </a:rPr>
              <a:t>Размножение и онтогенез</a:t>
            </a:r>
            <a:r>
              <a:rPr lang="ru-RU" sz="3600" smtClean="0"/>
              <a:t>.</a:t>
            </a:r>
            <a:r>
              <a:rPr lang="ru-RU" sz="4000" smtClean="0"/>
              <a:t> 100 баллов.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Количество способов размножения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2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929563" y="5786438"/>
            <a:ext cx="1214437" cy="1071562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l" eaLnBrk="1" hangingPunct="1"/>
            <a:r>
              <a:rPr lang="ru-RU" sz="3600" smtClean="0">
                <a:latin typeface="Arial" charset="0"/>
              </a:rPr>
              <a:t>Размножение и онтогенез</a:t>
            </a:r>
            <a:r>
              <a:rPr lang="ru-RU" sz="4000" smtClean="0"/>
              <a:t>. 200 баллов.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5573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Развитие и созревание мужских и женских гамет в половых железах?</a:t>
            </a: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гаметогенез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072438" y="5786438"/>
            <a:ext cx="1071562" cy="1071562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l" eaLnBrk="1" hangingPunct="1"/>
            <a:r>
              <a:rPr lang="ru-RU" sz="3600" smtClean="0">
                <a:latin typeface="Arial" charset="0"/>
              </a:rPr>
              <a:t>Размножение и онтогенез</a:t>
            </a:r>
            <a:r>
              <a:rPr lang="ru-RU" sz="3600" smtClean="0"/>
              <a:t>.</a:t>
            </a:r>
            <a:r>
              <a:rPr lang="ru-RU" sz="4000" smtClean="0"/>
              <a:t> 300 баллов.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Из скольки периодов состоит интерфаза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3</a:t>
            </a:r>
            <a:r>
              <a:rPr lang="ru-RU" smtClean="0"/>
              <a:t>.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43875" y="6000750"/>
            <a:ext cx="1000125" cy="857250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l" eaLnBrk="1" hangingPunct="1"/>
            <a:r>
              <a:rPr lang="ru-RU" sz="3600" smtClean="0">
                <a:latin typeface="Arial" charset="0"/>
              </a:rPr>
              <a:t>Размножение и онтогенез</a:t>
            </a:r>
            <a:r>
              <a:rPr lang="ru-RU" sz="4000" smtClean="0"/>
              <a:t>. 400 баллов.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Назовите способы вегетативного размножения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ЧУЛОК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072438" y="5786438"/>
            <a:ext cx="1071562" cy="1071562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l" eaLnBrk="1" hangingPunct="1"/>
            <a:r>
              <a:rPr lang="ru-RU" sz="3600" smtClean="0">
                <a:latin typeface="Arial" charset="0"/>
              </a:rPr>
              <a:t>Размножение и онтогенез</a:t>
            </a:r>
            <a:r>
              <a:rPr lang="ru-RU" sz="3600" smtClean="0"/>
              <a:t>.</a:t>
            </a:r>
            <a:r>
              <a:rPr lang="ru-RU" sz="4000" smtClean="0"/>
              <a:t> 500 баллов.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Как называется процесс развития яйцеклетки без оплодотворения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Партеногенез</a:t>
            </a:r>
            <a:r>
              <a:rPr lang="ru-RU" smtClean="0"/>
              <a:t>.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786688" y="5715000"/>
            <a:ext cx="1357312" cy="1143000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l" eaLnBrk="1" hangingPunct="1"/>
            <a:r>
              <a:rPr lang="ru-RU" sz="3600" smtClean="0">
                <a:latin typeface="Arial" charset="0"/>
              </a:rPr>
              <a:t>Размножение и онтогенез</a:t>
            </a:r>
            <a:r>
              <a:rPr lang="ru-RU" sz="3600" smtClean="0"/>
              <a:t>.</a:t>
            </a:r>
            <a:r>
              <a:rPr lang="ru-RU" sz="4000" smtClean="0"/>
              <a:t> </a:t>
            </a:r>
            <a:r>
              <a:rPr lang="ru-RU" sz="4000" smtClean="0">
                <a:latin typeface="Arial" charset="0"/>
              </a:rPr>
              <a:t>6</a:t>
            </a:r>
            <a:r>
              <a:rPr lang="ru-RU" sz="4000" smtClean="0"/>
              <a:t>00 баллов.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Прямое развитие – это …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Рождающийся организм сходен со взрослым</a:t>
            </a:r>
            <a:r>
              <a:rPr lang="ru-RU" smtClean="0"/>
              <a:t>.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786688" y="5715000"/>
            <a:ext cx="1357312" cy="1143000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3200" smtClean="0">
                <a:latin typeface="Arial" charset="0"/>
              </a:rPr>
              <a:t>Химический состав клетки</a:t>
            </a:r>
            <a:r>
              <a:rPr lang="ru-RU" sz="4000" smtClean="0"/>
              <a:t> 100 баллов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Наука, изучающая строение клетки, ее состав и процессы жизнедеятельности</a:t>
            </a:r>
            <a:r>
              <a:rPr lang="ru-RU" smtClean="0"/>
              <a:t>….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цитология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929563" y="5715000"/>
            <a:ext cx="1214437" cy="1143000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l" eaLnBrk="1" hangingPunct="1"/>
            <a:r>
              <a:rPr lang="ru-RU" sz="3600" smtClean="0">
                <a:latin typeface="Arial" charset="0"/>
              </a:rPr>
              <a:t>Размножение и онтогенез</a:t>
            </a:r>
            <a:r>
              <a:rPr lang="ru-RU" sz="3600" smtClean="0"/>
              <a:t>.</a:t>
            </a:r>
            <a:r>
              <a:rPr lang="ru-RU" sz="4000" smtClean="0"/>
              <a:t> </a:t>
            </a:r>
            <a:r>
              <a:rPr lang="ru-RU" sz="4000" smtClean="0">
                <a:latin typeface="Arial" charset="0"/>
              </a:rPr>
              <a:t>7</a:t>
            </a:r>
            <a:r>
              <a:rPr lang="ru-RU" sz="4000" smtClean="0"/>
              <a:t>00 баллов.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Ученый, внесший большой вклад в развитие эмбриологии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К. Бэр</a:t>
            </a:r>
            <a:r>
              <a:rPr lang="ru-RU" smtClean="0"/>
              <a:t>.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786688" y="5715000"/>
            <a:ext cx="1357312" cy="1143000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ru-RU" sz="4000" smtClean="0">
                <a:latin typeface="Arial" charset="0"/>
              </a:rPr>
              <a:t>Наследственность</a:t>
            </a:r>
            <a:r>
              <a:rPr lang="ru-RU" sz="4000" smtClean="0"/>
              <a:t>. 100 баллов.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Раздел биологии, изучающий наследственность и изменчивость</a:t>
            </a:r>
            <a:r>
              <a:rPr lang="ru-RU" smtClean="0"/>
              <a:t>… .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Генетика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929563" y="5786438"/>
            <a:ext cx="1214437" cy="1071562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ru-RU" sz="4000" smtClean="0">
                <a:latin typeface="Arial" charset="0"/>
              </a:rPr>
              <a:t>Наследственность</a:t>
            </a:r>
            <a:r>
              <a:rPr lang="ru-RU" sz="4000" smtClean="0"/>
              <a:t>. 200 баллов.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850" y="15573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Как называются признаки и свойства, когда потомство похоже на родителей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Наследственность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072438" y="5786438"/>
            <a:ext cx="1071562" cy="1071562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ru-RU" sz="4000" smtClean="0">
                <a:latin typeface="Arial" charset="0"/>
              </a:rPr>
              <a:t>Наследственность</a:t>
            </a:r>
            <a:r>
              <a:rPr lang="ru-RU" sz="4000" smtClean="0"/>
              <a:t>. 300 баллов.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43875" y="6000750"/>
            <a:ext cx="1000125" cy="857250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9144000" cy="5257800"/>
          </a:xfrm>
          <a:ln/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latin typeface="Arial" charset="0"/>
              </a:rPr>
              <a:t>Первый закон Менделя (название и формулировка)</a:t>
            </a:r>
          </a:p>
          <a:p>
            <a:pPr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ru-RU" smtClean="0">
                <a:latin typeface="Arial" charset="0"/>
              </a:rPr>
              <a:t>Закон единообразия гибридов первого поколения, полного доминирования – при скрещивании одной пары гомозиготных особей, отличающихся друг от друга по одному признаку, в первом поколении отмечаются гибриды с единообразным генотипом и фенотипом.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ru-RU" sz="4000" smtClean="0">
                <a:latin typeface="Arial" charset="0"/>
              </a:rPr>
              <a:t>Наследственность</a:t>
            </a:r>
            <a:r>
              <a:rPr lang="ru-RU" sz="4000" smtClean="0"/>
              <a:t>. 400 баллов.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CC00FF"/>
                </a:solidFill>
                <a:latin typeface="Arial" charset="0"/>
              </a:rPr>
              <a:t>Кот в мешке</a:t>
            </a: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Назовите соотношение по фенотипу и генотипу  в законе расщепления признаков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3:1, 1:2:1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072438" y="5786438"/>
            <a:ext cx="1071562" cy="1071562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ru-RU" sz="4000" smtClean="0">
                <a:latin typeface="Arial" charset="0"/>
              </a:rPr>
              <a:t>Наследственность</a:t>
            </a:r>
            <a:r>
              <a:rPr lang="ru-RU" sz="4000" smtClean="0"/>
              <a:t>. 500 баллов.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Автор хромосомной теории наследственности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Т. Морган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786688" y="5715000"/>
            <a:ext cx="1357312" cy="1143000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ru-RU" sz="4000" smtClean="0">
                <a:latin typeface="Arial" charset="0"/>
              </a:rPr>
              <a:t>Наследственность</a:t>
            </a:r>
            <a:r>
              <a:rPr lang="ru-RU" sz="4000" smtClean="0"/>
              <a:t>. </a:t>
            </a:r>
            <a:r>
              <a:rPr lang="ru-RU" sz="4000" smtClean="0">
                <a:latin typeface="Arial" charset="0"/>
              </a:rPr>
              <a:t>6</a:t>
            </a:r>
            <a:r>
              <a:rPr lang="ru-RU" sz="4000" smtClean="0"/>
              <a:t>00 баллов.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CC00FF"/>
                </a:solidFill>
                <a:latin typeface="Arial" charset="0"/>
              </a:rPr>
              <a:t>Своя игра</a:t>
            </a: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Взаимообмен соответствующих участков в сходных хромосомах называется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кроссинговер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786688" y="5715000"/>
            <a:ext cx="1357312" cy="1143000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ru-RU" sz="4000" smtClean="0">
                <a:latin typeface="Arial" charset="0"/>
              </a:rPr>
              <a:t>Наследственность</a:t>
            </a:r>
            <a:r>
              <a:rPr lang="ru-RU" sz="4000" smtClean="0"/>
              <a:t>. </a:t>
            </a:r>
            <a:r>
              <a:rPr lang="ru-RU" sz="4000" smtClean="0">
                <a:latin typeface="Arial" charset="0"/>
              </a:rPr>
              <a:t>7</a:t>
            </a:r>
            <a:r>
              <a:rPr lang="ru-RU" sz="4000" smtClean="0"/>
              <a:t>00 баллов.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Превалирование одного гена над другим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Эпистаз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786688" y="5715000"/>
            <a:ext cx="1357312" cy="1143000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ru-RU" smtClean="0">
                <a:latin typeface="Arial" charset="0"/>
              </a:rPr>
              <a:t>Изменчивость</a:t>
            </a:r>
            <a:r>
              <a:rPr lang="ru-RU" smtClean="0"/>
              <a:t>. 100 баллов.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Совокупность внутренних и внешних признаков организма называется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фенотип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929563" y="5786438"/>
            <a:ext cx="1214437" cy="1071562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ru-RU" smtClean="0">
                <a:latin typeface="Arial" charset="0"/>
              </a:rPr>
              <a:t>Изменчивость</a:t>
            </a:r>
            <a:r>
              <a:rPr lang="ru-RU" smtClean="0"/>
              <a:t>. 200 баллов.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850" y="15573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Как называется процесс, когда потомство не похоже на своих  предков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Изменчивость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072438" y="5786438"/>
            <a:ext cx="1071562" cy="1071562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3200" smtClean="0">
                <a:latin typeface="Arial" charset="0"/>
              </a:rPr>
              <a:t>Химический состав клетки</a:t>
            </a:r>
            <a:r>
              <a:rPr lang="ru-RU" sz="4000" smtClean="0"/>
              <a:t>. 200 баллов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Ученый, впервые открывший клетку и год открытия</a:t>
            </a:r>
            <a:r>
              <a:rPr lang="ru-RU" smtClean="0"/>
              <a:t>…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Роберт Гук, 1665 г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001000" y="5786438"/>
            <a:ext cx="1143000" cy="1071562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ru-RU" sz="4000" smtClean="0">
                <a:latin typeface="Arial" charset="0"/>
              </a:rPr>
              <a:t>Наследственность</a:t>
            </a:r>
            <a:r>
              <a:rPr lang="ru-RU" sz="4000" smtClean="0"/>
              <a:t>. 300 баллов.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43875" y="6000750"/>
            <a:ext cx="1000125" cy="857250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850" y="1600200"/>
            <a:ext cx="8820150" cy="5257800"/>
          </a:xfrm>
          <a:ln/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latin typeface="Arial" charset="0"/>
              </a:rPr>
              <a:t>Метод изучения наследственности, основанный на изучении болезней человека</a:t>
            </a:r>
          </a:p>
          <a:p>
            <a:pPr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ru-RU" smtClean="0">
                <a:latin typeface="Arial" charset="0"/>
              </a:rPr>
              <a:t>Генеалогический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ru-RU" smtClean="0">
                <a:latin typeface="Arial" charset="0"/>
              </a:rPr>
              <a:t>Изменчивость</a:t>
            </a:r>
            <a:r>
              <a:rPr lang="ru-RU" smtClean="0"/>
              <a:t>. 400 баллов.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CC00FF"/>
                </a:solidFill>
                <a:latin typeface="Arial" charset="0"/>
              </a:rPr>
              <a:t>Кот в мешке</a:t>
            </a: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Назовите виды изменчивости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Фенотипическая (модификационная) и генотипическая (мутационная, комбинативная)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072438" y="5786438"/>
            <a:ext cx="1071562" cy="1071562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ru-RU" smtClean="0">
                <a:latin typeface="Arial" charset="0"/>
              </a:rPr>
              <a:t>Изменчивость</a:t>
            </a:r>
            <a:r>
              <a:rPr lang="ru-RU" smtClean="0"/>
              <a:t>. 500 баллов.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Изменчивость, которая относится к фенотипической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Модификационная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786688" y="5715000"/>
            <a:ext cx="1357312" cy="1143000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ru-RU" smtClean="0">
                <a:latin typeface="Arial" charset="0"/>
              </a:rPr>
              <a:t>Изменчивость</a:t>
            </a:r>
            <a:r>
              <a:rPr lang="ru-RU" smtClean="0"/>
              <a:t>. </a:t>
            </a:r>
            <a:r>
              <a:rPr lang="ru-RU" smtClean="0">
                <a:latin typeface="Arial" charset="0"/>
              </a:rPr>
              <a:t>6</a:t>
            </a:r>
            <a:r>
              <a:rPr lang="ru-RU" smtClean="0"/>
              <a:t>00 баллов.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Мутация, связанная с изменением порядка расположения нуклеотидов в молекуле ДНК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Генная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786688" y="5715000"/>
            <a:ext cx="1357312" cy="1143000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ru-RU" smtClean="0">
                <a:latin typeface="Arial" charset="0"/>
              </a:rPr>
              <a:t>Изменчивость</a:t>
            </a:r>
            <a:r>
              <a:rPr lang="ru-RU" smtClean="0"/>
              <a:t>. </a:t>
            </a:r>
            <a:r>
              <a:rPr lang="ru-RU" smtClean="0">
                <a:latin typeface="Arial" charset="0"/>
              </a:rPr>
              <a:t>7</a:t>
            </a:r>
            <a:r>
              <a:rPr lang="ru-RU" smtClean="0"/>
              <a:t>00 баллов.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CC00FF"/>
                </a:solidFill>
                <a:latin typeface="Arial" charset="0"/>
              </a:rPr>
              <a:t>Своя игра</a:t>
            </a: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Мутация, связанная с изменением количества хромосом в клетке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геномная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786688" y="5715000"/>
            <a:ext cx="1357312" cy="1143000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ru-RU" smtClean="0">
                <a:latin typeface="Arial" charset="0"/>
              </a:rPr>
              <a:t>Селекция</a:t>
            </a:r>
            <a:r>
              <a:rPr lang="ru-RU" smtClean="0"/>
              <a:t>. 100 баллов.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Селекция – это …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Наука, занимающаяся выведением пород животных, сортов растений и штаммов микроорганизмов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929563" y="5786438"/>
            <a:ext cx="1214437" cy="1071562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ru-RU" smtClean="0">
                <a:latin typeface="Arial" charset="0"/>
              </a:rPr>
              <a:t>Селекция</a:t>
            </a:r>
            <a:r>
              <a:rPr lang="ru-RU" smtClean="0"/>
              <a:t>. 200 баллов.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850" y="15573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Ученый, определивший генетические основы селекции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Н.И. Вавилов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072438" y="5786438"/>
            <a:ext cx="1071562" cy="1071562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ru-RU" smtClean="0">
                <a:latin typeface="Arial" charset="0"/>
              </a:rPr>
              <a:t>Селекция</a:t>
            </a:r>
            <a:r>
              <a:rPr lang="ru-RU" smtClean="0"/>
              <a:t>. 300 баллов.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43875" y="6000750"/>
            <a:ext cx="1000125" cy="857250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288" y="1600200"/>
            <a:ext cx="8748712" cy="5257800"/>
          </a:xfrm>
          <a:ln/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latin typeface="Arial" charset="0"/>
              </a:rPr>
              <a:t>Родина картофеля</a:t>
            </a:r>
          </a:p>
          <a:p>
            <a:pPr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ru-RU" smtClean="0">
                <a:latin typeface="Arial" charset="0"/>
              </a:rPr>
              <a:t>Южная америка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ru-RU" smtClean="0">
                <a:latin typeface="Arial" charset="0"/>
              </a:rPr>
              <a:t>Селекция</a:t>
            </a:r>
            <a:r>
              <a:rPr lang="ru-RU" smtClean="0"/>
              <a:t>. 400 баллов.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Методы, используемые в селекции растений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Отбор, скрещивание, искусственный мутагенез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072438" y="5786438"/>
            <a:ext cx="1071562" cy="1071562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ru-RU" smtClean="0">
                <a:latin typeface="Arial" charset="0"/>
              </a:rPr>
              <a:t>Селекция</a:t>
            </a:r>
            <a:r>
              <a:rPr lang="ru-RU" smtClean="0"/>
              <a:t>. 500 баллов.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CC00FF"/>
                </a:solidFill>
                <a:latin typeface="Arial" charset="0"/>
              </a:rPr>
              <a:t>Кот в мешке</a:t>
            </a: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Что такое аутбридинг?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Неродственное скрещивание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786688" y="5715000"/>
            <a:ext cx="1357312" cy="1143000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3200" smtClean="0">
                <a:latin typeface="Arial" charset="0"/>
              </a:rPr>
              <a:t>Химический состав клетки</a:t>
            </a:r>
            <a:r>
              <a:rPr lang="ru-RU" sz="4000" smtClean="0"/>
              <a:t>. 300 баллов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125538"/>
            <a:ext cx="8229600" cy="5732462"/>
          </a:xfrm>
        </p:spPr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Назовите основные положения клеточной теории …</a:t>
            </a:r>
          </a:p>
          <a:p>
            <a:pPr marL="609600" indent="-609600" eaLnBrk="1" hangingPunct="1">
              <a:buFont typeface="Arial" charset="0"/>
              <a:buNone/>
            </a:pPr>
            <a:endParaRPr lang="ru-RU" smtClean="0"/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ru-RU" smtClean="0">
                <a:latin typeface="Arial" charset="0"/>
              </a:rPr>
              <a:t>Все организмы состоят из клеток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ru-RU" smtClean="0">
                <a:latin typeface="Arial" charset="0"/>
              </a:rPr>
              <a:t>Клетки сходны между собой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ru-RU" smtClean="0">
                <a:latin typeface="Arial" charset="0"/>
              </a:rPr>
              <a:t>Размножаются делением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ru-RU" smtClean="0">
                <a:latin typeface="Arial" charset="0"/>
              </a:rPr>
              <a:t>Во всех клетках есть цитоплазма и мембрана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ru-RU" smtClean="0">
                <a:latin typeface="Arial" charset="0"/>
              </a:rPr>
              <a:t>У многоклеточных организмов есть ядро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072438" y="5786438"/>
            <a:ext cx="1071562" cy="1071562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ru-RU" smtClean="0">
                <a:latin typeface="Arial" charset="0"/>
              </a:rPr>
              <a:t>Селекция</a:t>
            </a:r>
            <a:r>
              <a:rPr lang="ru-RU" smtClean="0"/>
              <a:t>. </a:t>
            </a:r>
            <a:r>
              <a:rPr lang="ru-RU" smtClean="0">
                <a:latin typeface="Arial" charset="0"/>
              </a:rPr>
              <a:t>6</a:t>
            </a:r>
            <a:r>
              <a:rPr lang="ru-RU" smtClean="0"/>
              <a:t>00 баллов.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CC00FF"/>
                </a:solidFill>
                <a:latin typeface="Arial" charset="0"/>
              </a:rPr>
              <a:t>Своя игра</a:t>
            </a: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Где и кто вывел породу архаромеринос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Казахстан, Бутарин, Есенжолов, Жандеркин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786688" y="5715000"/>
            <a:ext cx="1357312" cy="1143000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ru-RU" smtClean="0">
                <a:latin typeface="Arial" charset="0"/>
              </a:rPr>
              <a:t>Селекция</a:t>
            </a:r>
            <a:r>
              <a:rPr lang="ru-RU" smtClean="0"/>
              <a:t>. </a:t>
            </a:r>
            <a:r>
              <a:rPr lang="ru-RU" smtClean="0">
                <a:latin typeface="Arial" charset="0"/>
              </a:rPr>
              <a:t>7</a:t>
            </a:r>
            <a:r>
              <a:rPr lang="ru-RU" smtClean="0"/>
              <a:t>00 баллов.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Ученый, получивший межвидовой гибрид редьки и капусты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Г.Д. Карпеченко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786688" y="5715000"/>
            <a:ext cx="1357312" cy="1143000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3">
                <a:lumMod val="75000"/>
                <a:alpha val="89000"/>
              </a:schemeClr>
            </a:gs>
            <a:gs pos="0">
              <a:schemeClr val="bg1"/>
            </a:gs>
            <a:gs pos="79000">
              <a:schemeClr val="accent3">
                <a:lumMod val="60000"/>
                <a:lumOff val="40000"/>
              </a:schemeClr>
            </a:gs>
            <a:gs pos="71000">
              <a:schemeClr val="accent3">
                <a:lumMod val="60000"/>
                <a:lumOff val="40000"/>
              </a:schemeClr>
            </a:gs>
            <a:gs pos="69000">
              <a:schemeClr val="accent3">
                <a:lumMod val="60000"/>
                <a:lumOff val="40000"/>
              </a:schemeClr>
            </a:gs>
            <a:gs pos="100000">
              <a:srgbClr val="FFEBFA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низ 3"/>
          <p:cNvSpPr/>
          <p:nvPr/>
        </p:nvSpPr>
        <p:spPr>
          <a:xfrm>
            <a:off x="0" y="1428750"/>
            <a:ext cx="9144000" cy="3000375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FFFF00">
              <a:alpha val="44000"/>
            </a:srgb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0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2500313"/>
            <a:ext cx="8229600" cy="1071562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</a:rPr>
              <a:t>Спасибо за участие!!!</a:t>
            </a:r>
            <a:endParaRPr lang="ru-RU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3200" smtClean="0">
                <a:latin typeface="Arial" charset="0"/>
              </a:rPr>
              <a:t>Химический состав клетки</a:t>
            </a:r>
            <a:r>
              <a:rPr lang="ru-RU" sz="4000" smtClean="0"/>
              <a:t>. 400 баллов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Методы изучения клетки</a:t>
            </a:r>
            <a:r>
              <a:rPr lang="ru-RU" smtClean="0"/>
              <a:t>…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Микроскопия</a:t>
            </a: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Электромикроскопия</a:t>
            </a: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Центрифугирование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072438" y="5786438"/>
            <a:ext cx="1071562" cy="1071562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3200" smtClean="0">
                <a:latin typeface="Arial" charset="0"/>
              </a:rPr>
              <a:t>Химический состав клетки</a:t>
            </a:r>
            <a:r>
              <a:rPr lang="ru-RU" sz="4000" smtClean="0"/>
              <a:t>. 500 баллов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Назовите неорганические вещества клетки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Вода, минеральные соли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072438" y="5857875"/>
            <a:ext cx="1071562" cy="1000125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ru-RU" sz="3200" smtClean="0">
                <a:latin typeface="Arial" charset="0"/>
              </a:rPr>
              <a:t>Химический состав клетки</a:t>
            </a:r>
            <a:r>
              <a:rPr lang="ru-RU" sz="4000" smtClean="0"/>
              <a:t>. </a:t>
            </a:r>
            <a:r>
              <a:rPr lang="ru-RU" sz="4000" smtClean="0">
                <a:latin typeface="Arial" charset="0"/>
              </a:rPr>
              <a:t>6</a:t>
            </a:r>
            <a:r>
              <a:rPr lang="ru-RU" sz="4000" smtClean="0"/>
              <a:t>00 баллов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ru-RU" b="1" smtClean="0">
                <a:solidFill>
                  <a:srgbClr val="CC00FF"/>
                </a:solidFill>
                <a:latin typeface="Arial" charset="0"/>
              </a:rPr>
              <a:t>Своя игра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Отличие ДНК от РНК</a:t>
            </a:r>
          </a:p>
          <a:p>
            <a:pPr marL="609600" indent="-609600" eaLnBrk="1" hangingPunct="1">
              <a:buFont typeface="Arial" charset="0"/>
              <a:buNone/>
            </a:pPr>
            <a:endParaRPr lang="ru-RU" smtClean="0"/>
          </a:p>
          <a:p>
            <a:pPr marL="609600" indent="-609600"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ru-RU" smtClean="0">
                <a:latin typeface="Arial" charset="0"/>
              </a:rPr>
              <a:t>ДНК – 2-ая спираль, РНК – 1-нарная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ru-RU" smtClean="0">
                <a:latin typeface="Arial" charset="0"/>
              </a:rPr>
              <a:t>ДНК – Т, РНК – У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ru-RU" smtClean="0">
                <a:latin typeface="Arial" charset="0"/>
              </a:rPr>
              <a:t>РНК – рибоза, ДНК - дезоксирибоза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072438" y="5857875"/>
            <a:ext cx="1071562" cy="1000125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ru-RU" sz="3200" smtClean="0">
                <a:latin typeface="Arial" charset="0"/>
              </a:rPr>
              <a:t>Химический состав клетки</a:t>
            </a:r>
            <a:r>
              <a:rPr lang="ru-RU" sz="4000" smtClean="0"/>
              <a:t>. </a:t>
            </a:r>
            <a:r>
              <a:rPr lang="ru-RU" sz="4000" smtClean="0">
                <a:latin typeface="Arial" charset="0"/>
              </a:rPr>
              <a:t>7</a:t>
            </a:r>
            <a:r>
              <a:rPr lang="ru-RU" sz="4000" smtClean="0"/>
              <a:t>00 баллов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CC00FF"/>
                </a:solidFill>
                <a:latin typeface="Arial" charset="0"/>
              </a:rPr>
              <a:t>Кот в мешке</a:t>
            </a: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Назовите структуры белков и охарактеризуйте их.</a:t>
            </a: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1 – цепочка</a:t>
            </a: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2 – спираль </a:t>
            </a: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3 – клубок</a:t>
            </a: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4 - глобула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072438" y="5857875"/>
            <a:ext cx="1071562" cy="1000125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969</Words>
  <Application>Microsoft Office PowerPoint</Application>
  <PresentationFormat>Экран (4:3)</PresentationFormat>
  <Paragraphs>350</Paragraphs>
  <Slides>52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6" baseType="lpstr">
      <vt:lpstr>Arial</vt:lpstr>
      <vt:lpstr>Calibri</vt:lpstr>
      <vt:lpstr>Times New Roman</vt:lpstr>
      <vt:lpstr>Тема Office</vt:lpstr>
      <vt:lpstr>Своя игра</vt:lpstr>
      <vt:lpstr>Общая биология</vt:lpstr>
      <vt:lpstr>Химический состав клетки 100 баллов</vt:lpstr>
      <vt:lpstr>Химический состав клетки. 200 баллов</vt:lpstr>
      <vt:lpstr>Химический состав клетки. 300 баллов</vt:lpstr>
      <vt:lpstr>Химический состав клетки. 400 баллов</vt:lpstr>
      <vt:lpstr>Химический состав клетки. 500 баллов</vt:lpstr>
      <vt:lpstr>Химический состав клетки. 600 баллов</vt:lpstr>
      <vt:lpstr>Химический состав клетки. 700 баллов</vt:lpstr>
      <vt:lpstr>Строение клетки и ее функции. 100 баллов.</vt:lpstr>
      <vt:lpstr>Строение клетки и ее функции. 200 баллов</vt:lpstr>
      <vt:lpstr>Строение клетки и ее функции. 300 баллов</vt:lpstr>
      <vt:lpstr>Строение клетки и ее функции. 400 баллов</vt:lpstr>
      <vt:lpstr> Строение клетки и ее функции. 500 баллов</vt:lpstr>
      <vt:lpstr> Строение клетки и ее функции. 600 баллов</vt:lpstr>
      <vt:lpstr> Строение клетки и ее функции. 700 баллов</vt:lpstr>
      <vt:lpstr>Обмен веществ и энергии 100 баллов.</vt:lpstr>
      <vt:lpstr>Обмен веществ и энергии. 200 баллов</vt:lpstr>
      <vt:lpstr>Слайд 19</vt:lpstr>
      <vt:lpstr>Обмен веществ и энергии. 400 баллов</vt:lpstr>
      <vt:lpstr>Обмен веществ и энергии. 500 баллов</vt:lpstr>
      <vt:lpstr>Обмен веществ и энергии 600 баллов.</vt:lpstr>
      <vt:lpstr>Обмен веществ и энергии 700 баллов.</vt:lpstr>
      <vt:lpstr>Размножение и онтогенез. 100 баллов.</vt:lpstr>
      <vt:lpstr>Размножение и онтогенез. 200 баллов.</vt:lpstr>
      <vt:lpstr>Размножение и онтогенез. 300 баллов.</vt:lpstr>
      <vt:lpstr>Размножение и онтогенез. 400 баллов.</vt:lpstr>
      <vt:lpstr>Размножение и онтогенез. 500 баллов.</vt:lpstr>
      <vt:lpstr>Размножение и онтогенез. 600 баллов.</vt:lpstr>
      <vt:lpstr>Размножение и онтогенез. 700 баллов.</vt:lpstr>
      <vt:lpstr>Наследственность. 100 баллов.</vt:lpstr>
      <vt:lpstr>Наследственность. 200 баллов.</vt:lpstr>
      <vt:lpstr>Наследственность. 300 баллов.</vt:lpstr>
      <vt:lpstr>Наследственность. 400 баллов.</vt:lpstr>
      <vt:lpstr>Наследственность. 500 баллов.</vt:lpstr>
      <vt:lpstr>Наследственность. 600 баллов.</vt:lpstr>
      <vt:lpstr>Наследственность. 700 баллов.</vt:lpstr>
      <vt:lpstr>Изменчивость. 100 баллов.</vt:lpstr>
      <vt:lpstr>Изменчивость. 200 баллов.</vt:lpstr>
      <vt:lpstr>Наследственность. 300 баллов.</vt:lpstr>
      <vt:lpstr>Изменчивость. 400 баллов.</vt:lpstr>
      <vt:lpstr>Изменчивость. 500 баллов.</vt:lpstr>
      <vt:lpstr>Изменчивость. 600 баллов.</vt:lpstr>
      <vt:lpstr>Изменчивость. 700 баллов.</vt:lpstr>
      <vt:lpstr>Селекция. 100 баллов.</vt:lpstr>
      <vt:lpstr>Селекция. 200 баллов.</vt:lpstr>
      <vt:lpstr>Селекция. 300 баллов.</vt:lpstr>
      <vt:lpstr>Селекция. 400 баллов.</vt:lpstr>
      <vt:lpstr>Селекция. 500 баллов.</vt:lpstr>
      <vt:lpstr>Селекция. 600 баллов.</vt:lpstr>
      <vt:lpstr>Селекция. 700 баллов.</vt:lpstr>
      <vt:lpstr> </vt:lpstr>
    </vt:vector>
  </TitlesOfParts>
  <Company>в/ч 3030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Коновалова</dc:creator>
  <cp:lastModifiedBy>СОШ_18</cp:lastModifiedBy>
  <cp:revision>50</cp:revision>
  <dcterms:created xsi:type="dcterms:W3CDTF">2010-02-21T17:42:49Z</dcterms:created>
  <dcterms:modified xsi:type="dcterms:W3CDTF">2019-04-25T14:23:30Z</dcterms:modified>
</cp:coreProperties>
</file>