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0" r:id="rId3"/>
    <p:sldId id="258" r:id="rId4"/>
    <p:sldId id="257" r:id="rId5"/>
    <p:sldId id="277" r:id="rId6"/>
    <p:sldId id="262" r:id="rId7"/>
    <p:sldId id="279" r:id="rId8"/>
    <p:sldId id="263" r:id="rId9"/>
    <p:sldId id="281" r:id="rId10"/>
    <p:sldId id="265" r:id="rId11"/>
    <p:sldId id="269" r:id="rId12"/>
    <p:sldId id="286" r:id="rId13"/>
    <p:sldId id="293" r:id="rId14"/>
    <p:sldId id="291" r:id="rId15"/>
    <p:sldId id="283" r:id="rId16"/>
    <p:sldId id="284" r:id="rId17"/>
    <p:sldId id="274" r:id="rId18"/>
    <p:sldId id="287" r:id="rId19"/>
    <p:sldId id="275" r:id="rId20"/>
    <p:sldId id="270" r:id="rId21"/>
    <p:sldId id="271" r:id="rId22"/>
    <p:sldId id="272" r:id="rId23"/>
    <p:sldId id="267" r:id="rId24"/>
    <p:sldId id="273" r:id="rId25"/>
    <p:sldId id="290" r:id="rId26"/>
    <p:sldId id="288" r:id="rId27"/>
    <p:sldId id="292" r:id="rId28"/>
    <p:sldId id="289" r:id="rId29"/>
    <p:sldId id="29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DB128-E42B-454A-A238-3388892FE0B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9AE65-21F2-4EA5-B9D2-B98EC6F15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9AE65-21F2-4EA5-B9D2-B98EC6F1505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2C4D-859B-4BAF-9FE5-20D042A96CAC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4CD1-5956-4666-9D6C-4AE94343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2C4D-859B-4BAF-9FE5-20D042A96CAC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4CD1-5956-4666-9D6C-4AE94343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2C4D-859B-4BAF-9FE5-20D042A96CAC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4CD1-5956-4666-9D6C-4AE94343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2C4D-859B-4BAF-9FE5-20D042A96CAC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4CD1-5956-4666-9D6C-4AE94343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2C4D-859B-4BAF-9FE5-20D042A96CAC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4CD1-5956-4666-9D6C-4AE94343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2C4D-859B-4BAF-9FE5-20D042A96CAC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4CD1-5956-4666-9D6C-4AE94343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2C4D-859B-4BAF-9FE5-20D042A96CAC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4CD1-5956-4666-9D6C-4AE94343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2C4D-859B-4BAF-9FE5-20D042A96CAC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4CD1-5956-4666-9D6C-4AE94343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2C4D-859B-4BAF-9FE5-20D042A96CAC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4CD1-5956-4666-9D6C-4AE94343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2C4D-859B-4BAF-9FE5-20D042A96CAC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4CD1-5956-4666-9D6C-4AE94343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2C4D-859B-4BAF-9FE5-20D042A96CAC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4CD1-5956-4666-9D6C-4AE94343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D2C4D-859B-4BAF-9FE5-20D042A96CAC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34CD1-5956-4666-9D6C-4AE943436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obzormv.org/wp-content/uploads/2013/12/&#1056;&#1080;&#1089;.-2.-&#1055;&#1088;&#1077;&#1074;&#1088;&#1072;&#1097;&#1077;&#1085;&#1080;&#1077;-&#1095;&#1077;&#1083;&#1086;&#1074;&#1077;&#1082;&#1072;-&#1074;-&#1084;&#1072;&#1085;&#1082;&#1091;&#1088;&#1090;&#1072;.-&#1056;&#1080;&#1089;.-&#1053;.&#1042;.-&#1057;&#1077;&#1083;&#1080;&#1074;&#1072;&#1085;&#1086;&#1074;&#1072;-&#1089;&#1087;&#1077;&#1094;&#1080;&#1072;&#1083;&#1100;&#1085;&#1086;-&#1076;&#1083;&#1103;-&#1076;&#1072;&#1085;&#1085;&#1086;&#1081;-&#1089;&#1090;&#1072;&#1090;&#1100;&#1080;.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hyperlink" Target="http://www.google.ru/url?sa=i&amp;rct=j&amp;q=&amp;esrc=s&amp;source=images&amp;cd=&amp;cad=rja&amp;docid=nn5_yeaci8KN6M&amp;tbnid=NpEn0pd0bCXrEM:&amp;ved=0CAUQjRw&amp;url=http://obzormv.org/?p=1018&amp;ei=5pPWUp3nKOvnywOvo4LYBQ&amp;bvm=bv.59378465,d.bGQ&amp;psig=AFQjCNGINdwgHtHD_MgfBn8a-kBWmJFzkA&amp;ust=1389880531018789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603_%D0%B3%D0%BE%D0%B4" TargetMode="External"/><Relationship Id="rId2" Type="http://schemas.openxmlformats.org/officeDocument/2006/relationships/hyperlink" Target="http://ru.wikipedia.org/wiki/581_%D0%B3%D0%BE%D0%B4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ru.wikipedia.org/wiki/%D0%92%D0%BE%D1%81%D1%82%D0%BE%D1%87%D0%BD%D0%BE-%D1%82%D1%8E%D1%80%D0%BA%D1%81%D0%BA%D0%B8%D0%B9_%D0%BA%D0%B0%D0%B3%D0%B0%D0%BD%D0%B0%D1%82" TargetMode="External"/><Relationship Id="rId4" Type="http://schemas.openxmlformats.org/officeDocument/2006/relationships/hyperlink" Target="http://ru.wikipedia.org/wiki/%D0%97%D0%B0%D0%BF%D0%B0%D0%B4%D0%BD%D0%BE-%D1%82%D1%8E%D1%80%D0%BA%D1%81%D0%BA%D0%B8%D0%B9_%D0%BA%D0%B0%D0%B3%D0%B0%D0%BD%D0%B0%D1%82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ru/url?sa=i&amp;rct=j&amp;q=&amp;esrc=s&amp;source=images&amp;cd=&amp;cad=rja&amp;docid=5ozuao5KaL3vEM&amp;tbnid=80XQAs7CVpe6EM:&amp;ved=0CAUQjRw&amp;url=http://ymyt.com/cgi-bin/ru/view.cgi?id=9&amp;cat_id=3&amp;print=1&amp;ei=da3WUrW0AaWjyQPFt4CwBA&amp;bvm=bv.59378465,d.bGE&amp;psig=AFQjCNEOTMDW9hb9Jp-A2N88ZAAR5_jTFA&amp;ust=1389887085601966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ravitelimira.ru/land/landu/usuni.php" TargetMode="External"/><Relationship Id="rId2" Type="http://schemas.openxmlformats.org/officeDocument/2006/relationships/hyperlink" Target="http://pravitelimira.ru/land/landh/hunny.php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ru/url?sa=i&amp;rct=j&amp;q=&amp;esrc=s&amp;source=images&amp;cd=&amp;cad=rja&amp;docid=nn5_yeaci8KN6M&amp;tbnid=pByyfr5VvIcVsM:&amp;ved=0CAUQjRw&amp;url=http://obzormv.org/?p=1018&amp;ei=jJnWUtj0HKWxywOQrIHYCA&amp;bvm=bv.59378465,d.bGQ&amp;psig=AFQjCNGF4ZLRcpFSVrH7NbtC9BiR7PsRGw&amp;ust=1389882086515942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96752"/>
            <a:ext cx="7992888" cy="5078313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Бурятия в составе средневековых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Центрально-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Азиатских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государств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obzormv.org/wp-content/uploads/2013/12/Рис.-2.-Превращение-человека-в-манкурта.-Рис.-Н.В.-Селиванова-специально-для-данной-статьи.-1024x7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76775" cy="32575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32040" y="332656"/>
            <a:ext cx="3851920" cy="637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3525"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Жужани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придумали или переняли от неизвестного нам народа особый эффективнейший способ закабаления людей, при котором и сохраняются рабы, а сам факт восстаний становится даже в принципе невозможным. Этот способ состоял в том, чтобы сделать из покорённых народов манкуртов (производное от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т. е. становиться слабоумным, выжить из ума 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курт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— червь, насекомое)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://obzormv.org/wp-content/uploads/2013/12/%D0%A0%D0%B8%D1%81.-3.-%D0%9C%D0%B0%D1%81%D1%81%D0%BE%D0%B2%D0%BE%D0%B5-%D0%BF%D1%80%D0%B5%D0%B2%D1%80%D0%B0%D1%89%D0%B5%D0%BD%D0%B8%D0%B5-%D0%BF%D0%BB%D0%B5%D0%BD%D0%BD%D1%8B%D1%85-%D0%B2-%D0%BC%D0%B0%D0%BD%D0%BA%D1%83%D1%80%D1%82%D0%BE%D0%B2.-%D0%A0%D0%B8%D1%81.-%D0%9D.%D0%92.-%D0%A1%D0%B5%D0%BB%D0%B8%D0%B2%D0%B0%D0%BD%D0%BE%D0%B2%D0%B0-%D1%81%D0%BF%D0%B5%D1%86%D0%B8%D0%B0%D0%BB%D1%8C%D0%BD%D0%BE-%D0%B4%D0%BB%D1%8F-%D0%B4%D0%B0%D0%BD%D0%BD%D0%BE%D0%B9-%D1%81%D1%82%D0%B0%D1%82%D1%8C%D0%B8.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62367"/>
            <a:ext cx="4234061" cy="3395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1556792"/>
            <a:ext cx="3851920" cy="5301208"/>
          </a:xfrm>
          <a:solidFill>
            <a:schemeClr val="accent3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263525" indent="357188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552 г. был создан Тюркский каганат, получивший название “Великий”. Его основатель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Бумынь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принял титул “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иль-хан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 в значении правителя стран и народов. Более распространенным названием главы этого государства был “каган”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ка+хан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означающий: великий хан. К этому времени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Бумын-хан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сумел объединить основную часть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тюркоязычных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племен, носивших свой этноним “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тюрк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 (по китайским источникам, “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ту-кю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”; известна также форма “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тюркют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tataroved.ru/images/docs/book/atlas/c12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700808"/>
            <a:ext cx="4921306" cy="46085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285728"/>
            <a:ext cx="56253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Тюркский каганат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2434282"/>
          </a:xfrm>
        </p:spPr>
        <p:txBody>
          <a:bodyPr>
            <a:normAutofit fontScale="90000"/>
          </a:bodyPr>
          <a:lstStyle/>
          <a:p>
            <a:pPr lvl="0" indent="357188" algn="just">
              <a:spcBef>
                <a:spcPts val="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Небольшой народ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тюркютов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был всегда на коне, и государство находилось всегда в движении, так как конгломерат из племён и княжеств, подчинённый только военной силой, всегда готов к восстанию и отложению. Основным противоречием в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тюркютском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каганате был антагонизм между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тюркютской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военно-демократической ордой и покорёнными племенами.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84984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Излюбленное оружие тюрков: луки со стрелами, копья, сабли, палаши. Часто применяют броню всадника и лошади. На знамёнах рода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Ашина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изображена вышитая золотом волчья голова. Каганская гвардия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Вури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— волки. Смерть в бою считалось лучшей смертью для мужчины.</a:t>
            </a:r>
          </a:p>
          <a:p>
            <a:pPr indent="357188" algn="just"/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Тюркюты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освоили промышленную добычу железа. Развитие металлургии позволило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тюркютским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ханам перевооружить свою армию.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564904"/>
            <a:ext cx="46907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Военное дело тюрков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3563888" y="461690"/>
            <a:ext cx="4896544" cy="639631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542925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Тюрки внесли важное усовершенствование в технику верховой езды: изобрели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жесткое седло и стремена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Экипировка коня "под верх", какой мы знаем ее и теперь, была закончена. Это был новый этап в развитии транспорта и военного дела.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Модернизировалось и оружие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тюрки широко применяли сложно - составной лук, изобретенный еще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хунское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время, кривая сабля-шашка заменила прямой тяжелый меч.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www.tataroved.ru/images/docs/book/atlas/c14v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97196"/>
            <a:ext cx="3024336" cy="383339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3048" y="476672"/>
            <a:ext cx="3717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Военное дело тюрков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6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Другое важное достижение древних тюрков способствовало повышению мобильности номадов: в середине I тысячелетия н.э. они создали </a:t>
            </a:r>
            <a:r>
              <a:rPr lang="ru-RU" sz="3600" i="1" u="sng" dirty="0" smtClean="0">
                <a:latin typeface="Times New Roman" pitchFamily="18" charset="0"/>
                <a:cs typeface="Times New Roman" pitchFamily="18" charset="0"/>
              </a:rPr>
              <a:t>разборную (решетчатую) юрту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tataroved.ru/images/docs/book/atlas/c13z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592288" cy="2113459"/>
          </a:xfrm>
          <a:prstGeom prst="rect">
            <a:avLst/>
          </a:prstGeom>
          <a:noFill/>
        </p:spPr>
      </p:pic>
      <p:pic>
        <p:nvPicPr>
          <p:cNvPr id="38918" name="Picture 6" descr="http://www.tataroved.ru/images/docs/book/atlas/c12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70383"/>
            <a:ext cx="2432388" cy="348761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71800" y="5445224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Золотой браслет из тюркских захоронений, выполненный </a:t>
            </a:r>
          </a:p>
          <a:p>
            <a:r>
              <a:rPr lang="ru-RU" i="1" dirty="0" smtClean="0"/>
              <a:t>в зверином стиле</a:t>
            </a:r>
          </a:p>
          <a:p>
            <a:r>
              <a:rPr lang="ru-RU" i="1" dirty="0" smtClean="0"/>
              <a:t> (Западный Алтай)</a:t>
            </a: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276872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Золотая серьга из</a:t>
            </a:r>
          </a:p>
          <a:p>
            <a:r>
              <a:rPr lang="ru-RU" i="1" dirty="0" smtClean="0"/>
              <a:t> тюркского </a:t>
            </a:r>
          </a:p>
          <a:p>
            <a:r>
              <a:rPr lang="ru-RU" i="1" dirty="0" smtClean="0"/>
              <a:t>захоронения, VI в.</a:t>
            </a:r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188640"/>
            <a:ext cx="55801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 и хозяйство</a:t>
            </a:r>
          </a:p>
          <a:p>
            <a:pPr indent="357188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 занятием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тюркютов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было кочевое скотоводства, а также охота на травоядных животных, носившая характер облавы ввиду многочисленности стад степных зверей. Основной пищей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тюркютов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было мясо, любимым напитком кумыс. Одежда и шатры шились из шкур животных. Тюрки также изготавливали войлок и шерстяные ткани. Основным видом скота были овцы и лошади. Основной экономической единицей была парная (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аильная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семья.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1802" y="260648"/>
            <a:ext cx="5786478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207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Высшим достижением древнетюркской культуры, особенно культуры Восточно-Тюркского каганата, стало появление письменности.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Раннетюркские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так называемые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рунические письмена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больших камнях-стелах в честь каганов и выдающихся военачальников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Бильге-кагана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Кюльтегина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Тоньюкука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в бассейнах Орхона и верхнего Енисея, открытые в прошлом веке, стали настоящей сенсацией в мировой тюркологии.</a:t>
            </a:r>
          </a:p>
        </p:txBody>
      </p:sp>
      <p:pic>
        <p:nvPicPr>
          <p:cNvPr id="40962" name="Picture 2" descr="http://www.tataroved.ru/images/docs/book/atlas/c14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476952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86050" y="4826675"/>
            <a:ext cx="5143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Памятник в честь </a:t>
            </a:r>
            <a:r>
              <a:rPr lang="ru-RU" i="1" dirty="0" err="1" smtClean="0"/>
              <a:t>Кюльтегина</a:t>
            </a:r>
            <a:r>
              <a:rPr lang="ru-RU" i="1" dirty="0" smtClean="0"/>
              <a:t> - принца, полководца. VIII в., бассейн реки Орхон.</a:t>
            </a:r>
          </a:p>
          <a:p>
            <a:r>
              <a:rPr lang="ru-RU" i="1" dirty="0" smtClean="0"/>
              <a:t> Из Большой надписи памятника о великих предках тюркского народа: </a:t>
            </a:r>
          </a:p>
          <a:p>
            <a:r>
              <a:rPr lang="ru-RU" i="1" dirty="0" smtClean="0"/>
              <a:t>«Имевших головы они заставили склонить [головы], имевших колени они заставили преклонить [колени]»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«Военную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добычу составляли, наряду со скотом и тканями, пленники, обращаемые в рабство, но так как при кочевом хозяйстве рабский труд мало применим, то женщин брали в наложницы, а мужчин сажали на землю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облагали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податью — продуктами ремесла и сельского хозяйства. Тюркское слово «раб», переводилось на китайский язык как «вассал».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Внутри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тюркской орды царила жесткая дисциплина. Воровство, измена и прелюбодеяние карались смертью; власть тиунов над рядовыми воинами была ничем не ограничена, но сами князья дома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Ашина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нуждались в преданности своего народа, служившего им единственной защитой от ненависти покорённых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ограбляемых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племён. Общая опасность связывала князей и войско в одну господствующую прослойку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.» (Н. Гумилев)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04664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Однако могущество тюркской державы вскоре пошатнулось. После смерти </a:t>
            </a:r>
            <a:r>
              <a:rPr lang="ru-RU" sz="2800" dirty="0" err="1" smtClean="0"/>
              <a:t>Тобо-хана</a:t>
            </a:r>
            <a:r>
              <a:rPr lang="ru-RU" sz="2800" dirty="0" smtClean="0"/>
              <a:t> в </a:t>
            </a:r>
            <a:r>
              <a:rPr lang="ru-RU" sz="2800" dirty="0" smtClean="0">
                <a:hlinkClick r:id="rId2" tooltip="581 год"/>
              </a:rPr>
              <a:t>581 году</a:t>
            </a:r>
            <a:r>
              <a:rPr lang="ru-RU" sz="2800" dirty="0" smtClean="0"/>
              <a:t>, произошло ослабление Тюркского каганата, основными проявлениями которого стали усиление междоусобных войн, обострение социальных противоречий, наступление Китая на границы каганата, войны с соседними странами. В </a:t>
            </a:r>
            <a:r>
              <a:rPr lang="ru-RU" sz="2800" dirty="0" smtClean="0">
                <a:hlinkClick r:id="rId3" tooltip="603 год"/>
              </a:rPr>
              <a:t>603 году</a:t>
            </a:r>
            <a:r>
              <a:rPr lang="ru-RU" sz="2800" dirty="0" smtClean="0"/>
              <a:t> Тюркский каганат распался на </a:t>
            </a:r>
            <a:r>
              <a:rPr lang="ru-RU" sz="2800" dirty="0" smtClean="0">
                <a:hlinkClick r:id="rId4" tooltip="Западно-тюркский каганат"/>
              </a:rPr>
              <a:t>Западно-тюркский каганат</a:t>
            </a:r>
            <a:r>
              <a:rPr lang="ru-RU" sz="2800" dirty="0" smtClean="0"/>
              <a:t> и </a:t>
            </a:r>
            <a:r>
              <a:rPr lang="ru-RU" sz="2800" dirty="0" smtClean="0">
                <a:hlinkClick r:id="rId5" tooltip="Восточно-тюркский каганат"/>
              </a:rPr>
              <a:t>Восточно-тюркский каганат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Уйгурский каганат 40-е гг. </a:t>
            </a:r>
            <a:r>
              <a:rPr lang="en-US" b="1" dirty="0" smtClean="0">
                <a:solidFill>
                  <a:srgbClr val="002060"/>
                </a:solidFill>
              </a:rPr>
              <a:t>VIII </a:t>
            </a:r>
            <a:r>
              <a:rPr lang="ru-RU" b="1" dirty="0" smtClean="0">
                <a:solidFill>
                  <a:srgbClr val="002060"/>
                </a:solidFill>
              </a:rPr>
              <a:t>в.- 840 г</a:t>
            </a:r>
            <a:endParaRPr lang="ru-RU" dirty="0"/>
          </a:p>
        </p:txBody>
      </p:sp>
      <p:pic>
        <p:nvPicPr>
          <p:cNvPr id="31746" name="Picture 2" descr="C:\Users\1\Desktop\Ист Бурятии\уйгурский каган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6087564" cy="51845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372200" y="1484784"/>
            <a:ext cx="2520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первом кагане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Пейло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территория расширилась от Манчжурии до Алтайских гор и от Китая до оз. Байкал.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Ист Бурятии\сяньби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389148"/>
            <a:ext cx="7777924" cy="54688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634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Государство </a:t>
            </a:r>
            <a:r>
              <a:rPr lang="ru-RU" sz="54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Сяньби</a:t>
            </a:r>
            <a:r>
              <a:rPr lang="en-US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II- IV </a:t>
            </a:r>
            <a:r>
              <a:rPr lang="mn-MN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вв.</a:t>
            </a:r>
            <a:endParaRPr lang="ru-RU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79512" y="496997"/>
            <a:ext cx="8784976" cy="60016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85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Уйгурский каганат — государственное образование первой половины первого тысячелетия новой эры, пришедшее на смену Восточно-тюркскому каганату.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185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indent="1857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Первоначально политическая организация у Уйгур была не развита. Ставка орды была помещена у реки Селенга. Ханская власть была не очень крепкой. У Уйгур было 50 000 строевых воинов, 100 000 семейств всего. Они разводили овец.</a:t>
            </a:r>
          </a:p>
          <a:p>
            <a:pPr lvl="0" indent="263525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63525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Каждая семья кочевала отдельно, власть старейшин была слабой. Уйгуры славились как отличные лучники, но склонные к грабежам. Многие уйгуры служили Тюркскому каганату в качестве воинов и «тюрки их силами геройствовали в пустынях севера» </a:t>
            </a:r>
          </a:p>
          <a:p>
            <a:pPr marR="0" lvl="0" indent="18573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5738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Имело три независимых объединения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57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Первый, самый ранний каганат, был создан в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Хангае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323 году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просуществовал около 200 лет.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57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каганат появился в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523 году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просуществовал чуть более 80 лет. Был уничтожен Тюркским каганатом в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603 году.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57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140 лет, в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743 году,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появился третий Уйгурский каганат на территориях бывшего Восточно-тюркского каганата.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57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840 году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государство было уничтожено после двадцатилетней войны енисейскими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кыргызами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Под натиском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кыргызов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уйгуры откочевали на юг в Восточный Туркестан. Очаги их государственности продолжали существовать на западе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Ганьсу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в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Турфанском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оазисе.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ymyt.com/ru/uigur/sc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3904937" cy="45056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486916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Уйгурская письменность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260648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2788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Уйгуры уже в начале 5 века обладали высокой культурой, своей письменностью, уйгурское письмо развивалось из согдийского.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Вместе с согдийской письменностью уйгуры заимствовали с Запада и манихейство, хотя единой религии у них не было. Часть населения исповедовало буддизм, шаманизм. С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763 г.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государственной религией становится манихейство, Мани, манихейство, опирается на противопоставление и сосуществование доброго, светлого принципа и злого, темного принципа (оба созидательные)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751344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Третьем уйгурском каганате были развиты земледелие, скотоводство, различные промыслы и ремесла. "Памятники говорят о самобытности уйгурской цивилизации. Хотя материальные культура уйгуров имеет глубокие центрально-азиатские корни, но именно уйгуры начали серьезно насаждать в центрально-азиатских степях оседлую цивилизацию со строительством обширных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многоквартальных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городов и крепостей". </a:t>
            </a:r>
            <a:endParaRPr lang="ru-RU" sz="28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628800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Кидане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IV в. н.э. жили родами, аймаками. В течение IV-VIII вв. они вели непрерывные войны 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муюн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тоба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тюрками, уйгурами и другими племенами, а также с Китаем. В VII-IX вв.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кидане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имели тесные связи 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Танской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империей, временами будучи ее данниками.</a:t>
            </a:r>
          </a:p>
          <a:p>
            <a:pPr indent="542925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70-80-х гг. IX в.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кидане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покорив соседние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тюркомонгольские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тунгусские племена, значительно усилились. В начале X в. крестьянские восстания сокрушили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Танскую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империю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кидане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начали занимать господствующее положение в Центральной Азии.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7459" y="476672"/>
            <a:ext cx="658949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Киданьская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 империя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ид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484784"/>
            <a:ext cx="3470275" cy="4568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0" y="1124744"/>
            <a:ext cx="5076056" cy="5256584"/>
          </a:xfrm>
        </p:spPr>
        <p:txBody>
          <a:bodyPr>
            <a:noAutofit/>
          </a:bodyPr>
          <a:lstStyle/>
          <a:p>
            <a:pPr indent="449263"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Кидане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IV в. н.э. жили родами, аймаками. В течение IV-VIII вв. они вели непрерывные войны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муюн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тюрками, уйгурами и другими племенами, а также с Китаем. В VII-IX вв.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кидане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имели тесные связи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Танской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империей, временами будучи ее данниками.</a:t>
            </a:r>
          </a:p>
          <a:p>
            <a:pPr indent="44926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70-80-х гг. IX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кидане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покорив соседние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тюркомонгольские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тунгусские племена, значительно усилились. В начале X в. крестьянские восстания сокрушили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Танскую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империю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кидане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начали занимать господствующее положение в Центральной Азии.</a:t>
            </a:r>
          </a:p>
          <a:p>
            <a:pPr indent="449263" algn="just"/>
            <a:endParaRPr lang="ru-RU" sz="20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Киданьская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 империя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9992" y="260648"/>
            <a:ext cx="44644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середине VIII в. объединение "восьми племен"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восьми-племенный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киданьский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каганат) избирает хана. Выделяются новые военно-административные должности: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или-чжин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эльэ-зэ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визирь),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юй-юэй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(главнокомандующий),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тамазуй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(дворецкий),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(судья, посол), что свидетельствует об усложнении государственного аппарата.</a:t>
            </a:r>
          </a:p>
          <a:p>
            <a:pPr indent="5397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Обычно хан - верховный правитель восьми племен, избирался на три года. В начале X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Амбагань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выходец из правящего 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Елюй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вместо обычных трех лет оставался ханом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киданей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девять лет, т.е. выдержал три срока. С помощью военной силы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Амбагань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положил конец военной демократии и создал сильное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киданьское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государство.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187361" cy="314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728" y="492919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Киданьская</a:t>
            </a:r>
            <a:r>
              <a:rPr lang="ru-RU" dirty="0" smtClean="0"/>
              <a:t> крепость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57166"/>
            <a:ext cx="3929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Киданьская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 империя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785795"/>
            <a:ext cx="4968875" cy="6072206"/>
          </a:xfrm>
        </p:spPr>
        <p:txBody>
          <a:bodyPr>
            <a:normAutofit/>
          </a:bodyPr>
          <a:lstStyle/>
          <a:p>
            <a:pPr indent="5397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середине VIII в. объединение "восьми племен"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восьми-племенный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киданьский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каганат) избирает хана. Выделяются новые военно-административные должности: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или-чжин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эльэ-зэ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визирь),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юй-юэй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(главнокомандующий),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тамазуй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(дворецкий),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(судья, посол), что свидетельствует об усложнении государственного аппарата.</a:t>
            </a:r>
          </a:p>
          <a:p>
            <a:pPr indent="53975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Обычно хан - верховный правитель восьми племен, избирался на три года. В начале X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Амбагань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выходец из правящего 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Елюй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вместо обычных трех лет оставался ханом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киданей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девять лет, т.е. выдержал три срока. С помощью военной силы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Амбагань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положил конец военной демократии и создал сильное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киданьское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государство.</a:t>
            </a:r>
          </a:p>
          <a:p>
            <a:endParaRPr lang="ru-RU" sz="1800" dirty="0"/>
          </a:p>
        </p:txBody>
      </p:sp>
      <p:pic>
        <p:nvPicPr>
          <p:cNvPr id="5" name="Содержимое 4" descr="9-kidan-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667375" y="476250"/>
            <a:ext cx="3476625" cy="6048375"/>
          </a:xfrm>
        </p:spPr>
      </p:pic>
      <p:sp>
        <p:nvSpPr>
          <p:cNvPr id="6" name="Прямоугольник 5"/>
          <p:cNvSpPr/>
          <p:nvPr/>
        </p:nvSpPr>
        <p:spPr>
          <a:xfrm>
            <a:off x="1500166" y="285728"/>
            <a:ext cx="303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Киданьская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 империя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642918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Амбагань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 рода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Елюй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захватил земли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шивэй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севере, "си"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кумоси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- на западе; вытеснил из Монголии киргизов, подчинил уйгуров, тунгусское племя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мохэ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нюйч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жэней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(чжурчжэней). Силу оружия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восьмиплеменного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каганата, возглавляемого ханом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Амбаганем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испытали государства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Бохай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части Северного и Северо-Восточного Китая. Таким образом, к середине X в. окончательно сложилась огромная империя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киданей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империя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Ляо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 (Железная).</a:t>
            </a:r>
          </a:p>
          <a:p>
            <a:pPr indent="5397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данным одних источников империя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Ляо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образовалась в 937 г., а по другим - в 947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Амбагань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 рода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Елюй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Елюй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Амбагань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установил наследственную монархию, а в 916 г. объявил себя даже императором.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642918"/>
            <a:ext cx="351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Киданьская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 империя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947 новое государство было названо Великим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983 — Великим государством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киданей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1066 — снова Великим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Активно укрепляясь на северных рубежах Китая,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кидани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отторгли часть его территорий («Шестнадцать округов»). Основы управления в государстве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были созданы китайцами и корейцами, на основе китайских иероглифов и из китайских элементов письма была создана письменность, развивались города, ремёсла, торговля. С конца XI века государство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Ляо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приходит в упадок, а в 1125 его уничтожают чжурчжэни. Часть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киданьской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знати (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каракидане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карактитаи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уходит в Среднюю Азию.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Ист Бурятии\сяньб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738704"/>
            <a:ext cx="8892480" cy="5930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just"/>
            <a:r>
              <a:rPr lang="ru-RU" dirty="0" err="1" smtClean="0"/>
              <a:t>Сяньби</a:t>
            </a:r>
            <a:r>
              <a:rPr lang="ru-RU" dirty="0" smtClean="0"/>
              <a:t> прежде жили восточнее ослабевших к середине 1 в до н. э. земель гуннов. Разгромив в множественных вооруженных стычках </a:t>
            </a:r>
            <a:r>
              <a:rPr lang="ru-RU" dirty="0" err="1" smtClean="0"/>
              <a:t>сяньби</a:t>
            </a:r>
            <a:r>
              <a:rPr lang="ru-RU" dirty="0" smtClean="0"/>
              <a:t> подчинили их и организовали собственное мощное государственное объединение, складывавшееся на протяжении двух веков. </a:t>
            </a:r>
            <a:r>
              <a:rPr lang="ru-RU" dirty="0" err="1" smtClean="0"/>
              <a:t>Сяньби</a:t>
            </a:r>
            <a:r>
              <a:rPr lang="ru-RU" dirty="0" smtClean="0"/>
              <a:t> были предками монголов. На какое-то время они попали в зависимость от державы </a:t>
            </a:r>
            <a:r>
              <a:rPr lang="ru-RU" dirty="0" err="1" smtClean="0"/>
              <a:t>хуннов</a:t>
            </a:r>
            <a:r>
              <a:rPr lang="ru-RU" dirty="0" smtClean="0"/>
              <a:t>, но с ослаблением последних </a:t>
            </a:r>
            <a:r>
              <a:rPr lang="ru-RU" dirty="0" err="1" smtClean="0"/>
              <a:t>сяньби</a:t>
            </a:r>
            <a:r>
              <a:rPr lang="ru-RU" dirty="0" smtClean="0"/>
              <a:t> вышли из их подчинения.</a:t>
            </a:r>
          </a:p>
          <a:p>
            <a:pPr indent="712788" algn="just"/>
            <a:r>
              <a:rPr lang="ru-RU" dirty="0" smtClean="0"/>
              <a:t>Хотя союз племён </a:t>
            </a:r>
            <a:r>
              <a:rPr lang="ru-RU" dirty="0" err="1" smtClean="0"/>
              <a:t>сяньби</a:t>
            </a:r>
            <a:r>
              <a:rPr lang="ru-RU" dirty="0" smtClean="0"/>
              <a:t> издревле возглавлял правитель, носивший титул </a:t>
            </a:r>
            <a:r>
              <a:rPr lang="ru-RU" dirty="0" err="1" smtClean="0"/>
              <a:t>дажень</a:t>
            </a:r>
            <a:r>
              <a:rPr lang="ru-RU" dirty="0" smtClean="0"/>
              <a:t>, единства среди них не было. Реальную угрозу для соседей </a:t>
            </a:r>
            <a:r>
              <a:rPr lang="ru-RU" dirty="0" err="1" smtClean="0"/>
              <a:t>сяньби</a:t>
            </a:r>
            <a:r>
              <a:rPr lang="ru-RU" dirty="0" smtClean="0"/>
              <a:t> стали представлять в середине II века, когда их сумел объединить вождь по имени </a:t>
            </a:r>
            <a:r>
              <a:rPr lang="ru-RU" b="1" dirty="0" err="1" smtClean="0">
                <a:solidFill>
                  <a:srgbClr val="002060"/>
                </a:solidFill>
              </a:rPr>
              <a:t>Таньшихуай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dirty="0" smtClean="0"/>
              <a:t>По легенде, он был избран старейшиной в возрасте четырнадцати лет, довольно быстро подчинил себе других старейшин и утвердил свою единоличную власть. Затем, создав мощную армию, </a:t>
            </a:r>
            <a:r>
              <a:rPr lang="ru-RU" dirty="0" err="1" smtClean="0"/>
              <a:t>Таньшихуай</a:t>
            </a:r>
            <a:r>
              <a:rPr lang="ru-RU" dirty="0" smtClean="0"/>
              <a:t> (141-181 гг. н.э.) разбил </a:t>
            </a:r>
            <a:r>
              <a:rPr lang="ru-RU" b="1" i="1" dirty="0" err="1" smtClean="0">
                <a:hlinkClick r:id="rId2"/>
              </a:rPr>
              <a:t>хуннов</a:t>
            </a:r>
            <a:r>
              <a:rPr lang="ru-RU" dirty="0" smtClean="0"/>
              <a:t>, </a:t>
            </a:r>
            <a:r>
              <a:rPr lang="ru-RU" b="1" i="1" dirty="0" err="1" smtClean="0">
                <a:hlinkClick r:id="rId3"/>
              </a:rPr>
              <a:t>усуней</a:t>
            </a:r>
            <a:r>
              <a:rPr lang="ru-RU" dirty="0" smtClean="0"/>
              <a:t>, </a:t>
            </a:r>
            <a:r>
              <a:rPr lang="ru-RU" dirty="0" err="1" smtClean="0"/>
              <a:t>динлинов</a:t>
            </a:r>
            <a:r>
              <a:rPr lang="ru-RU" dirty="0" smtClean="0"/>
              <a:t>, </a:t>
            </a:r>
            <a:r>
              <a:rPr lang="ru-RU" dirty="0" err="1" smtClean="0"/>
              <a:t>фуюй</a:t>
            </a:r>
            <a:r>
              <a:rPr lang="ru-RU" dirty="0" smtClean="0"/>
              <a:t>, его армии разгромили Северный Китай. По какой-то причине титул </a:t>
            </a:r>
            <a:r>
              <a:rPr lang="ru-RU" dirty="0" err="1" smtClean="0"/>
              <a:t>шаньюя</a:t>
            </a:r>
            <a:r>
              <a:rPr lang="ru-RU" dirty="0" smtClean="0"/>
              <a:t> </a:t>
            </a:r>
            <a:r>
              <a:rPr lang="ru-RU" dirty="0" err="1" smtClean="0"/>
              <a:t>Таньшихуай</a:t>
            </a:r>
            <a:r>
              <a:rPr lang="ru-RU" dirty="0" smtClean="0"/>
              <a:t> принимать не стал.</a:t>
            </a:r>
          </a:p>
          <a:p>
            <a:pPr indent="712788" algn="just"/>
            <a:r>
              <a:rPr lang="ru-RU" dirty="0" smtClean="0"/>
              <a:t>Сразу же после смерти </a:t>
            </a:r>
            <a:r>
              <a:rPr lang="ru-RU" dirty="0" err="1" smtClean="0"/>
              <a:t>Таньшихуая</a:t>
            </a:r>
            <a:r>
              <a:rPr lang="ru-RU" dirty="0" smtClean="0"/>
              <a:t>, а умер он будто бы в возрасте сорока лет, созданное им государство стало быстро распадаться.</a:t>
            </a:r>
          </a:p>
          <a:p>
            <a:pPr indent="712788" algn="just"/>
            <a:r>
              <a:rPr lang="ru-RU" dirty="0" smtClean="0"/>
              <a:t> </a:t>
            </a:r>
          </a:p>
          <a:p>
            <a:pPr indent="712788" algn="just"/>
            <a:r>
              <a:rPr lang="ru-RU" dirty="0" smtClean="0"/>
              <a:t>Под его руководством </a:t>
            </a:r>
            <a:r>
              <a:rPr lang="ru-RU" dirty="0" err="1" smtClean="0"/>
              <a:t>сяньби</a:t>
            </a:r>
            <a:r>
              <a:rPr lang="ru-RU" dirty="0" smtClean="0"/>
              <a:t> подчинили себе все земли, некогда принадлежавшие </a:t>
            </a:r>
            <a:r>
              <a:rPr lang="ru-RU" dirty="0" err="1" smtClean="0"/>
              <a:t>хунну</a:t>
            </a:r>
            <a:r>
              <a:rPr lang="ru-RU" dirty="0" smtClean="0"/>
              <a:t>, а центр государства был расположен в верховьях реки Орхон (сейчас на территории Монголии).</a:t>
            </a:r>
            <a:br>
              <a:rPr lang="ru-RU" dirty="0" smtClean="0"/>
            </a:br>
            <a:r>
              <a:rPr lang="ru-RU" dirty="0" smtClean="0"/>
              <a:t>    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323528" y="332656"/>
            <a:ext cx="4680520" cy="62649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3663" indent="449263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Военная мощь Державы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Сяньби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была основана на самых совершенных для того времени вооружении и организации войска.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Сяньбийские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воины были вооружены сложносоставными луками и стрелами с плоскими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двух-лопастными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наконечниками, ударными копьями, мечами и палашами, защищены чешуйчатыми шлемами и панцирями. Обладая эффективным оружием ближнего боя и защиты,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сяньбийцы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стремились сокрушить противника таранной атакой, действуя копьями наперевес в плотно сомкнутом конском строю. Лишь внезапная смерть вождя Тан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ьш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ихуая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умершего в молодом возрасте, не позволила державе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Сяньби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закрепиться на достигнутых рубежах.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arvaach-symbe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163450" y="1700808"/>
            <a:ext cx="3681405" cy="3312368"/>
          </a:xfrm>
        </p:spPr>
      </p:pic>
      <p:sp>
        <p:nvSpPr>
          <p:cNvPr id="4" name="Прямоугольник 3"/>
          <p:cNvSpPr/>
          <p:nvPr/>
        </p:nvSpPr>
        <p:spPr>
          <a:xfrm>
            <a:off x="5004048" y="332656"/>
            <a:ext cx="38164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n-MN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Военное дело Сяньби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0713" algn="just"/>
            <a:r>
              <a:rPr lang="mn-MN" sz="2600" dirty="0" smtClean="0">
                <a:latin typeface="Times New Roman" pitchFamily="18" charset="0"/>
                <a:cs typeface="Times New Roman" pitchFamily="18" charset="0"/>
              </a:rPr>
              <a:t>Смерть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Тан</a:t>
            </a:r>
            <a:r>
              <a:rPr lang="mn-MN" sz="2600" dirty="0" smtClean="0">
                <a:latin typeface="Times New Roman" pitchFamily="18" charset="0"/>
                <a:cs typeface="Times New Roman" pitchFamily="18" charset="0"/>
              </a:rPr>
              <a:t>ьш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ихуая</a:t>
            </a:r>
            <a:r>
              <a:rPr lang="mn-M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вызвало междоусобицы и последующее ослабление и распад Державы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Сяньби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Половина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сяньбийских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племен, недовольная правлением неспособного сына Тан</a:t>
            </a:r>
            <a:r>
              <a:rPr lang="mn-MN" sz="2600" dirty="0" smtClean="0">
                <a:latin typeface="Times New Roman" pitchFamily="18" charset="0"/>
                <a:cs typeface="Times New Roman" pitchFamily="18" charset="0"/>
              </a:rPr>
              <a:t>ьш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ихуая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Хэляня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восстала. </a:t>
            </a:r>
          </a:p>
          <a:p>
            <a:pPr indent="620713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Спустя несколько десятилетий, в начале III в. н. э.,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Сяньби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были вновь объединены вождем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Кэбинэном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Он подчинил все кочевые племена и стал нападать на Китай, однако новый вождь был физически устранен китайцами. После убийства вождя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сяньбийской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орде вспыхнула борьба за власть, и держава окончательно распалась. Часть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Сяньби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просили разрешения изъявить покорность Китаю, а отдельные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сяньбийские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племена</a:t>
            </a:r>
            <a:r>
              <a:rPr lang="mn-M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перешли в наступление и завоевали северные районы Китая, создав на его территории свои «варварские» государства.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obzormv.org/wp-content/uploads/2013/12/%D0%A0%D0%B8%D1%81.-1.-%D0%93%D0%BE%D1%81%D1%83%D0%B4%D0%B0%D1%80%D1%81%D1%82%D0%B2%D0%BE-%D0%96%D1%83%D0%B6%D0%B0%D0%BD%D1%8C-5-%D0%B2%D0%B5%D0%BA-%D1%85.%D1%8D.-%D0%9A%D0%B0%D1%80%D1%82%D0%BE%D0%B3%D1%80%D0%B0%D1%84-%D0%9D.%D0%92.-%D0%A1%D0%B5%D0%BB%D0%B8%D0%B2%D0%B0%D0%BD%D0%BE%D0%B2-%D1%81%D0%BF%D0%B5%D1%86%D0%B8%D0%B0%D0%BB%D1%8C%D0%BD%D0%BE-%D0%B4%D0%BB%D1%8F-%D0%B4%D0%B0%D0%BD%D0%BD%D0%BE%D0%B9-%D1%81%D1%82%D0%B0%D1%82%D1%8C%D0%B8.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20888"/>
            <a:ext cx="6638925" cy="38576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332656"/>
            <a:ext cx="78488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Жужаньский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каганат</a:t>
            </a:r>
          </a:p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Iv-vi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века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24744"/>
            <a:ext cx="8389440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263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письменных источниках 4 века н.э. впервые начинают упоминаться кочевые племена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жужаней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жуань-жуаней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которые первоначально обитали южнее пустыни Гоби. В то время они находились в зависимости от государства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Тоба-Вэй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последующем они обрели независимость и смогли образовать свое государство. Оно особенно усилилось при хане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Шелуне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402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принявшем титул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Цюдоуфа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кэхань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Цюдоуфа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правящий и приведший к расширению, 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кэхань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император; отсюда – каган). «Здесь он впервые установил военные законы, по которым 1000 человек составляли отряд, во главе отряда ставился начальник, а 100 человек составляли знамя, во главе знамени ставился вождь. Тому, кто первый врывался в ряды противника, жаловались пленные и захваченная добыча…»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64096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Политический центр каганата находился около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Хангайских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 (Монголия). В период расцвета в государство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жужаней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входили территории Монголии, Западной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Мньчжурии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восточная часть современного КНР. На юге его владения доходили до Гоби, на севере-до Байкала. </a:t>
            </a:r>
          </a:p>
          <a:p>
            <a:pPr indent="449263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Основу хозяйства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жужаней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составляло кочевое скотоводство, занимались также охотой и земледелием.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Жужане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впервые построили город, обнесенный внешними и внутренними стенами, и назвали его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Мумочен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Постепенно познакомились с письменностью. К началу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среди знати распространяется буддийские вероучения.</a:t>
            </a:r>
          </a:p>
          <a:p>
            <a:pPr indent="449263"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Войны с тюрками, китайцами, уйгурами, равно как 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непрекращавшиеся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распри, ослабили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Жужаней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сер.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Жужане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исчезли с политической карты Центр. Азии. Часть их была ассимилирована тюрками и др. народами, а др. часть (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30 тыс. шатров) откочевала далеко на запад 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осела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среднем Дунае, просуществовав там до 9 в. В 552 г. государство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жужаней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было разгромлено объединенными силами алтайских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тюркутов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находившихся доселе у них в подчинении.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618</TotalTime>
  <Words>2303</Words>
  <Application>Microsoft Office PowerPoint</Application>
  <PresentationFormat>Экран (4:3)</PresentationFormat>
  <Paragraphs>80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Небольшой народ тюркютов был всегда на коне, и государство находилось всегда в движении, так как конгломерат из племён и княжеств, подчинённый только военной силой, всегда готов к восстанию и отложению. Основным противоречием в тюркютском каганате был антагонизм между тюркютской военно-демократической ордой и покорёнными племенами.  </vt:lpstr>
      <vt:lpstr>Слайд 13</vt:lpstr>
      <vt:lpstr>Слайд 14</vt:lpstr>
      <vt:lpstr>Слайд 15</vt:lpstr>
      <vt:lpstr>Слайд 16</vt:lpstr>
      <vt:lpstr>Слайд 17</vt:lpstr>
      <vt:lpstr>Слайд 18</vt:lpstr>
      <vt:lpstr>Уйгурский каганат 40-е гг. VIII в.- 840 г</vt:lpstr>
      <vt:lpstr>Слайд 20</vt:lpstr>
      <vt:lpstr>Слайд 21</vt:lpstr>
      <vt:lpstr>Слайд 22</vt:lpstr>
      <vt:lpstr>Слайд 23</vt:lpstr>
      <vt:lpstr>Слайд 24</vt:lpstr>
      <vt:lpstr>Киданьская империя</vt:lpstr>
      <vt:lpstr>Слайд 26</vt:lpstr>
      <vt:lpstr>Слайд 27</vt:lpstr>
      <vt:lpstr>Слайд 28</vt:lpstr>
      <vt:lpstr>Слайд 29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Бурятия в составе средневековых Центрально- Азиатских государств</dc:title>
  <dc:creator>1</dc:creator>
  <cp:lastModifiedBy>KjuY76tg22</cp:lastModifiedBy>
  <cp:revision>106</cp:revision>
  <dcterms:created xsi:type="dcterms:W3CDTF">2014-01-15T09:48:31Z</dcterms:created>
  <dcterms:modified xsi:type="dcterms:W3CDTF">2015-11-28T16:35:08Z</dcterms:modified>
</cp:coreProperties>
</file>