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87" r:id="rId4"/>
    <p:sldId id="263" r:id="rId5"/>
    <p:sldId id="269" r:id="rId6"/>
    <p:sldId id="283" r:id="rId7"/>
    <p:sldId id="273" r:id="rId8"/>
    <p:sldId id="265" r:id="rId9"/>
    <p:sldId id="264" r:id="rId10"/>
    <p:sldId id="280" r:id="rId11"/>
    <p:sldId id="268" r:id="rId12"/>
    <p:sldId id="274" r:id="rId13"/>
    <p:sldId id="281" r:id="rId14"/>
    <p:sldId id="275" r:id="rId15"/>
    <p:sldId id="276" r:id="rId16"/>
    <p:sldId id="271" r:id="rId17"/>
    <p:sldId id="272" r:id="rId18"/>
    <p:sldId id="259" r:id="rId19"/>
    <p:sldId id="277" r:id="rId20"/>
    <p:sldId id="291" r:id="rId21"/>
    <p:sldId id="292" r:id="rId22"/>
    <p:sldId id="284" r:id="rId23"/>
    <p:sldId id="293" r:id="rId24"/>
    <p:sldId id="270" r:id="rId25"/>
    <p:sldId id="288" r:id="rId26"/>
    <p:sldId id="289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EE6A4-09F1-4BDC-B7CF-0B39C6529D4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CB10-0212-450B-9335-9CAF9D5ED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Кто изображен на купюре?</a:t>
            </a:r>
          </a:p>
        </p:txBody>
      </p:sp>
      <p:pic>
        <p:nvPicPr>
          <p:cNvPr id="15362" name="Picture 2" descr="Картинки по запросу тысяча ру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3863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 себя</a:t>
            </a:r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/>
          <a:srcRect l="18040" t="14779" r="16569"/>
          <a:stretch>
            <a:fillRect/>
          </a:stretch>
        </p:blipFill>
        <p:spPr bwMode="auto">
          <a:xfrm>
            <a:off x="571472" y="1285860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71448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- линии, если легко справились с заданиями,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линию, если затруднились,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если не смогли выполнить задание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  Ярославль                  Киев</a:t>
            </a:r>
            <a:r>
              <a:rPr lang="ru-RU" dirty="0"/>
              <a:t>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по запросу памятники ярославу мудро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158168" cy="5622191"/>
          </a:xfrm>
          <a:prstGeom prst="rect">
            <a:avLst/>
          </a:prstGeom>
          <a:noFill/>
        </p:spPr>
      </p:pic>
      <p:pic>
        <p:nvPicPr>
          <p:cNvPr id="25604" name="Picture 4" descr="Картинки по запросу памятники ярославу мудрому"/>
          <p:cNvPicPr>
            <a:picLocks noChangeAspect="1" noChangeArrowheads="1"/>
          </p:cNvPicPr>
          <p:nvPr/>
        </p:nvPicPr>
        <p:blipFill>
          <a:blip r:embed="rId3"/>
          <a:srcRect l="8438" r="17499"/>
          <a:stretch>
            <a:fillRect/>
          </a:stretch>
        </p:blipFill>
        <p:spPr bwMode="auto">
          <a:xfrm>
            <a:off x="4429124" y="1071546"/>
            <a:ext cx="4143404" cy="5585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/>
              <a:t>Распределите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038" t="5681" r="22666" b="2774"/>
          <a:stretch>
            <a:fillRect/>
          </a:stretch>
        </p:blipFill>
        <p:spPr bwMode="auto">
          <a:xfrm rot="5400000">
            <a:off x="107122" y="1107266"/>
            <a:ext cx="5857919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214546" y="4714884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1714488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71604" y="1714488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6248" y="1714488"/>
            <a:ext cx="214314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артинки по запросу тарт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876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Documents and Settings\Administrator\Desktop\2rus16.jpg"/>
          <p:cNvPicPr/>
          <p:nvPr/>
        </p:nvPicPr>
        <p:blipFill>
          <a:blip r:embed="rId4"/>
          <a:srcRect l="11318" b="5022"/>
          <a:stretch>
            <a:fillRect/>
          </a:stretch>
        </p:blipFill>
        <p:spPr bwMode="auto">
          <a:xfrm>
            <a:off x="6858016" y="5286388"/>
            <a:ext cx="207170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софийский собор при ярославе мудром"/>
          <p:cNvPicPr/>
          <p:nvPr/>
        </p:nvPicPr>
        <p:blipFill>
          <a:blip r:embed="rId5" cstate="print"/>
          <a:srcRect t="12025" r="3507"/>
          <a:stretch>
            <a:fillRect/>
          </a:stretch>
        </p:blipFill>
        <p:spPr bwMode="auto">
          <a:xfrm>
            <a:off x="4214810" y="250030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софийский собор в новгороде сверху"/>
          <p:cNvPicPr/>
          <p:nvPr/>
        </p:nvPicPr>
        <p:blipFill>
          <a:blip r:embed="rId6" cstate="print"/>
          <a:srcRect l="8653" r="27889"/>
          <a:stretch>
            <a:fillRect/>
          </a:stretch>
        </p:blipFill>
        <p:spPr bwMode="auto">
          <a:xfrm>
            <a:off x="6858016" y="285728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Лавра.jpg"/>
          <p:cNvPicPr/>
          <p:nvPr/>
        </p:nvPicPr>
        <p:blipFill>
          <a:blip r:embed="rId7" cstate="print"/>
          <a:srcRect t="15789"/>
          <a:stretch>
            <a:fillRect/>
          </a:stretch>
        </p:blipFill>
        <p:spPr bwMode="auto">
          <a:xfrm>
            <a:off x="7072298" y="192880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ярославль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786322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572000" y="1714488"/>
            <a:ext cx="642942" cy="1428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1714488"/>
            <a:ext cx="428628" cy="1428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 себя</a:t>
            </a:r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/>
          <a:srcRect l="18040" t="14779" r="16569"/>
          <a:stretch>
            <a:fillRect/>
          </a:stretch>
        </p:blipFill>
        <p:spPr bwMode="auto">
          <a:xfrm>
            <a:off x="571472" y="1285860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71448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- линии, если легко справились с заданиями,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линию, если затруднились,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если не смогли выполнить задание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Соберите пазл.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Что в руках у Ярослава?</a:t>
            </a:r>
          </a:p>
        </p:txBody>
      </p:sp>
      <p:pic>
        <p:nvPicPr>
          <p:cNvPr id="3" name="Рисунок 2" descr="Картинки по запросу русская правда ярослава"/>
          <p:cNvPicPr/>
          <p:nvPr/>
        </p:nvPicPr>
        <p:blipFill>
          <a:blip r:embed="rId2"/>
          <a:srcRect l="40899" t="46028"/>
          <a:stretch>
            <a:fillRect/>
          </a:stretch>
        </p:blipFill>
        <p:spPr bwMode="auto">
          <a:xfrm>
            <a:off x="2214546" y="3643314"/>
            <a:ext cx="237429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русская правда ярослава"/>
          <p:cNvPicPr/>
          <p:nvPr/>
        </p:nvPicPr>
        <p:blipFill>
          <a:blip r:embed="rId2"/>
          <a:srcRect l="48576" b="54152"/>
          <a:stretch>
            <a:fillRect/>
          </a:stretch>
        </p:blipFill>
        <p:spPr bwMode="auto">
          <a:xfrm>
            <a:off x="6215074" y="3929066"/>
            <a:ext cx="2294438" cy="236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русская правда ярослава"/>
          <p:cNvPicPr/>
          <p:nvPr/>
        </p:nvPicPr>
        <p:blipFill>
          <a:blip r:embed="rId2"/>
          <a:srcRect t="46028" r="59338"/>
          <a:stretch>
            <a:fillRect/>
          </a:stretch>
        </p:blipFill>
        <p:spPr bwMode="auto">
          <a:xfrm>
            <a:off x="4786314" y="1714488"/>
            <a:ext cx="221457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русская правда ярослава"/>
          <p:cNvPicPr/>
          <p:nvPr/>
        </p:nvPicPr>
        <p:blipFill>
          <a:blip r:embed="rId2"/>
          <a:srcRect r="51988" b="54152"/>
          <a:stretch>
            <a:fillRect/>
          </a:stretch>
        </p:blipFill>
        <p:spPr bwMode="auto">
          <a:xfrm>
            <a:off x="428596" y="1428736"/>
            <a:ext cx="2286016" cy="236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/>
              <a:t>Русская Правда</a:t>
            </a:r>
          </a:p>
        </p:txBody>
      </p:sp>
      <p:pic>
        <p:nvPicPr>
          <p:cNvPr id="3" name="Рисунок 2" descr="Картинки по запросу русская правда яросла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017373" cy="51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русская правда ярослава"/>
          <p:cNvPicPr/>
          <p:nvPr/>
        </p:nvPicPr>
        <p:blipFill>
          <a:blip r:embed="rId2"/>
          <a:srcRect l="14435" t="37545" r="25105" b="26474"/>
          <a:stretch>
            <a:fillRect/>
          </a:stretch>
        </p:blipFill>
        <p:spPr bwMode="auto">
          <a:xfrm>
            <a:off x="4929190" y="2285992"/>
            <a:ext cx="38576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2858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   ,,                ,                      </a:t>
            </a:r>
          </a:p>
        </p:txBody>
      </p:sp>
      <p:sp>
        <p:nvSpPr>
          <p:cNvPr id="28674" name="AutoShape 2" descr="Картинки по запросу заяц нарисова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заяц нарисова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Картинки по запросу заяц нарисова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2928958" cy="4255412"/>
          </a:xfrm>
          <a:prstGeom prst="rect">
            <a:avLst/>
          </a:prstGeom>
          <a:noFill/>
        </p:spPr>
      </p:pic>
      <p:pic>
        <p:nvPicPr>
          <p:cNvPr id="28680" name="Picture 8" descr="Картинки по запросу конь нарисованный"/>
          <p:cNvPicPr>
            <a:picLocks noChangeAspect="1" noChangeArrowheads="1"/>
          </p:cNvPicPr>
          <p:nvPr/>
        </p:nvPicPr>
        <p:blipFill>
          <a:blip r:embed="rId3"/>
          <a:srcRect l="21566" t="6108" r="16065" b="9893"/>
          <a:stretch>
            <a:fillRect/>
          </a:stretch>
        </p:blipFill>
        <p:spPr bwMode="auto">
          <a:xfrm>
            <a:off x="4214810" y="2857496"/>
            <a:ext cx="3677628" cy="32861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28604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Расшифруйте ребус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2797172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Русская правда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свод _________, составленный _____________ в ______ веке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87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Русская правда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свод законов, составленный Ярославом Мудрым в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XI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веке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Кившенко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Чтение народу Русской Правды в присутствии великого князя Ярослава </a:t>
            </a:r>
          </a:p>
        </p:txBody>
      </p:sp>
      <p:pic>
        <p:nvPicPr>
          <p:cNvPr id="16386" name="Picture 2" descr="https://upload.wikimedia.org/wikipedia/commons/thumb/0/04/%C2%AB%D0%A7%D1%82%D0%B5%D0%BD%D0%B8%D0%B5_%D0%BD%D0%B0%D1%80%D0%BE%D0%B4%D1%83_%D0%A0%D1%83%D1%81%D1%81%D0%BA%D0%BE%D0%B9_%D0%9F%D1%80%D0%B0%D0%B2%D0%B4%D1%8B_%D0%B2_%D0%BF%D1%80%D0%B8%D1%81%D1%83%D1%82%D1%81%D1%82%D0%B2%D0%B8%D0%B8_%D0%B2%D0%B5%D0%BB%D0%B8%D0%BA%D0%BE%D0%B3%D0%BE_%D0%BA%D0%BD%D1%8F%D0%B7%D1%8F_%D0%AF%D1%80%D0%BE%D1%81%D0%BB%D0%B0%D0%B2%D0%B0%C2%BB.jpg/400px-%C2%AB%D0%A7%D1%82%D0%B5%D0%BD%D0%B8%D0%B5_%D0%BD%D0%B0%D1%80%D0%BE%D0%B4%D1%83_%D0%A0%D1%83%D1%81%D1%81%D0%BA%D0%BE%D0%B9_%D0%9F%D1%80%D0%B0%D0%B2%D0%B4%D1%8B_%D0%B2_%D0%BF%D1%80%D0%B8%D1%81%D1%83%D1%82%D1%81%D1%82%D0%B2%D0%B8%D0%B8_%D0%B2%D0%B5%D0%BB%D0%B8%D0%BA%D0%BE%D0%B3%D0%BE_%D0%BA%D0%BD%D1%8F%D0%B7%D1%8F_%D0%AF%D1%80%D0%BE%D1%81%D0%BB%D0%B0%D0%B2%D0%B0%C2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72428" cy="5433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Выполнение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915" t="2948" r="14607" b="7371"/>
          <a:stretch>
            <a:fillRect/>
          </a:stretch>
        </p:blipFill>
        <p:spPr bwMode="auto">
          <a:xfrm rot="5400000">
            <a:off x="2018091" y="1696629"/>
            <a:ext cx="5286412" cy="44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9397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Орден им.                        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Медаль им.                    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Статуэтка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Ярослава Мудрого    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Ярослава Мудрого      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Ярослава Мудрого</a:t>
            </a:r>
          </a:p>
        </p:txBody>
      </p:sp>
      <p:pic>
        <p:nvPicPr>
          <p:cNvPr id="23554" name="Picture 2" descr="http://rosskom.ru/freeman/mudr/orden1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459594" cy="2571768"/>
          </a:xfrm>
          <a:prstGeom prst="rect">
            <a:avLst/>
          </a:prstGeom>
          <a:noFill/>
        </p:spPr>
      </p:pic>
      <p:pic>
        <p:nvPicPr>
          <p:cNvPr id="23556" name="Picture 4" descr="http://rosskom.ru/freeman/mudr/medal.jpg"/>
          <p:cNvPicPr>
            <a:picLocks noChangeAspect="1" noChangeArrowheads="1"/>
          </p:cNvPicPr>
          <p:nvPr/>
        </p:nvPicPr>
        <p:blipFill>
          <a:blip r:embed="rId3"/>
          <a:srcRect t="5317"/>
          <a:stretch>
            <a:fillRect/>
          </a:stretch>
        </p:blipFill>
        <p:spPr bwMode="auto">
          <a:xfrm>
            <a:off x="3428992" y="1428736"/>
            <a:ext cx="2428892" cy="4031009"/>
          </a:xfrm>
          <a:prstGeom prst="rect">
            <a:avLst/>
          </a:prstGeom>
          <a:noFill/>
        </p:spPr>
      </p:pic>
      <p:pic>
        <p:nvPicPr>
          <p:cNvPr id="23558" name="Picture 6" descr="http://rosskom.ru/freeman/mudr/yarosla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736"/>
            <a:ext cx="246743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Ст. 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человек убьет человека, то мстит брат за брата, сын за отца или двоюродный брат, или племянник со стороны сестры; если не будет никого, кто бы отомстил, положить 40 гривен за убитого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за (убийство) дворецкого или конюшего (платить) 80 гривен.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за (убийство) княжеского тиуна, ведавшего селами или пашнями (платить) 12 гривен.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за (убийство) рядовича (платить) 5 гривен. Также (платить) и за боярского (рядовича)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Иван Билибин. Суд во времена Русской Правды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s://upload.wikimedia.org/wikipedia/commons/thumb/7/7e/Bilibin_justice.jpg/1024px-Bilibin_justice.jpg"/>
          <p:cNvPicPr/>
          <p:nvPr/>
        </p:nvPicPr>
        <p:blipFill>
          <a:blip r:embed="rId2"/>
          <a:srcRect l="872" t="1961" r="4052" b="5882"/>
          <a:stretch>
            <a:fillRect/>
          </a:stretch>
        </p:blipFill>
        <p:spPr bwMode="auto">
          <a:xfrm>
            <a:off x="857224" y="928670"/>
            <a:ext cx="757242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08332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Свободное население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Князь     Тиун    Гридин     Бояре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отражает Русская Правда?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Социальные отношения по русской правде"/>
          <p:cNvPicPr>
            <a:picLocks noChangeAspect="1" noChangeArrowheads="1"/>
          </p:cNvPicPr>
          <p:nvPr/>
        </p:nvPicPr>
        <p:blipFill>
          <a:blip r:embed="rId2"/>
          <a:srcRect l="3125" t="26562" r="3906" b="33333"/>
          <a:stretch>
            <a:fillRect/>
          </a:stretch>
        </p:blipFill>
        <p:spPr bwMode="auto">
          <a:xfrm>
            <a:off x="214282" y="1857364"/>
            <a:ext cx="864399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/>
              <a:t>Династические браки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династические браки ярослава мудрого"/>
          <p:cNvPicPr>
            <a:picLocks noChangeAspect="1" noChangeArrowheads="1"/>
          </p:cNvPicPr>
          <p:nvPr/>
        </p:nvPicPr>
        <p:blipFill>
          <a:blip r:embed="rId2"/>
          <a:srcRect l="2343" t="15625" r="41406" b="6249"/>
          <a:stretch>
            <a:fillRect/>
          </a:stretch>
        </p:blipFill>
        <p:spPr bwMode="auto">
          <a:xfrm>
            <a:off x="928662" y="857232"/>
            <a:ext cx="7286676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Династический брак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брак между представителями правящих династий разных государств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рием попсформ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5025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5673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 уроке я узнал</a:t>
            </a:r>
            <a:r>
              <a:rPr lang="ru-RU" sz="3200" b="1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было интересно</a:t>
            </a:r>
            <a:r>
              <a:rPr lang="ru-RU" sz="3200" b="1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научился </a:t>
            </a:r>
            <a:r>
              <a:rPr lang="ru-RU" sz="3200" b="1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трудно</a:t>
            </a:r>
            <a:r>
              <a:rPr lang="ru-RU" sz="3200" b="1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…</a:t>
            </a:r>
            <a:endParaRPr lang="ru-RU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5843" name="Picture 3" descr="Картинки по запросу рефлексия"/>
          <p:cNvPicPr>
            <a:picLocks noChangeAspect="1" noChangeArrowheads="1"/>
          </p:cNvPicPr>
          <p:nvPr/>
        </p:nvPicPr>
        <p:blipFill>
          <a:blip r:embed="rId2"/>
          <a:srcRect l="46875" t="22917" r="12500" b="18749"/>
          <a:stretch>
            <a:fillRect/>
          </a:stretch>
        </p:blipFill>
        <p:spPr bwMode="auto">
          <a:xfrm>
            <a:off x="5429256" y="2500306"/>
            <a:ext cx="3357586" cy="4000528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рефлек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рефлек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рефлек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01161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Древнерусского государства в период правления Ярослава Мудрого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Историки спорят…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357298"/>
            <a:ext cx="8358246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С.М. Соловьев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«В 1054 г. умер Ярослав. Он, как видно, не заслужил такой приятной памяти в народе, как отец его; несмотря на то, и его деятельность имеет важное значение в нашей начальной истории».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Н.М. Карамзин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«Ярослав заслужил в летописях имя государя Мудрого; не приобрел оружием новых земель, но возвратил утраченное Россиею в бедствиях междоусобия; не всегда побеждал, но всегда оказывал мужество; успокоил отечество и любил народ свой».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Ярослав Мудрый (1019-1054)</a:t>
            </a:r>
          </a:p>
        </p:txBody>
      </p:sp>
      <p:pic>
        <p:nvPicPr>
          <p:cNvPr id="26626" name="Picture 2" descr="http://bibliopskov.ru/img2012/mud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857652" cy="5487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865328">
            <a:off x="2405946" y="2426459"/>
            <a:ext cx="994463" cy="457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ЗАКОН</a:t>
            </a:r>
          </a:p>
        </p:txBody>
      </p:sp>
      <p:pic>
        <p:nvPicPr>
          <p:cNvPr id="6" name="Picture 4" descr="Картинки по запросу ярослав мудрый тысячелетие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071941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Задачи:</a:t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 Рассмотреть личность Ярослава Мудрого и его приход к власти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 Узнать, что  построил Ярослав Мудрый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 Узнать, какой закон принял Ярослав Мудрый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 Выяснить, как складывались отношения с другими государствами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 себя</a:t>
            </a:r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/>
          <a:srcRect l="18040" t="14779" r="16569"/>
          <a:stretch>
            <a:fillRect/>
          </a:stretch>
        </p:blipFill>
        <p:spPr bwMode="auto">
          <a:xfrm>
            <a:off x="571472" y="1285860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714488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- линии, если легко справились с заданиями,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линию, если затруднились,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если не смогли выполнить задание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сыновья влади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246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500306"/>
            <a:ext cx="1428760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 Иванович Даль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071678"/>
            <a:ext cx="52149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Мудрый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соединяющий в себе добро и справедливость; в вышей степени разумный и дальновидный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Картинки по запросу да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42902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283</Words>
  <Application>Microsoft Office PowerPoint</Application>
  <PresentationFormat>Экран (4:3)</PresentationFormat>
  <Paragraphs>46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Кто изображен на купюре?</vt:lpstr>
      <vt:lpstr>Орден им.                         Медаль им.                      Статуэтка       Ярослава Мудрого     Ярослава Мудрого        Ярослава Мудрого</vt:lpstr>
      <vt:lpstr>Тема: Развитие Древнерусского государства в период правления Ярослава Мудрого</vt:lpstr>
      <vt:lpstr>Историки спорят…</vt:lpstr>
      <vt:lpstr>Ярослав Мудрый (1019-1054)</vt:lpstr>
      <vt:lpstr>                   Задачи: 1. Рассмотреть личность Ярослава Мудрого и его приход к власти 2. Узнать, что  построил Ярослав Мудрый 3. Узнать, какой закон принял Ярослав Мудрый 4. Выяснить, как складывались отношения с другими государствами</vt:lpstr>
      <vt:lpstr>Оцени себя</vt:lpstr>
      <vt:lpstr>Презентация PowerPoint</vt:lpstr>
      <vt:lpstr>Владимир Иванович Даль</vt:lpstr>
      <vt:lpstr>Оцени себя</vt:lpstr>
      <vt:lpstr>   Ярославль                  Киев                                    </vt:lpstr>
      <vt:lpstr>Распределите</vt:lpstr>
      <vt:lpstr>Оцени себя</vt:lpstr>
      <vt:lpstr>Соберите пазл.  Что в руках у Ярослава?</vt:lpstr>
      <vt:lpstr>Русская Правда</vt:lpstr>
      <vt:lpstr>                     ,,                ,                      </vt:lpstr>
      <vt:lpstr>Русская правда – свод _________, составленный _____________ в ______ веке</vt:lpstr>
      <vt:lpstr>Алексей Кившенко. Чтение народу Русской Правды в присутствии великого князя Ярослава </vt:lpstr>
      <vt:lpstr>Выполнение проекта</vt:lpstr>
      <vt:lpstr>Ст. 1. Если человек убьет человека, то мстит брат за брата, сын за отца или двоюродный брат, или племянник со стороны сестры; если не будет никого, кто бы отомстил, положить 40 гривен за убитого</vt:lpstr>
      <vt:lpstr> 12. А за (убийство) дворецкого или конюшего (платить) 80 гривен.  13. А за (убийство) княжеского тиуна, ведавшего селами или пашнями (платить) 12 гривен.  14. А за (убийство) рядовича (платить) 5 гривен. Также (платить) и за боярского (рядовича)</vt:lpstr>
      <vt:lpstr>Иван Билибин. Суд во времена Русской Правды   </vt:lpstr>
      <vt:lpstr>Свободное население  Князь     Тиун    Гридин     Бояре  </vt:lpstr>
      <vt:lpstr>Что отражает Русская Правда?</vt:lpstr>
      <vt:lpstr>Династические браки</vt:lpstr>
      <vt:lpstr>Презентация PowerPoint</vt:lpstr>
      <vt:lpstr>Презентация PowerPoint</vt:lpstr>
      <vt:lpstr>Рефлексия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Русской Правды</dc:title>
  <dc:creator>Ирина Леонидовна</dc:creator>
  <cp:lastModifiedBy>DNS</cp:lastModifiedBy>
  <cp:revision>112</cp:revision>
  <dcterms:created xsi:type="dcterms:W3CDTF">2018-02-16T13:32:52Z</dcterms:created>
  <dcterms:modified xsi:type="dcterms:W3CDTF">2019-01-31T16:21:31Z</dcterms:modified>
</cp:coreProperties>
</file>