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57" r:id="rId3"/>
    <p:sldId id="258" r:id="rId4"/>
    <p:sldId id="259" r:id="rId5"/>
    <p:sldId id="260" r:id="rId6"/>
    <p:sldId id="272" r:id="rId7"/>
    <p:sldId id="263" r:id="rId8"/>
    <p:sldId id="274" r:id="rId9"/>
    <p:sldId id="273" r:id="rId10"/>
    <p:sldId id="261" r:id="rId11"/>
    <p:sldId id="262" r:id="rId12"/>
    <p:sldId id="264" r:id="rId13"/>
    <p:sldId id="275" r:id="rId14"/>
    <p:sldId id="271" r:id="rId15"/>
    <p:sldId id="276" r:id="rId16"/>
    <p:sldId id="266" r:id="rId17"/>
    <p:sldId id="267" r:id="rId18"/>
    <p:sldId id="268" r:id="rId19"/>
    <p:sldId id="277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21" autoAdjust="0"/>
    <p:restoredTop sz="94660"/>
  </p:normalViewPr>
  <p:slideViewPr>
    <p:cSldViewPr>
      <p:cViewPr varScale="1">
        <p:scale>
          <a:sx n="103" d="100"/>
          <a:sy n="103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6.jpeg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250033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Сложение и вычитание десятичных дробей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 5 класс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С.И.Ключерева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учитель математики 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МАОУ СОШ №18 г.Улан-Удэ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4" descr="Рисунок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57200" y="2078182"/>
            <a:ext cx="2725737" cy="4149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3518"/>
            <a:ext cx="8229600" cy="6540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64105" y="1631950"/>
            <a:ext cx="4470689" cy="2908877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15,56    12,34=27,9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38,54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3,854=34,686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18,38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0,7=19,08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4" name="Picture 4" descr="Рисунок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57200" y="2078182"/>
            <a:ext cx="2725737" cy="4149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5"/>
          <p:cNvSpPr>
            <a:spLocks noChangeArrowheads="1"/>
          </p:cNvSpPr>
          <p:nvPr/>
        </p:nvSpPr>
        <p:spPr bwMode="auto">
          <a:xfrm flipH="1">
            <a:off x="920895" y="93518"/>
            <a:ext cx="7526337" cy="1079500"/>
          </a:xfrm>
          <a:prstGeom prst="wedgeRoundRectCallout">
            <a:avLst>
              <a:gd name="adj1" fmla="val 36565"/>
              <a:gd name="adj2" fmla="val 190440"/>
              <a:gd name="adj3" fmla="val 16667"/>
            </a:avLst>
          </a:prstGeom>
          <a:solidFill>
            <a:srgbClr val="CCFFFF"/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sz="4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Восстановите </a:t>
            </a:r>
            <a:r>
              <a:rPr lang="ru-RU" sz="4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знак “+” или “-” </a:t>
            </a:r>
            <a:endParaRPr lang="ru-RU" altLang="ru-RU" sz="40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00650" y="1805709"/>
            <a:ext cx="238125" cy="2684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+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00650" y="2952172"/>
            <a:ext cx="238125" cy="2684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+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00650" y="2398857"/>
            <a:ext cx="238125" cy="2684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FF0000"/>
                </a:solidFill>
              </a:rPr>
              <a:t>-</a:t>
            </a:r>
          </a:p>
        </p:txBody>
      </p:sp>
    </p:spTree>
    <p:extLst>
      <p:ext uri="{BB962C8B-B14F-4D97-AF65-F5344CB8AC3E}">
        <p14:creationId xmlns="" xmlns:p14="http://schemas.microsoft.com/office/powerpoint/2010/main" val="509284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1109" y="831272"/>
            <a:ext cx="7595755" cy="186459"/>
          </a:xfrm>
        </p:spPr>
        <p:txBody>
          <a:bodyPr>
            <a:normAutofit fontScale="90000"/>
          </a:bodyPr>
          <a:lstStyle/>
          <a:p>
            <a:endParaRPr lang="ru-RU" sz="2800" b="1" i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4375" y="1606732"/>
            <a:ext cx="4553816" cy="453689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5 7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+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2 3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= 8;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	б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8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+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1 0 3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=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9 0 3;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	в)  1  3 –    3 = 1;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	г)  1 0 5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–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4 2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=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6 3.</a:t>
            </a:r>
          </a:p>
          <a:p>
            <a:pPr marL="0" indent="0">
              <a:buNone/>
            </a:pPr>
            <a:endParaRPr lang="ru-RU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Самопроверка.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" name="Picture 32" descr="dd36efffaa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38454" y="1620982"/>
            <a:ext cx="2400299" cy="39142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332509" y="0"/>
            <a:ext cx="7193828" cy="1332412"/>
          </a:xfrm>
          <a:prstGeom prst="wedgeRoundRectCallout">
            <a:avLst>
              <a:gd name="adj1" fmla="val 39834"/>
              <a:gd name="adj2" fmla="val 174118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8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Кто-то стер в примерах запятые, восстановите их, чтобы равенства стали верными:</a:t>
            </a:r>
          </a:p>
          <a:p>
            <a:pPr algn="ctr"/>
            <a:endParaRPr lang="ru-RU" altLang="ru-RU" sz="48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17206" y="1707303"/>
            <a:ext cx="128953" cy="37513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,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26806" y="2328626"/>
            <a:ext cx="128953" cy="37513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,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19882" y="1707303"/>
            <a:ext cx="128953" cy="37513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,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86335" y="2328625"/>
            <a:ext cx="45719" cy="37513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,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359741" y="3507165"/>
            <a:ext cx="128953" cy="37513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,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61498" y="3533924"/>
            <a:ext cx="45719" cy="26653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,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991282" y="3505315"/>
            <a:ext cx="234462" cy="3237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0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673982" y="4156695"/>
            <a:ext cx="51003" cy="16990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,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533455" y="4156695"/>
            <a:ext cx="51003" cy="16990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,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459286" y="4156695"/>
            <a:ext cx="51003" cy="16990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,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8565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4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9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99" tmFilter="0, 0; 0.125,0.2665; 0.25,0.4; 0.375,0.465; 0.5,0.5;  0.625,0.535; 0.75,0.6; 0.875,0.7335; 1,1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tmFilter="0, 0; 0.125,0.2665; 0.25,0.4; 0.375,0.465; 0.5,0.5;  0.625,0.535; 0.75,0.6; 0.875,0.7335; 1,1">
                                          <p:stCondLst>
                                            <p:cond delay="39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9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8">
                                          <p:stCondLst>
                                            <p:cond delay="19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50" decel="50000">
                                          <p:stCondLst>
                                            <p:cond delay="20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8">
                                          <p:stCondLst>
                                            <p:cond delay="39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50" decel="50000">
                                          <p:stCondLst>
                                            <p:cond delay="40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8">
                                          <p:stCondLst>
                                            <p:cond delay="49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5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8">
                                          <p:stCondLst>
                                            <p:cond delay="5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50" decel="50000">
                                          <p:stCondLst>
                                            <p:cond delay="5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63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32" tmFilter="0, 0; 0.125,0.2665; 0.25,0.4; 0.375,0.465; 0.5,0.5;  0.625,0.535; 0.75,0.6; 0.875,0.7335; 1,1">
                                          <p:stCondLst>
                                            <p:cond delay="2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16" tmFilter="0, 0; 0.125,0.2665; 0.25,0.4; 0.375,0.465; 0.5,0.5;  0.625,0.535; 0.75,0.6; 0.875,0.7335; 1,1">
                                          <p:stCondLst>
                                            <p:cond delay="46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7" tmFilter="0, 0; 0.125,0.2665; 0.25,0.4; 0.375,0.465; 0.5,0.5;  0.625,0.535; 0.75,0.6; 0.875,0.7335; 1,1">
                                          <p:stCondLst>
                                            <p:cond delay="58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9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58" decel="50000">
                                          <p:stCondLst>
                                            <p:cond delay="23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9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58" decel="50000">
                                          <p:stCondLst>
                                            <p:cond delay="4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9">
                                          <p:stCondLst>
                                            <p:cond delay="57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58" decel="50000">
                                          <p:stCondLst>
                                            <p:cond delay="58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9">
                                          <p:stCondLst>
                                            <p:cond delay="63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58" decel="50000">
                                          <p:stCondLst>
                                            <p:cond delay="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0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63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32" tmFilter="0, 0; 0.125,0.2665; 0.25,0.4; 0.375,0.465; 0.5,0.5;  0.625,0.535; 0.75,0.6; 0.875,0.7335; 1,1">
                                          <p:stCondLst>
                                            <p:cond delay="2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16" tmFilter="0, 0; 0.125,0.2665; 0.25,0.4; 0.375,0.465; 0.5,0.5;  0.625,0.535; 0.75,0.6; 0.875,0.7335; 1,1">
                                          <p:stCondLst>
                                            <p:cond delay="463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7" tmFilter="0, 0; 0.125,0.2665; 0.25,0.4; 0.375,0.465; 0.5,0.5;  0.625,0.535; 0.75,0.6; 0.875,0.7335; 1,1">
                                          <p:stCondLst>
                                            <p:cond delay="58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9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58" decel="50000">
                                          <p:stCondLst>
                                            <p:cond delay="23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9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58" decel="50000">
                                          <p:stCondLst>
                                            <p:cond delay="4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9">
                                          <p:stCondLst>
                                            <p:cond delay="5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58" decel="50000">
                                          <p:stCondLst>
                                            <p:cond delay="58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9">
                                          <p:stCondLst>
                                            <p:cond delay="633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58" decel="50000">
                                          <p:stCondLst>
                                            <p:cond delay="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1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4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9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99" tmFilter="0, 0; 0.125,0.2665; 0.25,0.4; 0.375,0.465; 0.5,0.5;  0.625,0.535; 0.75,0.6; 0.875,0.7335; 1,1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tmFilter="0, 0; 0.125,0.2665; 0.25,0.4; 0.375,0.465; 0.5,0.5;  0.625,0.535; 0.75,0.6; 0.875,0.7335; 1,1">
                                          <p:stCondLst>
                                            <p:cond delay="39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49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8">
                                          <p:stCondLst>
                                            <p:cond delay="19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50" decel="50000">
                                          <p:stCondLst>
                                            <p:cond delay="203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8">
                                          <p:stCondLst>
                                            <p:cond delay="39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50" decel="50000">
                                          <p:stCondLst>
                                            <p:cond delay="40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8">
                                          <p:stCondLst>
                                            <p:cond delay="493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5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8">
                                          <p:stCondLst>
                                            <p:cond delay="5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50" decel="50000">
                                          <p:stCondLst>
                                            <p:cond delay="5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2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72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66" tmFilter="0, 0; 0.125,0.2665; 0.25,0.4; 0.375,0.465; 0.5,0.5;  0.625,0.535; 0.75,0.6; 0.875,0.7335; 1,1">
                                          <p:stCondLst>
                                            <p:cond delay="26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33" tmFilter="0, 0; 0.125,0.2665; 0.25,0.4; 0.375,0.465; 0.5,0.5;  0.625,0.535; 0.75,0.6; 0.875,0.7335; 1,1">
                                          <p:stCondLst>
                                            <p:cond delay="53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10">
                                          <p:stCondLst>
                                            <p:cond delay="26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66" decel="50000">
                                          <p:stCondLst>
                                            <p:cond delay="2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10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66" decel="50000">
                                          <p:stCondLst>
                                            <p:cond delay="53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10">
                                          <p:stCondLst>
                                            <p:cond delay="657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66" decel="50000">
                                          <p:stCondLst>
                                            <p:cond delay="667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10">
                                          <p:stCondLst>
                                            <p:cond delay="723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66" decel="50000">
                                          <p:stCondLst>
                                            <p:cond delay="7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0" presetID="26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20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63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32" tmFilter="0, 0; 0.125,0.2665; 0.25,0.4; 0.375,0.465; 0.5,0.5;  0.625,0.535; 0.75,0.6; 0.875,0.7335; 1,1">
                                          <p:stCondLst>
                                            <p:cond delay="23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16" tmFilter="0, 0; 0.125,0.2665; 0.25,0.4; 0.375,0.465; 0.5,0.5;  0.625,0.535; 0.75,0.6; 0.875,0.7335; 1,1">
                                          <p:stCondLst>
                                            <p:cond delay="463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7" tmFilter="0, 0; 0.125,0.2665; 0.25,0.4; 0.375,0.465; 0.5,0.5;  0.625,0.535; 0.75,0.6; 0.875,0.7335; 1,1">
                                          <p:stCondLst>
                                            <p:cond delay="58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9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58" decel="50000">
                                          <p:stCondLst>
                                            <p:cond delay="23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9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58" decel="50000">
                                          <p:stCondLst>
                                            <p:cond delay="4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9">
                                          <p:stCondLst>
                                            <p:cond delay="57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58" decel="50000">
                                          <p:stCondLst>
                                            <p:cond delay="58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9">
                                          <p:stCondLst>
                                            <p:cond delay="633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58" decel="50000">
                                          <p:stCondLst>
                                            <p:cond delay="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6" presetID="26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20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63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32" tmFilter="0, 0; 0.125,0.2665; 0.25,0.4; 0.375,0.465; 0.5,0.5;  0.625,0.535; 0.75,0.6; 0.875,0.7335; 1,1">
                                          <p:stCondLst>
                                            <p:cond delay="23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16" tmFilter="0, 0; 0.125,0.2665; 0.25,0.4; 0.375,0.465; 0.5,0.5;  0.625,0.535; 0.75,0.6; 0.875,0.7335; 1,1">
                                          <p:stCondLst>
                                            <p:cond delay="463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7" tmFilter="0, 0; 0.125,0.2665; 0.25,0.4; 0.375,0.465; 0.5,0.5;  0.625,0.535; 0.75,0.6; 0.875,0.7335; 1,1">
                                          <p:stCondLst>
                                            <p:cond delay="58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4" dur="9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5" dur="58" decel="50000">
                                          <p:stCondLst>
                                            <p:cond delay="237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9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7" dur="58" decel="50000">
                                          <p:stCondLst>
                                            <p:cond delay="4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9">
                                          <p:stCondLst>
                                            <p:cond delay="57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9" dur="58" decel="50000">
                                          <p:stCondLst>
                                            <p:cond delay="58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9">
                                          <p:stCondLst>
                                            <p:cond delay="633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1" dur="58" decel="50000">
                                          <p:stCondLst>
                                            <p:cond delay="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6" presetClass="entr" presetSubtype="0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2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72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66" tmFilter="0, 0; 0.125,0.2665; 0.25,0.4; 0.375,0.465; 0.5,0.5;  0.625,0.535; 0.75,0.6; 0.875,0.7335; 1,1">
                                          <p:stCondLst>
                                            <p:cond delay="26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33" tmFilter="0, 0; 0.125,0.2665; 0.25,0.4; 0.375,0.465; 0.5,0.5;  0.625,0.535; 0.75,0.6; 0.875,0.7335; 1,1">
                                          <p:stCondLst>
                                            <p:cond delay="53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2" dur="10">
                                          <p:stCondLst>
                                            <p:cond delay="26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3" dur="66" decel="50000">
                                          <p:stCondLst>
                                            <p:cond delay="2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10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5" dur="66" decel="50000">
                                          <p:stCondLst>
                                            <p:cond delay="53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10">
                                          <p:stCondLst>
                                            <p:cond delay="657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7" dur="66" decel="50000">
                                          <p:stCondLst>
                                            <p:cond delay="667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10">
                                          <p:stCondLst>
                                            <p:cond delay="723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9" dur="66" decel="50000">
                                          <p:stCondLst>
                                            <p:cond delay="7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0" presetID="26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2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72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66" tmFilter="0, 0; 0.125,0.2665; 0.25,0.4; 0.375,0.465; 0.5,0.5;  0.625,0.535; 0.75,0.6; 0.875,0.7335; 1,1">
                                          <p:stCondLst>
                                            <p:cond delay="26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33" tmFilter="0, 0; 0.125,0.2665; 0.25,0.4; 0.375,0.465; 0.5,0.5;  0.625,0.535; 0.75,0.6; 0.875,0.7335; 1,1">
                                          <p:stCondLst>
                                            <p:cond delay="53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8" dur="10">
                                          <p:stCondLst>
                                            <p:cond delay="26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9" dur="66" decel="50000">
                                          <p:stCondLst>
                                            <p:cond delay="2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10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1" dur="66" decel="50000">
                                          <p:stCondLst>
                                            <p:cond delay="53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10">
                                          <p:stCondLst>
                                            <p:cond delay="657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3" dur="66" decel="50000">
                                          <p:stCondLst>
                                            <p:cond delay="667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10">
                                          <p:stCondLst>
                                            <p:cond delay="723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5" dur="66" decel="50000">
                                          <p:stCondLst>
                                            <p:cond delay="7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6" presetID="26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2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72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66" tmFilter="0, 0; 0.125,0.2665; 0.25,0.4; 0.375,0.465; 0.5,0.5;  0.625,0.535; 0.75,0.6; 0.875,0.7335; 1,1">
                                          <p:stCondLst>
                                            <p:cond delay="26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33" tmFilter="0, 0; 0.125,0.2665; 0.25,0.4; 0.375,0.465; 0.5,0.5;  0.625,0.535; 0.75,0.6; 0.875,0.7335; 1,1">
                                          <p:stCondLst>
                                            <p:cond delay="53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4" dur="10">
                                          <p:stCondLst>
                                            <p:cond delay="26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5" dur="66" decel="50000">
                                          <p:stCondLst>
                                            <p:cond delay="2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10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7" dur="66" decel="50000">
                                          <p:stCondLst>
                                            <p:cond delay="53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10">
                                          <p:stCondLst>
                                            <p:cond delay="65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9" dur="66" decel="50000">
                                          <p:stCondLst>
                                            <p:cond delay="66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10">
                                          <p:stCondLst>
                                            <p:cond delay="723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1" dur="66" decel="50000">
                                          <p:stCondLst>
                                            <p:cond delay="7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Содержание  витамина С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74" y="561703"/>
            <a:ext cx="8050803" cy="5581923"/>
          </a:xfrm>
        </p:spPr>
        <p:txBody>
          <a:bodyPr/>
          <a:lstStyle/>
          <a:p>
            <a:pPr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endParaRPr lang="ru-RU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- 4 =                          : 2 =           мг</a:t>
            </a:r>
          </a:p>
          <a:p>
            <a:pPr>
              <a:buNone/>
            </a:pP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12,36 + 25,64 =                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</a:t>
            </a:r>
          </a:p>
          <a:p>
            <a:pPr>
              <a:buNone/>
            </a:pPr>
            <a:endParaRPr lang="ru-RU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+ 73,4 = </a:t>
            </a:r>
          </a:p>
          <a:p>
            <a:pPr>
              <a:buNone/>
            </a:pPr>
            <a:endParaRPr lang="ru-RU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- 7,4 =           </a:t>
            </a:r>
          </a:p>
        </p:txBody>
      </p:sp>
      <p:pic>
        <p:nvPicPr>
          <p:cNvPr id="17" name="Содержимое 3" descr="22801549_8938049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676503" y="1058092"/>
            <a:ext cx="1080681" cy="1008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Рисунок 20" descr="22801549_8938055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0401" y="1031966"/>
            <a:ext cx="1149530" cy="1058093"/>
          </a:xfrm>
          <a:prstGeom prst="rect">
            <a:avLst/>
          </a:prstGeom>
        </p:spPr>
      </p:pic>
      <p:pic>
        <p:nvPicPr>
          <p:cNvPr id="22" name="Рисунок 21" descr="APEL`SIN2-300x3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27816" y="1064621"/>
            <a:ext cx="978379" cy="978379"/>
          </a:xfrm>
          <a:prstGeom prst="rect">
            <a:avLst/>
          </a:prstGeom>
        </p:spPr>
      </p:pic>
      <p:pic>
        <p:nvPicPr>
          <p:cNvPr id="23" name="Рисунок 22" descr="LIMON21-300x30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97515" y="2429690"/>
            <a:ext cx="989776" cy="958338"/>
          </a:xfrm>
          <a:prstGeom prst="rect">
            <a:avLst/>
          </a:prstGeom>
        </p:spPr>
      </p:pic>
      <p:pic>
        <p:nvPicPr>
          <p:cNvPr id="24" name="Рисунок 23" descr="YABLOKO11-300x30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09898" y="1005840"/>
            <a:ext cx="1110342" cy="1029960"/>
          </a:xfrm>
          <a:prstGeom prst="rect">
            <a:avLst/>
          </a:prstGeom>
        </p:spPr>
      </p:pic>
      <p:pic>
        <p:nvPicPr>
          <p:cNvPr id="25" name="Рисунок 24" descr="YABLOKO11-300x300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94515" y="5114106"/>
            <a:ext cx="1071154" cy="984241"/>
          </a:xfrm>
          <a:prstGeom prst="rect">
            <a:avLst/>
          </a:prstGeom>
        </p:spPr>
      </p:pic>
      <p:pic>
        <p:nvPicPr>
          <p:cNvPr id="26" name="Рисунок 25" descr="LIMON21-300x300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142309" y="5074923"/>
            <a:ext cx="1134684" cy="1134684"/>
          </a:xfrm>
          <a:prstGeom prst="rect">
            <a:avLst/>
          </a:prstGeom>
        </p:spPr>
      </p:pic>
      <p:pic>
        <p:nvPicPr>
          <p:cNvPr id="27" name="Содержимое 3" descr="22801549_89380492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6453051" y="3858488"/>
            <a:ext cx="1103667" cy="961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Рисунок 27" descr="22801549_89380559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213463" y="3866606"/>
            <a:ext cx="1208091" cy="9361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295399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Взаимопроверка</a:t>
            </a:r>
            <a:endParaRPr lang="ru-RU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1371600" y="1447800"/>
            <a:ext cx="6400800" cy="4876800"/>
          </a:xfrm>
        </p:spPr>
        <p:txBody>
          <a:bodyPr/>
          <a:lstStyle/>
          <a:p>
            <a:pPr algn="l"/>
            <a:endParaRPr lang="ru-RU" dirty="0" smtClean="0"/>
          </a:p>
          <a:p>
            <a:pPr algn="l"/>
            <a:r>
              <a:rPr lang="ru-RU" dirty="0" smtClean="0"/>
              <a:t>       </a:t>
            </a:r>
            <a:r>
              <a:rPr lang="ru-RU" b="1" dirty="0" smtClean="0">
                <a:solidFill>
                  <a:srgbClr val="C00000"/>
                </a:solidFill>
              </a:rPr>
              <a:t>38 мг                               26,6 мг</a:t>
            </a:r>
          </a:p>
          <a:p>
            <a:pPr algn="l"/>
            <a:endParaRPr lang="ru-RU" b="1" dirty="0" smtClean="0">
              <a:solidFill>
                <a:srgbClr val="C00000"/>
              </a:solidFill>
            </a:endParaRPr>
          </a:p>
          <a:p>
            <a:pPr algn="l"/>
            <a:endParaRPr lang="ru-RU" b="1" dirty="0" smtClean="0">
              <a:solidFill>
                <a:srgbClr val="C00000"/>
              </a:solidFill>
            </a:endParaRPr>
          </a:p>
          <a:p>
            <a:pPr algn="l"/>
            <a:r>
              <a:rPr lang="ru-RU" b="1" dirty="0" smtClean="0">
                <a:solidFill>
                  <a:srgbClr val="C00000"/>
                </a:solidFill>
              </a:rPr>
              <a:t>                                                 100 мг</a:t>
            </a:r>
          </a:p>
          <a:p>
            <a:pPr algn="l"/>
            <a:r>
              <a:rPr lang="ru-RU" b="1" dirty="0" smtClean="0">
                <a:solidFill>
                  <a:srgbClr val="C00000"/>
                </a:solidFill>
              </a:rPr>
              <a:t>       30,6 мг                                         </a:t>
            </a:r>
          </a:p>
          <a:p>
            <a:pPr algn="l"/>
            <a:endParaRPr lang="ru-RU" b="1" dirty="0" smtClean="0">
              <a:solidFill>
                <a:srgbClr val="C00000"/>
              </a:solidFill>
            </a:endParaRPr>
          </a:p>
          <a:p>
            <a:pPr algn="l"/>
            <a:r>
              <a:rPr lang="ru-RU" b="1" dirty="0" smtClean="0">
                <a:solidFill>
                  <a:srgbClr val="C00000"/>
                </a:solidFill>
              </a:rPr>
              <a:t>                                                  50 мг 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LIMON21-300x300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685800" y="1905000"/>
            <a:ext cx="1135063" cy="1135063"/>
          </a:xfrm>
          <a:prstGeom prst="rect">
            <a:avLst/>
          </a:prstGeom>
        </p:spPr>
      </p:pic>
      <p:pic>
        <p:nvPicPr>
          <p:cNvPr id="5" name="Рисунок 4" descr="YABLOKO11-300x3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3886200"/>
            <a:ext cx="1110342" cy="1066800"/>
          </a:xfrm>
          <a:prstGeom prst="rect">
            <a:avLst/>
          </a:prstGeom>
        </p:spPr>
      </p:pic>
      <p:pic>
        <p:nvPicPr>
          <p:cNvPr id="6" name="Рисунок 5" descr="22801549_8938055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1676400"/>
            <a:ext cx="1149530" cy="1058093"/>
          </a:xfrm>
          <a:prstGeom prst="rect">
            <a:avLst/>
          </a:prstGeom>
        </p:spPr>
      </p:pic>
      <p:pic>
        <p:nvPicPr>
          <p:cNvPr id="7" name="Содержимое 3" descr="22801549_8938049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4648200" y="3352800"/>
            <a:ext cx="1080681" cy="1008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7" descr="APEL`SIN2-300x30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724400" y="5257800"/>
            <a:ext cx="978379" cy="9783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905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Физкультминутка</a:t>
            </a:r>
            <a:endParaRPr lang="ru-RU" dirty="0">
              <a:ln w="1905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"/>
            <a:ext cx="8268789" cy="5991225"/>
          </a:xfrm>
        </p:spPr>
        <p:txBody>
          <a:bodyPr/>
          <a:lstStyle/>
          <a:p>
            <a:pPr>
              <a:buNone/>
            </a:pPr>
            <a:endParaRPr lang="en-US" b="1" dirty="0" smtClean="0">
              <a:ln w="1905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 smtClean="0">
              <a:ln w="1905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n w="1905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Верно – руки вверх</a:t>
            </a:r>
          </a:p>
          <a:p>
            <a:pPr>
              <a:buNone/>
            </a:pPr>
            <a:r>
              <a:rPr lang="ru-RU" b="1" dirty="0" smtClean="0">
                <a:ln w="1905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Неверно – руки вперёд</a:t>
            </a:r>
          </a:p>
          <a:p>
            <a:pPr>
              <a:buNone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5      -  десятичная дробь?</a:t>
            </a:r>
          </a:p>
          <a:p>
            <a:pPr>
              <a:buNone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7</a:t>
            </a:r>
          </a:p>
          <a:p>
            <a:pPr>
              <a:buNone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0,7         0,3   ?</a:t>
            </a:r>
          </a:p>
          <a:p>
            <a:pPr>
              <a:buNone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0,3  =  0,03    ?</a:t>
            </a:r>
          </a:p>
          <a:p>
            <a:pPr>
              <a:buNone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перестановки слагаемых сумма не изменится?</a:t>
            </a:r>
          </a:p>
          <a:p>
            <a:pPr>
              <a:buNone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1,5 + 5 = 2   ?</a:t>
            </a:r>
          </a:p>
          <a:p>
            <a:pPr>
              <a:buNone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6,7 – 6 = 0,7  ?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2514600" y="2895600"/>
            <a:ext cx="404949" cy="13064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357554" y="3643314"/>
            <a:ext cx="195943" cy="117566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3357554" y="3786190"/>
            <a:ext cx="195944" cy="130627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Физкультминутка</a:t>
            </a:r>
            <a:endParaRPr lang="ru-RU" sz="32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Верно – хлопать в ладоши.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Неверно – поворот головы налево, направо.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Обдумывание – 5 секунд.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18,54 + 23,6 = 41,60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36,42 – 18,9 = 17,52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72,78 + 36,54 = 108,132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47 – 19, 45 = 28,45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905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Практическая работа в парах</a:t>
            </a:r>
            <a:endParaRPr lang="ru-RU" b="1" dirty="0">
              <a:ln w="19050">
                <a:solidFill>
                  <a:schemeClr val="bg2">
                    <a:lumMod val="10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4236" y="654050"/>
            <a:ext cx="7824355" cy="5528541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ru-RU" sz="4000" dirty="0" smtClean="0">
                <a:cs typeface="Adobe Arabic" panose="02040503050201020203" pitchFamily="18" charset="-78"/>
              </a:rPr>
              <a:t>				</a:t>
            </a:r>
          </a:p>
          <a:p>
            <a:pPr marL="0" indent="0">
              <a:buNone/>
            </a:pPr>
            <a:r>
              <a:rPr lang="ru-RU" sz="4000" dirty="0">
                <a:cs typeface="Adobe Arabic" panose="02040503050201020203" pitchFamily="18" charset="-78"/>
              </a:rPr>
              <a:t>	</a:t>
            </a:r>
            <a:r>
              <a:rPr lang="ru-RU" sz="4000" dirty="0" smtClean="0">
                <a:cs typeface="Adobe Arabic" panose="02040503050201020203" pitchFamily="18" charset="-78"/>
              </a:rPr>
              <a:t>				</a:t>
            </a:r>
          </a:p>
          <a:p>
            <a:pPr marL="0" indent="0">
              <a:buNone/>
            </a:pPr>
            <a:r>
              <a:rPr lang="ru-RU" sz="4000" dirty="0">
                <a:cs typeface="Adobe Arabic" panose="02040503050201020203" pitchFamily="18" charset="-78"/>
              </a:rPr>
              <a:t>	</a:t>
            </a:r>
            <a:r>
              <a:rPr lang="ru-RU" sz="4000" dirty="0" smtClean="0">
                <a:cs typeface="Adobe Arabic" panose="02040503050201020203" pitchFamily="18" charset="-78"/>
              </a:rPr>
              <a:t>		</a:t>
            </a:r>
          </a:p>
          <a:p>
            <a:pPr marL="0" indent="0">
              <a:buNone/>
            </a:pPr>
            <a:endParaRPr lang="ru-RU" sz="4000" dirty="0">
              <a:cs typeface="Adobe Arabic" panose="02040503050201020203" pitchFamily="18" charset="-78"/>
            </a:endParaRPr>
          </a:p>
          <a:p>
            <a:pPr marL="0" indent="0">
              <a:buNone/>
            </a:pPr>
            <a:r>
              <a:rPr lang="ru-RU" sz="4000" dirty="0" smtClean="0">
                <a:cs typeface="Adobe Arabic" panose="02040503050201020203" pitchFamily="18" charset="-78"/>
              </a:rPr>
              <a:t>				</a:t>
            </a:r>
            <a:endParaRPr lang="ru-RU" dirty="0"/>
          </a:p>
        </p:txBody>
      </p:sp>
      <p:pic>
        <p:nvPicPr>
          <p:cNvPr id="4" name="Picture 4" descr="Рисунок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045" y="1547323"/>
            <a:ext cx="2299955" cy="35015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WordArt 42"/>
          <p:cNvSpPr>
            <a:spLocks noChangeArrowheads="1" noChangeShapeType="1" noTextEdit="1"/>
          </p:cNvSpPr>
          <p:nvPr/>
        </p:nvSpPr>
        <p:spPr bwMode="auto">
          <a:xfrm>
            <a:off x="4178300" y="1792736"/>
            <a:ext cx="215900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19050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</a:p>
        </p:txBody>
      </p:sp>
      <p:sp>
        <p:nvSpPr>
          <p:cNvPr id="7" name="WordArt 42"/>
          <p:cNvSpPr>
            <a:spLocks noChangeArrowheads="1" noChangeShapeType="1" noTextEdit="1"/>
          </p:cNvSpPr>
          <p:nvPr/>
        </p:nvSpPr>
        <p:spPr bwMode="auto">
          <a:xfrm>
            <a:off x="2055090" y="2437205"/>
            <a:ext cx="303645" cy="31641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smtClean="0">
                <a:ln w="19050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3600" b="1" i="1" kern="10" dirty="0">
              <a:ln w="19050">
                <a:solidFill>
                  <a:srgbClr val="FF99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WordArt 42"/>
          <p:cNvSpPr>
            <a:spLocks noChangeArrowheads="1" noChangeShapeType="1" noTextEdit="1"/>
          </p:cNvSpPr>
          <p:nvPr/>
        </p:nvSpPr>
        <p:spPr bwMode="auto">
          <a:xfrm>
            <a:off x="2358735" y="1092576"/>
            <a:ext cx="363683" cy="31641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smtClean="0">
                <a:ln w="19050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3600" b="1" i="1" kern="10" dirty="0">
              <a:ln w="19050">
                <a:solidFill>
                  <a:srgbClr val="FF99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WordArt 42"/>
          <p:cNvSpPr>
            <a:spLocks noChangeArrowheads="1" noChangeShapeType="1" noTextEdit="1"/>
          </p:cNvSpPr>
          <p:nvPr/>
        </p:nvSpPr>
        <p:spPr bwMode="auto">
          <a:xfrm>
            <a:off x="941924" y="4159829"/>
            <a:ext cx="303645" cy="31641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smtClean="0">
                <a:ln w="19050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3600" b="1" i="1" kern="10" dirty="0">
              <a:ln w="19050">
                <a:solidFill>
                  <a:srgbClr val="FF99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WordArt 42"/>
          <p:cNvSpPr>
            <a:spLocks noChangeArrowheads="1" noChangeShapeType="1" noTextEdit="1"/>
          </p:cNvSpPr>
          <p:nvPr/>
        </p:nvSpPr>
        <p:spPr bwMode="auto">
          <a:xfrm>
            <a:off x="2751776" y="5350790"/>
            <a:ext cx="363683" cy="31641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smtClean="0">
                <a:ln w="19050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3600" b="1" i="1" kern="10" dirty="0">
              <a:ln w="19050">
                <a:solidFill>
                  <a:srgbClr val="FF99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Равнобедренный треугольник 12"/>
          <p:cNvSpPr/>
          <p:nvPr/>
        </p:nvSpPr>
        <p:spPr>
          <a:xfrm rot="1196690">
            <a:off x="1272975" y="1262995"/>
            <a:ext cx="3684968" cy="1349061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473118" y="3648111"/>
            <a:ext cx="2705182" cy="157941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242884" y="1193368"/>
            <a:ext cx="2024395" cy="5993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cs typeface="Adobe Arabic" panose="02040503050201020203" pitchFamily="18" charset="-78"/>
              </a:rPr>
              <a:t>Р</a:t>
            </a:r>
            <a:r>
              <a:rPr lang="ru-RU" sz="3200" baseline="-25000" dirty="0">
                <a:cs typeface="Adobe Arabic" panose="02040503050201020203" pitchFamily="18" charset="-78"/>
              </a:rPr>
              <a:t>∆ </a:t>
            </a:r>
            <a:r>
              <a:rPr lang="ru-RU" sz="3200" dirty="0">
                <a:cs typeface="Adobe Arabic" panose="02040503050201020203" pitchFamily="18" charset="-78"/>
              </a:rPr>
              <a:t>=</a:t>
            </a:r>
            <a:r>
              <a:rPr lang="ru-RU" sz="3200" dirty="0" err="1">
                <a:cs typeface="Adobe Arabic" panose="02040503050201020203" pitchFamily="18" charset="-78"/>
              </a:rPr>
              <a:t>а+в+с</a:t>
            </a:r>
            <a:endParaRPr lang="ru-RU" sz="3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511678" y="4027592"/>
            <a:ext cx="2933700" cy="10277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cs typeface="Adobe Arabic" panose="02040503050201020203" pitchFamily="18" charset="-78"/>
              </a:rPr>
              <a:t>Р</a:t>
            </a:r>
            <a:r>
              <a:rPr lang="ru-RU" sz="2000" dirty="0">
                <a:cs typeface="Adobe Arabic" panose="02040503050201020203" pitchFamily="18" charset="-78"/>
              </a:rPr>
              <a:t>прям.</a:t>
            </a:r>
            <a:r>
              <a:rPr lang="ru-RU" sz="3200" dirty="0">
                <a:cs typeface="Adobe Arabic" panose="02040503050201020203" pitchFamily="18" charset="-78"/>
              </a:rPr>
              <a:t>=2</a:t>
            </a:r>
            <a:r>
              <a:rPr lang="ru-RU" sz="2000" dirty="0">
                <a:cs typeface="Adobe Arabic" panose="02040503050201020203" pitchFamily="18" charset="-78"/>
                <a:sym typeface="Wingdings" panose="05000000000000000000" pitchFamily="2" charset="2"/>
              </a:rPr>
              <a:t></a:t>
            </a:r>
            <a:r>
              <a:rPr lang="ru-RU" sz="3200" dirty="0">
                <a:cs typeface="Adobe Arabic" panose="02040503050201020203" pitchFamily="18" charset="-78"/>
                <a:sym typeface="Wingdings" panose="05000000000000000000" pitchFamily="2" charset="2"/>
              </a:rPr>
              <a:t>(</a:t>
            </a:r>
            <a:r>
              <a:rPr lang="ru-RU" sz="3200" dirty="0" err="1">
                <a:cs typeface="Adobe Arabic" panose="02040503050201020203" pitchFamily="18" charset="-78"/>
              </a:rPr>
              <a:t>а+в</a:t>
            </a:r>
            <a:r>
              <a:rPr lang="ru-RU" sz="3200" dirty="0" smtClean="0">
                <a:cs typeface="Adobe Arabic" panose="02040503050201020203" pitchFamily="18" charset="-78"/>
                <a:sym typeface="Wingdings" panose="05000000000000000000" pitchFamily="2" charset="2"/>
              </a:rPr>
              <a:t>)=</a:t>
            </a:r>
          </a:p>
          <a:p>
            <a:pPr algn="ctr"/>
            <a:r>
              <a:rPr lang="ru-RU" sz="3200" dirty="0" err="1" smtClean="0">
                <a:cs typeface="Adobe Arabic" panose="02040503050201020203" pitchFamily="18" charset="-78"/>
                <a:sym typeface="Wingdings" panose="05000000000000000000" pitchFamily="2" charset="2"/>
              </a:rPr>
              <a:t>а+а+в+в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2318419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6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6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1" grpId="0" animBg="1"/>
      <p:bldP spid="12" grpId="0" animBg="1"/>
      <p:bldP spid="5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Дополнительно в тетрадях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Вычислите удобным способом:</a:t>
            </a:r>
          </a:p>
          <a:p>
            <a:pPr>
              <a:buNone/>
            </a:pPr>
            <a:endParaRPr lang="ru-RU" sz="36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None/>
            </a:pP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2,31+(7,65+8,69)</a:t>
            </a:r>
          </a:p>
          <a:p>
            <a:pPr marL="742950" indent="-742950">
              <a:buNone/>
            </a:pP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0,387+(0,613+3,142)</a:t>
            </a:r>
          </a:p>
          <a:p>
            <a:pPr marL="742950" indent="-742950">
              <a:buNone/>
            </a:pP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в) (7,891+3,9)+(6,1+2,109)</a:t>
            </a:r>
          </a:p>
          <a:p>
            <a:pPr marL="742950" indent="-742950">
              <a:buNone/>
            </a:pP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г)  14,537-(2,237+5,9)</a:t>
            </a:r>
          </a:p>
          <a:p>
            <a:pPr marL="742950" indent="-742950">
              <a:buFont typeface="+mj-lt"/>
              <a:buAutoNum type="alphaLcParenR"/>
            </a:pPr>
            <a:endParaRPr lang="ru-RU" sz="36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None/>
            </a:pPr>
            <a:endParaRPr lang="ru-RU" sz="36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 typeface="+mj-lt"/>
              <a:buAutoNum type="alphaLcParenR"/>
            </a:pPr>
            <a:endParaRPr lang="ru-RU" sz="36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8000">
                  <a:solidFill>
                    <a:schemeClr val="bg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Продолжи фразу</a:t>
            </a:r>
            <a:endParaRPr lang="ru-RU" b="1" dirty="0">
              <a:ln w="18000">
                <a:solidFill>
                  <a:schemeClr val="bg2">
                    <a:lumMod val="10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70709" y="304800"/>
            <a:ext cx="7658916" cy="6553199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ü"/>
            </a:pPr>
            <a:endParaRPr lang="ru-RU" sz="26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ü"/>
            </a:pPr>
            <a:endParaRPr lang="ru-RU" sz="26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Сегодня я узнал...</a:t>
            </a:r>
          </a:p>
          <a:p>
            <a:pPr lvl="1">
              <a:buFont typeface="Wingdings" pitchFamily="2" charset="2"/>
              <a:buChar char="ü"/>
            </a:pP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Было трудно…</a:t>
            </a:r>
          </a:p>
          <a:p>
            <a:pPr lvl="1">
              <a:buFont typeface="Wingdings" pitchFamily="2" charset="2"/>
              <a:buChar char="ü"/>
            </a:pP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 понял, что…</a:t>
            </a:r>
          </a:p>
          <a:p>
            <a:pPr lvl="1">
              <a:buFont typeface="Wingdings" pitchFamily="2" charset="2"/>
              <a:buChar char="ü"/>
            </a:pP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 научился…</a:t>
            </a:r>
          </a:p>
          <a:p>
            <a:pPr lvl="1">
              <a:buFont typeface="Wingdings" pitchFamily="2" charset="2"/>
              <a:buChar char="ü"/>
            </a:pP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 смогу …</a:t>
            </a:r>
          </a:p>
          <a:p>
            <a:pPr lvl="1">
              <a:buFont typeface="Wingdings" pitchFamily="2" charset="2"/>
              <a:buChar char="ü"/>
            </a:pP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Было интересно узнать, что…</a:t>
            </a:r>
          </a:p>
          <a:p>
            <a:pPr lvl="1">
              <a:buFont typeface="Wingdings" pitchFamily="2" charset="2"/>
              <a:buChar char="ü"/>
            </a:pP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Меня удивило…</a:t>
            </a:r>
          </a:p>
          <a:p>
            <a:pPr lvl="1">
              <a:buFont typeface="Wingdings" pitchFamily="2" charset="2"/>
              <a:buChar char="ü"/>
            </a:pP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Мне понятно как…</a:t>
            </a:r>
          </a:p>
          <a:p>
            <a:pPr lvl="1">
              <a:buFont typeface="Wingdings" pitchFamily="2" charset="2"/>
              <a:buChar char="ü"/>
            </a:pP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 остался доволен своим ответом…</a:t>
            </a:r>
          </a:p>
          <a:p>
            <a:pPr lvl="1">
              <a:buFont typeface="Wingdings" pitchFamily="2" charset="2"/>
              <a:buChar char="ü"/>
            </a:pP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Мне больше всего удалось…</a:t>
            </a:r>
          </a:p>
          <a:p>
            <a:pPr lvl="1">
              <a:buFont typeface="Wingdings" pitchFamily="2" charset="2"/>
              <a:buChar char="ü"/>
            </a:pP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Могу похвалить своих одноклассников…</a:t>
            </a:r>
          </a:p>
          <a:p>
            <a:pPr lvl="1">
              <a:buFont typeface="Wingdings" pitchFamily="2" charset="2"/>
              <a:buChar char="ü"/>
            </a:pPr>
            <a:endParaRPr lang="ru-RU" sz="2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Выбери  своё яблоко </a:t>
            </a:r>
            <a:endParaRPr lang="ru-RU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295400"/>
            <a:ext cx="7086600" cy="48307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         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-  </a:t>
            </a: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я понял(а), что объяснял        </a:t>
            </a:r>
            <a:r>
              <a:rPr lang="ru-RU" b="1" i="1" dirty="0" err="1" smtClean="0">
                <a:solidFill>
                  <a:schemeClr val="accent4">
                    <a:lumMod val="75000"/>
                  </a:schemeClr>
                </a:solidFill>
              </a:rPr>
              <a:t>Знайка</a:t>
            </a: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 и помогал(а) Незнайке</a:t>
            </a:r>
          </a:p>
          <a:p>
            <a:endParaRPr lang="ru-RU" b="1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          - я понял(а), что объяснял </a:t>
            </a:r>
            <a:r>
              <a:rPr lang="ru-RU" b="1" i="1" dirty="0" err="1" smtClean="0">
                <a:solidFill>
                  <a:schemeClr val="accent4">
                    <a:lumMod val="75000"/>
                  </a:schemeClr>
                </a:solidFill>
              </a:rPr>
              <a:t>Знайка</a:t>
            </a: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, но не всегда сумел(а) помочь Незнайке</a:t>
            </a:r>
          </a:p>
          <a:p>
            <a:endParaRPr lang="ru-RU" b="1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          – я еще дома выучу правила  и на следующем уроке буду помогать </a:t>
            </a:r>
            <a:r>
              <a:rPr lang="ru-RU" b="1" i="1" dirty="0" err="1" smtClean="0">
                <a:solidFill>
                  <a:schemeClr val="accent4">
                    <a:lumMod val="75000"/>
                  </a:schemeClr>
                </a:solidFill>
              </a:rPr>
              <a:t>Знайке</a:t>
            </a:r>
            <a:endParaRPr lang="ru-RU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371600" y="838200"/>
            <a:ext cx="914400" cy="8382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371600" y="2133600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371600" y="4038600"/>
            <a:ext cx="914400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5759" y="633845"/>
            <a:ext cx="8373291" cy="553835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Adobe Arabic"/>
                <a:cs typeface="Times New Roman" pitchFamily="18" charset="0"/>
              </a:rPr>
              <a:t>Учение о дробях всегда считалось трудным. У немцев сохранилась пословица « Попасть в дроби». Как вы думаете, что она означает? </a:t>
            </a:r>
            <a:endParaRPr lang="ru-RU" b="1" i="1" dirty="0">
              <a:solidFill>
                <a:schemeClr val="tx2">
                  <a:lumMod val="50000"/>
                </a:schemeClr>
              </a:solidFill>
              <a:latin typeface="Adobe Arabic"/>
              <a:cs typeface="Times New Roman" pitchFamily="18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411" y="3224184"/>
            <a:ext cx="1910007" cy="2948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69531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Домашнее задание: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3981" y="831850"/>
            <a:ext cx="5665643" cy="531177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	</a:t>
            </a:r>
            <a:endParaRPr lang="ru-RU" sz="4000" dirty="0" smtClean="0">
              <a:effectLst>
                <a:glow rad="101600">
                  <a:schemeClr val="accent3">
                    <a:alpha val="60000"/>
                  </a:schemeClr>
                </a:glow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1255 </a:t>
            </a:r>
          </a:p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№ 1256 </a:t>
            </a:r>
          </a:p>
          <a:p>
            <a:r>
              <a:rPr lang="ru-RU" sz="3600" b="1" i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Узнать и записать рост членов семьи в метрах в порядке возрастания</a:t>
            </a:r>
            <a:endParaRPr lang="ru-RU" sz="3600" b="1" i="1" dirty="0">
              <a:solidFill>
                <a:srgbClr val="7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7" descr="dd36efffaa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06" y="1922895"/>
            <a:ext cx="2428875" cy="39608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9752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n w="18000">
                  <a:solidFill>
                    <a:schemeClr val="bg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 </a:t>
            </a:r>
            <a:r>
              <a:rPr lang="ru-RU" b="1" dirty="0">
                <a:ln w="18000">
                  <a:solidFill>
                    <a:schemeClr val="bg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Найдите равные дроби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3455" y="654050"/>
            <a:ext cx="7897090" cy="5489575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ru-RU" i="1" dirty="0" smtClean="0"/>
          </a:p>
          <a:p>
            <a:pPr marL="0" indent="0" algn="ctr">
              <a:buNone/>
            </a:pP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0,5          0,050        </a:t>
            </a: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0,005</a:t>
            </a:r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0,500      0,00050      </a:t>
            </a:r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0,0050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61" y="0"/>
            <a:ext cx="1865312" cy="263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 descr="dd36efffaae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00616" y="2311167"/>
            <a:ext cx="2214759" cy="36116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8490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75" y="640080"/>
            <a:ext cx="7715250" cy="5503545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ln w="18000">
                  <a:solidFill>
                    <a:schemeClr val="bg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В каком разряде числа находится цифра 7?</a:t>
            </a:r>
          </a:p>
          <a:p>
            <a:pPr algn="ctr">
              <a:buNone/>
            </a:pPr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0,967        71,071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707,707         1,000007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890" y="313509"/>
            <a:ext cx="1865312" cy="263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>
              <a:buNone/>
            </a:pPr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  Какой знак надо поставить между 2 и 3, чтобы получить число больше 2, но меньше 3?</a:t>
            </a:r>
          </a:p>
          <a:p>
            <a:pPr algn="r">
              <a:buNone/>
            </a:pP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Выразите в сантиметрах:</a:t>
            </a:r>
          </a:p>
          <a:p>
            <a:pPr>
              <a:buNone/>
            </a:pP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23см 8мм </a:t>
            </a:r>
          </a:p>
          <a:p>
            <a:pPr>
              <a:buNone/>
            </a:pP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3см 2мм</a:t>
            </a:r>
          </a:p>
          <a:p>
            <a:pPr>
              <a:buNone/>
            </a:pP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8мм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ятно 2 3"/>
          <p:cNvSpPr/>
          <p:nvPr/>
        </p:nvSpPr>
        <p:spPr>
          <a:xfrm>
            <a:off x="3696788" y="3505200"/>
            <a:ext cx="3866606" cy="1143000"/>
          </a:xfrm>
          <a:prstGeom prst="irregularSeal2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23,8 см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ятно 2 4"/>
          <p:cNvSpPr/>
          <p:nvPr/>
        </p:nvSpPr>
        <p:spPr>
          <a:xfrm>
            <a:off x="3540034" y="4343400"/>
            <a:ext cx="3383280" cy="1143000"/>
          </a:xfrm>
          <a:prstGeom prst="irregularSeal2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3,2 см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ятно 2 5"/>
          <p:cNvSpPr/>
          <p:nvPr/>
        </p:nvSpPr>
        <p:spPr>
          <a:xfrm>
            <a:off x="3540034" y="5029200"/>
            <a:ext cx="3317966" cy="1295399"/>
          </a:xfrm>
          <a:prstGeom prst="irregularSeal2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0,8 см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85" y="326572"/>
            <a:ext cx="1865312" cy="263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 знаете новый вид дробей – десятичные.</a:t>
            </a:r>
            <a:endParaRPr lang="ru-RU" sz="6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6" descr="dd36efffaaed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791200" y="1371600"/>
            <a:ext cx="2774137" cy="45259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000" y="2590800"/>
            <a:ext cx="57650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</a:rPr>
              <a:t>Как вы думаете, </a:t>
            </a:r>
          </a:p>
          <a:p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</a:rPr>
              <a:t>что нужно о них знать?</a:t>
            </a:r>
            <a:endParaRPr lang="ru-RU" sz="4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1890" y="727890"/>
            <a:ext cx="7190509" cy="1470025"/>
          </a:xfrm>
        </p:spPr>
        <p:txBody>
          <a:bodyPr>
            <a:normAutofit fontScale="90000"/>
          </a:bodyPr>
          <a:lstStyle/>
          <a:p>
            <a:r>
              <a:rPr lang="ru-RU" sz="5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Сложение и вычитание десятичных дробей.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2384924"/>
            <a:ext cx="8229600" cy="4015875"/>
          </a:xfrm>
        </p:spPr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2 дм 4см + 6 дм 3 см = 8 дм 7см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             или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               2,4 + 6,3 = 8,7 (дм)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                в столбик    2,4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                                      </a:t>
            </a:r>
            <a:r>
              <a:rPr lang="ru-RU" sz="3600" b="1" u="sng" dirty="0" smtClean="0">
                <a:solidFill>
                  <a:srgbClr val="C00000"/>
                </a:solidFill>
              </a:rPr>
              <a:t>6,3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                                      8,7</a:t>
            </a:r>
            <a:endParaRPr lang="ru-RU" sz="3600" b="1" u="sng" dirty="0">
              <a:solidFill>
                <a:srgbClr val="C00000"/>
              </a:solidFill>
            </a:endParaRPr>
          </a:p>
        </p:txBody>
      </p:sp>
      <p:pic>
        <p:nvPicPr>
          <p:cNvPr id="5" name="Picture 4" descr="Рисунок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01100" y="2895600"/>
            <a:ext cx="2618297" cy="373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554105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58000" cy="223996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А если другой пример?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74,8 – 32,968 = ?</a:t>
            </a:r>
            <a:endParaRPr lang="ru-RU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Ребята, помогите Незнайке.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Что нужно сделать, чтобы и в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уменьшаемом  были цифры в разрядах сотых и тысячных?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74, 800 – 32,968 = 41,832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- Из целого числа можно вычесть десятичную дробь? А прибавить к натуральному?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6" descr="dd36efffaa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77696" y="609601"/>
            <a:ext cx="1835130" cy="30479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 сложения и вычитания десятичных дробей</a:t>
            </a:r>
            <a:endParaRPr lang="ru-RU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38400" y="1600200"/>
            <a:ext cx="62484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1. Уравнять в дробях количество знаков после запятой.</a:t>
            </a:r>
          </a:p>
          <a:p>
            <a:r>
              <a:rPr lang="ru-RU" b="1" dirty="0" smtClean="0"/>
              <a:t>2. Записать  их друг под другом так, чтобы запятая была под запятой.</a:t>
            </a:r>
          </a:p>
          <a:p>
            <a:r>
              <a:rPr lang="ru-RU" b="1" dirty="0" smtClean="0"/>
              <a:t>3. Выполнить сложение(вычитание),</a:t>
            </a:r>
          </a:p>
          <a:p>
            <a:pPr>
              <a:buNone/>
            </a:pPr>
            <a:r>
              <a:rPr lang="ru-RU" b="1" dirty="0" smtClean="0"/>
              <a:t>не обращая внимания на запятую.</a:t>
            </a:r>
          </a:p>
          <a:p>
            <a:r>
              <a:rPr lang="ru-RU" b="1" dirty="0" smtClean="0"/>
              <a:t> 4.  Поставить в ответе запятую под запятой в данных дробях.</a:t>
            </a:r>
          </a:p>
          <a:p>
            <a:endParaRPr lang="ru-RU" dirty="0"/>
          </a:p>
        </p:txBody>
      </p:sp>
      <p:pic>
        <p:nvPicPr>
          <p:cNvPr id="4" name="Picture 4" descr="Рисунок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01100" y="2895600"/>
            <a:ext cx="2618297" cy="373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582</Words>
  <Application>Microsoft Office PowerPoint</Application>
  <PresentationFormat>Экран (4:3)</PresentationFormat>
  <Paragraphs>160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Office Theme</vt:lpstr>
      <vt:lpstr>Сложение и вычитание десятичных дробей  5 класс</vt:lpstr>
      <vt:lpstr>Слайд 2</vt:lpstr>
      <vt:lpstr> Найдите равные дроби </vt:lpstr>
      <vt:lpstr>Слайд 4</vt:lpstr>
      <vt:lpstr>Слайд 5</vt:lpstr>
      <vt:lpstr>Вы знаете новый вид дробей – десятичные.</vt:lpstr>
      <vt:lpstr>Сложение и вычитание десятичных дробей. </vt:lpstr>
      <vt:lpstr>- А если другой пример? 74,8 – 32,968 = ?</vt:lpstr>
      <vt:lpstr>Алгоритм сложения и вычитания десятичных дробей</vt:lpstr>
      <vt:lpstr>  </vt:lpstr>
      <vt:lpstr>Слайд 11</vt:lpstr>
      <vt:lpstr>Содержание  витамина С</vt:lpstr>
      <vt:lpstr>Взаимопроверка</vt:lpstr>
      <vt:lpstr>Физкультминутка</vt:lpstr>
      <vt:lpstr>Физкультминутка</vt:lpstr>
      <vt:lpstr>Практическая работа в парах</vt:lpstr>
      <vt:lpstr>Дополнительно в тетрадях</vt:lpstr>
      <vt:lpstr>Продолжи фразу</vt:lpstr>
      <vt:lpstr>    Выбери  своё яблоко 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 Фалилеева</dc:creator>
  <cp:lastModifiedBy>Светлана</cp:lastModifiedBy>
  <cp:revision>20</cp:revision>
  <dcterms:created xsi:type="dcterms:W3CDTF">2016-03-17T10:09:32Z</dcterms:created>
  <dcterms:modified xsi:type="dcterms:W3CDTF">2020-07-15T15:20:23Z</dcterms:modified>
</cp:coreProperties>
</file>