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4" r:id="rId3"/>
    <p:sldId id="288" r:id="rId4"/>
    <p:sldId id="337" r:id="rId5"/>
    <p:sldId id="306" r:id="rId6"/>
    <p:sldId id="338" r:id="rId7"/>
    <p:sldId id="304" r:id="rId8"/>
    <p:sldId id="297" r:id="rId9"/>
    <p:sldId id="309" r:id="rId10"/>
    <p:sldId id="308" r:id="rId11"/>
    <p:sldId id="326" r:id="rId12"/>
    <p:sldId id="330" r:id="rId13"/>
    <p:sldId id="331" r:id="rId14"/>
    <p:sldId id="325" r:id="rId15"/>
    <p:sldId id="329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1DE1BA-D908-462F-A90F-4667B169F6EB}">
          <p14:sldIdLst>
            <p14:sldId id="336"/>
            <p14:sldId id="334"/>
            <p14:sldId id="288"/>
            <p14:sldId id="337"/>
            <p14:sldId id="306"/>
            <p14:sldId id="338"/>
            <p14:sldId id="304"/>
            <p14:sldId id="297"/>
            <p14:sldId id="309"/>
            <p14:sldId id="308"/>
            <p14:sldId id="326"/>
            <p14:sldId id="330"/>
            <p14:sldId id="331"/>
            <p14:sldId id="325"/>
            <p14:sldId id="329"/>
          </p14:sldIdLst>
        </p14:section>
        <p14:section name="Раздел без заголовка" id="{F28883A6-5688-4555-AA7E-8334C28C72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9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9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9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6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0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4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2D58-78C6-4BEC-84D0-9C3C12598A7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89FD-AA43-4A3E-AEB1-9D9F724AC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44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Camera\IMG-20151222-WA0015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" y="-114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Семинар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Miriam" pitchFamily="34" charset="-79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Miriam" pitchFamily="34" charset="-79"/>
              </a:rPr>
              <a:t>Профессиональная культура учителя</a:t>
            </a:r>
            <a:endParaRPr lang="ru-RU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Miria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36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распространённые нарушения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этике поведения учителя: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Неумение выразить веру в ученика.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доброжелательности к учащимся, нежелание учителя расценить поступок ученика в благоприятном для него смысле.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Неумение признать взрослость школьника, его право на другое мнение.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Неудачи ребёнка в учении нисколько не должны снижать общее уважение к нему как к человеку. Надо уметь разводить учебную отметку и оценку личности.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позволяйте себе того, за что ругаете ребёнка!</a:t>
            </a: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Camera\20150316_15382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- учитель»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62473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группе чувств, которыми руководствуются учителя в своих отношениях с коллегами по работе, прежде всего относятся: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Солидарность,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Коллективизм,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Взаимопомощь,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Взаимопонимание,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Взаимоуважение,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Взаимная требовательность,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Ответственность,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взаимоконтроль.</a:t>
            </a:r>
          </a:p>
          <a:p>
            <a:pPr marL="0" indent="0" algn="ctr">
              <a:buNone/>
            </a:pPr>
            <a:r>
              <a:rPr lang="ru-RU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+mj-lt"/>
              </a:rPr>
              <a:t>     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Очень важны такие качества, как честь и гордость. Учитель начинает дорожить тем доверием, которое ему оказано, и гордится результатами своего труда.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Если же в коллективе отсутствует откровенный анализ ошибок и недостатков в работе, гордость учителя может перерасти в гордыню, которая представляет собой переоценку своих заслуг, приводящую к нежеланию считаться с общественным мнением, неприятием замечаний в свой адрес.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6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08011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- ученик»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1052737"/>
            <a:ext cx="8784976" cy="561662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Позицию «учитель – ученик» связывают тесные духовные узы. Хотелось бы чтобы они были достаточно прочными и день ото дня только укреплялись. Ребёнок воспринимает любой урок как нечто ценное, состоящее из неразрывно связанных частей, и поэтому отношение к предметным занятиям опосредуется отношением к учителю. Поэтому следует руководствоваться следующими рекомендациями: 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Нельзя быть олицетворением лозунга «Учитель всегда прав!».</a:t>
            </a:r>
          </a:p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Нужно быть человеком, а если получится, то человеком с большой буквы.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Не надо стесняться признаваться в собственных ошибках, нужно быть честным с детьми, добрым, но не добреньким.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Не давать обещания, которые не можешь выполнить.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Быть оптимистом.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Быть активным и инициативным.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Быть простым и человечным, сохраняя дистанцию между собой и учениками – установить её снова будет гораздо труднее.</a:t>
            </a:r>
          </a:p>
        </p:txBody>
      </p:sp>
    </p:spTree>
    <p:extLst>
      <p:ext uri="{BB962C8B-B14F-4D97-AF65-F5344CB8AC3E}">
        <p14:creationId xmlns:p14="http://schemas.microsoft.com/office/powerpoint/2010/main" val="39770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уроки презентации\act-48-middle-school_1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" y="1124744"/>
            <a:ext cx="912791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- РОДИТЕЛИ»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468" y="-2157144"/>
            <a:ext cx="9127912" cy="848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ребёнка не твой ученик, не твой враг, а друг, советчик, единомышленник.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Стремись наладить деловые связи с родителями. Активно привлекай родителей к воспитательной работе с детьми, опирайся на их помощь.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На первом родительском собрании определи дела родителей на весь год – и сразу увидите, на кого можно опереться, а кто всегда будет в стороне.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На общем родительском собрании говори о планах, проблемах всего класса, а не некоторых детей.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Старайся постепенно создать работоспособный родительский комитет, это очень помогает в решении практически всех вопросов классной жизни.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Никогда не говори родителю, что его ребёнок плохой, не ругай детей в присутствии других родителей, тем более на родительских собраниях.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Будь открытым всем, но не вступай с родителями в дружеские отношения.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Не старайся угодить всем родителям сразу, иначе они поймут, что в тебе нет принципиальности, твёрдости характера.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496632" y="262709"/>
            <a:ext cx="9173088" cy="107805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учителю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1.Во взаимодействии и взаимоотношениях с воспитанниками должно быть меньше формализма,     больше человеческих отношений.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Главное – не воспитывать ребят, а жить с ними совместной деятельностью. При этом к воспитанникам относись так, как хочешь, чтобы они относились к тебе.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Учащиеся, не нашедшие подтверждения своих способностей к обучению хотя бы по одному предмету, теряют интерес к школе вообще. Лучше больше хвалить и меньше ругать, исповедуй педагогику успеха – она приносит хорошие результаты.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4.Силы и время, потраченные на организацию насыщенной классной жизни, на культурное развитие учеников, никогда не будут потрачены напрасно.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Главное – найти какое-либо интересное дело, в которое ты можешь вовлечь детей, стать им интересными, тогда они будут к тебе прислушиваться, им будет интересно с тобой, а тебе – интересно с ними.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6.Дети в классе – твоё отражение; старайся постоянно работать над собой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442391" cy="46910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Camera\IMG-20151222-WA0015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" y="-114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Miriam" pitchFamily="34" charset="-79"/>
              </a:rPr>
              <a:t>Забывайте о своих собственных неприятностях. Пытаясь дать немного счастья другим, Вы в первую очередь поможете себе.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Miriam" pitchFamily="34" charset="-79"/>
              </a:rPr>
              <a:t>Д. Карнеги</a:t>
            </a:r>
          </a:p>
        </p:txBody>
      </p:sp>
    </p:spTree>
    <p:extLst>
      <p:ext uri="{BB962C8B-B14F-4D97-AF65-F5344CB8AC3E}">
        <p14:creationId xmlns:p14="http://schemas.microsoft.com/office/powerpoint/2010/main" val="745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Основные понятия педагогической этики рассматривались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Античными философами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Демокрит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Платон,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Арис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тотель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Основоположниками теории педагогики 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Я.А.Каменс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кий,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Г.Пестолотции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годы советской власти, этические нормы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деклари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ровались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от имени государства.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Современная модель образования направлена на повышения статуса педагога. 2010 – год учителя.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Над повышением статуса педагога должны работать не только президент и государство, но и каждый из нас. (гражданин - гражданственность).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Camera\IMG-20151222-WA0015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" y="-114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Miriam" pitchFamily="34" charset="-79"/>
              </a:rPr>
              <a:t>Ребенок воспринимает любой урок, как нечто целое, состоящее из неразрывно связанных частей, и поэтому отношения к предметным знаниям опосредуется отношением к учителю.</a:t>
            </a:r>
          </a:p>
        </p:txBody>
      </p:sp>
    </p:spTree>
    <p:extLst>
      <p:ext uri="{BB962C8B-B14F-4D97-AF65-F5344CB8AC3E}">
        <p14:creationId xmlns:p14="http://schemas.microsoft.com/office/powerpoint/2010/main" val="24019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школы с точки зрения личностного подхода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Ученик – не средство, а цель образования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Ученик- субъект образовательного процесса, имеющий право на участие в нем, на его изменение, на собственную позицию, на выбор путей, обеспечивающих продвижения его к желаемому результату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Воспитание без диалога с учеником, без уважения к нему – подавление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Школа хороша, если в ней хорошо каждому ребенку</a:t>
            </a:r>
          </a:p>
        </p:txBody>
      </p:sp>
    </p:spTree>
    <p:extLst>
      <p:ext uri="{BB962C8B-B14F-4D97-AF65-F5344CB8AC3E}">
        <p14:creationId xmlns:p14="http://schemas.microsoft.com/office/powerpoint/2010/main" val="2312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группам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 группа. Определить наиболее значимые составляющие профессиональной культуры учителя</a:t>
            </a:r>
          </a:p>
          <a:p>
            <a:r>
              <a:rPr lang="ru-RU" dirty="0" smtClean="0"/>
              <a:t>2 группа. Основные качества личности учителя</a:t>
            </a:r>
          </a:p>
          <a:p>
            <a:r>
              <a:rPr lang="ru-RU" dirty="0" smtClean="0"/>
              <a:t>3 группа. Чего не </a:t>
            </a:r>
            <a:r>
              <a:rPr lang="ru-RU" dirty="0"/>
              <a:t>и</a:t>
            </a:r>
            <a:r>
              <a:rPr lang="ru-RU" dirty="0" smtClean="0"/>
              <a:t>меет права делать учитель-профессионал с точки зрения </a:t>
            </a:r>
            <a:r>
              <a:rPr lang="ru-RU" dirty="0" err="1" smtClean="0"/>
              <a:t>пед.этики</a:t>
            </a:r>
            <a:endParaRPr lang="ru-RU" dirty="0" smtClean="0"/>
          </a:p>
          <a:p>
            <a:r>
              <a:rPr lang="ru-RU" dirty="0" smtClean="0"/>
              <a:t>4 группа. Взаимоотношение «Учитель-учитель»</a:t>
            </a:r>
          </a:p>
          <a:p>
            <a:r>
              <a:rPr lang="ru-RU" dirty="0" smtClean="0"/>
              <a:t>5 группа. Взаимоотношение «Учитель-ученик»</a:t>
            </a:r>
          </a:p>
          <a:p>
            <a:r>
              <a:rPr lang="ru-RU" dirty="0" smtClean="0"/>
              <a:t>6 группа. Взаимоотношение «Учитель-родитель»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203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культуры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Профессиональная квалификация,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Нравственная культура,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Педагогическая этика (правила поведения, внешний вид и т.д.),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Коммуникативная культура,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Информационно – технологическая                    культура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качества личности учителя: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Ум,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Интеллектуальные способности,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Доброта,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Любовь к детям,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Выдержанность,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Терпение,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Открытость,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Коммуникабельность,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Юмор,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Ответственность,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Исполнительность.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распространённые нарушения в этике поведения учителя: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к ученику по фамилии.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извинения в адрес ученика в случае своей оплошности.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Приказной, административный характер просьб учителя без приглашающей интонаций, без слова «пожалуйста».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Невнимание к ответу ученика (прерывание речи ученика, беседа с другими во время ответа).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ребёнка в неудобное, унизительное положение на уроке.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ученика с другим учеником, а не с самим собой.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9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умент Microsoft Wor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</TotalTime>
  <Words>1035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Cambria</vt:lpstr>
      <vt:lpstr>Cambria Math</vt:lpstr>
      <vt:lpstr>Miriam</vt:lpstr>
      <vt:lpstr>Wingdings</vt:lpstr>
      <vt:lpstr>Документ Microsoft Word</vt:lpstr>
      <vt:lpstr>Семинар</vt:lpstr>
      <vt:lpstr>Презентация PowerPoint</vt:lpstr>
      <vt:lpstr>Основные понятия педагогической этики рассматривались</vt:lpstr>
      <vt:lpstr>Презентация PowerPoint</vt:lpstr>
      <vt:lpstr>Миссия школы с точки зрения личностного подхода</vt:lpstr>
      <vt:lpstr>Работа по группам</vt:lpstr>
      <vt:lpstr>Составляющие профессиональной культуры учителя:</vt:lpstr>
      <vt:lpstr>Основные качества личности учителя:</vt:lpstr>
      <vt:lpstr>Наиболее распространённые нарушения в этике поведения учителя:</vt:lpstr>
      <vt:lpstr>Наиболее распространённые нарушения в этике поведения учителя:</vt:lpstr>
      <vt:lpstr>Презентация PowerPoint</vt:lpstr>
      <vt:lpstr>«Учитель - учитель»</vt:lpstr>
      <vt:lpstr>«Учитель - ученик»   </vt:lpstr>
      <vt:lpstr>«УЧИТЕЛЬ - РОДИТЕЛИ»</vt:lpstr>
      <vt:lpstr>Рекомендации учителю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71</cp:revision>
  <cp:lastPrinted>2016-01-05T15:34:08Z</cp:lastPrinted>
  <dcterms:created xsi:type="dcterms:W3CDTF">2015-12-03T16:52:00Z</dcterms:created>
  <dcterms:modified xsi:type="dcterms:W3CDTF">2020-04-03T12:40:36Z</dcterms:modified>
</cp:coreProperties>
</file>