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95" r:id="rId3"/>
    <p:sldId id="299" r:id="rId4"/>
    <p:sldId id="300" r:id="rId5"/>
    <p:sldId id="297" r:id="rId6"/>
    <p:sldId id="304" r:id="rId7"/>
    <p:sldId id="305" r:id="rId8"/>
    <p:sldId id="310" r:id="rId9"/>
    <p:sldId id="309" r:id="rId10"/>
    <p:sldId id="313" r:id="rId11"/>
    <p:sldId id="302" r:id="rId12"/>
    <p:sldId id="324" r:id="rId13"/>
    <p:sldId id="314" r:id="rId14"/>
    <p:sldId id="301" r:id="rId15"/>
    <p:sldId id="315" r:id="rId16"/>
    <p:sldId id="319" r:id="rId17"/>
    <p:sldId id="320" r:id="rId18"/>
    <p:sldId id="321" r:id="rId19"/>
    <p:sldId id="322" r:id="rId20"/>
    <p:sldId id="323" r:id="rId21"/>
    <p:sldId id="318" r:id="rId22"/>
    <p:sldId id="31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77" autoAdjust="0"/>
  </p:normalViewPr>
  <p:slideViewPr>
    <p:cSldViewPr>
      <p:cViewPr varScale="1">
        <p:scale>
          <a:sx n="92" d="100"/>
          <a:sy n="92" d="100"/>
        </p:scale>
        <p:origin x="-1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65679-B67F-45C7-9F02-E25BF5D8079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C9679-BF46-4FC2-AD25-82893CE6D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9679-BF46-4FC2-AD25-82893CE6DE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9679-BF46-4FC2-AD25-82893CE6DEE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D223-9504-439E-A62F-F9AD88E7C43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19F62-BB3A-4A91-A60D-0087B5D95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4680520" cy="54868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                        Рисунок 1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1"/>
            <a:ext cx="1440160" cy="5760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Рисунок 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20272" y="3789040"/>
            <a:ext cx="1584176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Рисунок 2</a:t>
            </a:r>
            <a:endParaRPr lang="ru-RU" dirty="0"/>
          </a:p>
        </p:txBody>
      </p:sp>
      <p:pic>
        <p:nvPicPr>
          <p:cNvPr id="1027" name="Picture 3" descr="C:\Users\Марина\Desktop\2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2550767" cy="2520280"/>
          </a:xfrm>
          <a:prstGeom prst="rect">
            <a:avLst/>
          </a:prstGeom>
          <a:noFill/>
        </p:spPr>
      </p:pic>
      <p:pic>
        <p:nvPicPr>
          <p:cNvPr id="1028" name="Picture 4" descr="C:\Users\Марина\Desktop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8841"/>
            <a:ext cx="2520280" cy="3119159"/>
          </a:xfrm>
          <a:prstGeom prst="rect">
            <a:avLst/>
          </a:prstGeom>
          <a:noFill/>
        </p:spPr>
      </p:pic>
      <p:pic>
        <p:nvPicPr>
          <p:cNvPr id="1030" name="Picture 6" descr="C:\Users\Марина\Desktop\img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8501" y="4265712"/>
            <a:ext cx="4445499" cy="2592288"/>
          </a:xfrm>
          <a:prstGeom prst="rect">
            <a:avLst/>
          </a:prstGeom>
          <a:noFill/>
        </p:spPr>
      </p:pic>
      <p:pic>
        <p:nvPicPr>
          <p:cNvPr id="4" name="Picture 2" descr="C:\Users\Марина\Desktop\88745_origin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096" y="548680"/>
            <a:ext cx="266906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08720"/>
            <a:ext cx="3851920" cy="508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Герб</a:t>
            </a:r>
            <a:r>
              <a:rPr lang="ru-RU" b="1" dirty="0" smtClean="0">
                <a:solidFill>
                  <a:srgbClr val="FF0066"/>
                </a:solidFill>
              </a:rPr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отличительный знак  рода.</a:t>
            </a:r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14290"/>
            <a:ext cx="4500594" cy="1800200"/>
          </a:xfrm>
        </p:spPr>
      </p:pic>
      <p:pic>
        <p:nvPicPr>
          <p:cNvPr id="9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999319" cy="262132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8280920" cy="1415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845891"/>
            <a:ext cx="2808312" cy="3012109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64029"/>
            <a:ext cx="2465908" cy="2993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84655"/>
            <a:ext cx="2619614" cy="28733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0800000" flipV="1">
            <a:off x="6588224" y="3824516"/>
            <a:ext cx="2555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Девиз </a:t>
            </a:r>
            <a:r>
              <a:rPr lang="ru-RU" sz="3200" b="1" dirty="0" smtClean="0">
                <a:solidFill>
                  <a:srgbClr val="002060"/>
                </a:solidFill>
              </a:rPr>
              <a:t>– краткое изречение, поясняющее смысл герба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9"/>
            <a:ext cx="4317876" cy="360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Лютня</a:t>
            </a:r>
            <a:endParaRPr lang="ru-RU" dirty="0"/>
          </a:p>
        </p:txBody>
      </p:sp>
      <p:pic>
        <p:nvPicPr>
          <p:cNvPr id="1026" name="Picture 2" descr="C:\Users\Марина\Desktop\урок В рыцарском замке\рисунки\лютн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8" y="641590"/>
            <a:ext cx="3244973" cy="3982467"/>
          </a:xfrm>
          <a:prstGeom prst="rect">
            <a:avLst/>
          </a:prstGeom>
          <a:noFill/>
        </p:spPr>
      </p:pic>
      <p:pic>
        <p:nvPicPr>
          <p:cNvPr id="1027" name="Picture 3" descr="C:\Users\Марина\Desktop\урок В рыцарском замке\рисунки\лютня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041" y="599419"/>
            <a:ext cx="5891959" cy="460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видеофрагмент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художественного фильма «Баллада о доблестном рыцаре Айвенго»</a:t>
            </a:r>
          </a:p>
          <a:p>
            <a:r>
              <a:rPr lang="ru-RU" smtClean="0"/>
              <a:t>Рыцарский турнир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2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22413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с 7 до 15 л. – паж;  с 15 до 20 лет – оруженосец; </a:t>
            </a:r>
            <a:br>
              <a:rPr lang="ru-RU" sz="2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                                                         </a:t>
            </a:r>
            <a:br>
              <a:rPr lang="ru-RU" sz="2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в 21 год - рыцарь</a:t>
            </a:r>
            <a:endParaRPr lang="ru-RU" sz="2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Марина\Desktop\pa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37" y="2348880"/>
            <a:ext cx="3213285" cy="3982615"/>
          </a:xfrm>
          <a:prstGeom prst="rect">
            <a:avLst/>
          </a:prstGeom>
          <a:noFill/>
        </p:spPr>
      </p:pic>
      <p:pic>
        <p:nvPicPr>
          <p:cNvPr id="1027" name="Picture 3" descr="C:\Users\Марина\Desktop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60848"/>
            <a:ext cx="2952328" cy="4170749"/>
          </a:xfrm>
          <a:prstGeom prst="rect">
            <a:avLst/>
          </a:prstGeom>
          <a:noFill/>
        </p:spPr>
      </p:pic>
      <p:pic>
        <p:nvPicPr>
          <p:cNvPr id="1028" name="Picture 4" descr="C:\Users\Марина\Desktop\34478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2083" y="2276872"/>
            <a:ext cx="3601917" cy="3888432"/>
          </a:xfrm>
          <a:prstGeom prst="rect">
            <a:avLst/>
          </a:prstGeom>
          <a:noFill/>
        </p:spPr>
      </p:pic>
      <p:sp>
        <p:nvSpPr>
          <p:cNvPr id="13" name="Стрелка вниз 12"/>
          <p:cNvSpPr/>
          <p:nvPr/>
        </p:nvSpPr>
        <p:spPr>
          <a:xfrm>
            <a:off x="2051720" y="692696"/>
            <a:ext cx="484632" cy="1626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932040" y="692696"/>
            <a:ext cx="484632" cy="1482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236296" y="1412776"/>
            <a:ext cx="484632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8064" y="260649"/>
            <a:ext cx="3995936" cy="58655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    </a:t>
            </a:r>
            <a:r>
              <a:rPr lang="ru-RU" sz="2800" b="1" dirty="0" smtClean="0"/>
              <a:t>В своих песнях трубадуры(южно-французские поэты) воспевали любовь к Прекрасной Даме. Старинная миниатюра.</a:t>
            </a:r>
            <a:r>
              <a:rPr lang="ru-RU" sz="2800" dirty="0" smtClean="0"/>
              <a:t> </a:t>
            </a:r>
            <a:r>
              <a:rPr lang="ru-RU" sz="2800" u="sng" dirty="0" smtClean="0">
                <a:solidFill>
                  <a:srgbClr val="00B0F0"/>
                </a:solidFill>
              </a:rPr>
              <a:t>Куртуазность </a:t>
            </a:r>
            <a:r>
              <a:rPr lang="ru-RU" sz="2800" dirty="0" smtClean="0"/>
              <a:t>– </a:t>
            </a:r>
            <a:r>
              <a:rPr lang="ru-RU" sz="2800" b="1" dirty="0" smtClean="0"/>
              <a:t>это искусство придворного поведения, умение держать себя в обществе дам.</a:t>
            </a:r>
          </a:p>
          <a:p>
            <a:pPr>
              <a:buNone/>
            </a:pPr>
            <a:endParaRPr lang="ru-RU" sz="3200" b="1" dirty="0"/>
          </a:p>
        </p:txBody>
      </p:sp>
      <p:pic>
        <p:nvPicPr>
          <p:cNvPr id="1026" name="Picture 2" descr="C:\Users\Марина\Desktop\782228caefd2e3162b0df7b8e0d2e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9" y="1"/>
            <a:ext cx="5115106" cy="6803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4868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5085184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3. 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941168"/>
            <a:ext cx="30243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4.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348880"/>
            <a:ext cx="22677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5.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2420888"/>
            <a:ext cx="244827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Кодекс рыцарской чести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148064" y="4149080"/>
            <a:ext cx="426793" cy="872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 flipV="1">
            <a:off x="4211957" y="1772813"/>
            <a:ext cx="360042" cy="484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 flipH="1">
            <a:off x="2604770" y="2875949"/>
            <a:ext cx="317212" cy="703233"/>
          </a:xfrm>
          <a:prstGeom prst="downArrow">
            <a:avLst>
              <a:gd name="adj1" fmla="val 50000"/>
              <a:gd name="adj2" fmla="val 52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223147" flipH="1" flipV="1">
            <a:off x="5780703" y="2871697"/>
            <a:ext cx="310704" cy="70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2492896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2.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987824" y="4149080"/>
            <a:ext cx="463348" cy="83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4868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верность сеньору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5085184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3.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941168"/>
            <a:ext cx="30243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4.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348880"/>
            <a:ext cx="22677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5.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2420888"/>
            <a:ext cx="244827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Кодекс рыцарской чести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148064" y="4149080"/>
            <a:ext cx="426793" cy="872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 flipV="1">
            <a:off x="4211957" y="1772813"/>
            <a:ext cx="360042" cy="484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 flipH="1">
            <a:off x="2604770" y="2875949"/>
            <a:ext cx="317212" cy="703233"/>
          </a:xfrm>
          <a:prstGeom prst="downArrow">
            <a:avLst>
              <a:gd name="adj1" fmla="val 50000"/>
              <a:gd name="adj2" fmla="val 52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223147" flipH="1" flipV="1">
            <a:off x="5780703" y="2871697"/>
            <a:ext cx="310704" cy="70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2492896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2.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987824" y="4149080"/>
            <a:ext cx="463348" cy="83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4868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верность сеньору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5085184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3. 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941168"/>
            <a:ext cx="30243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4.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348880"/>
            <a:ext cx="22677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5.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2420888"/>
            <a:ext cx="244827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Кодекс рыцарской чести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148064" y="4149080"/>
            <a:ext cx="426793" cy="872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 flipV="1">
            <a:off x="4211957" y="1772813"/>
            <a:ext cx="360042" cy="484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 flipH="1">
            <a:off x="2604770" y="2875949"/>
            <a:ext cx="317212" cy="703233"/>
          </a:xfrm>
          <a:prstGeom prst="downArrow">
            <a:avLst>
              <a:gd name="adj1" fmla="val 50000"/>
              <a:gd name="adj2" fmla="val 52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223147" flipH="1" flipV="1">
            <a:off x="5780703" y="2871697"/>
            <a:ext cx="310704" cy="70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2492896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2. сохранение чести, отвага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987824" y="4149080"/>
            <a:ext cx="463348" cy="83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4868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верность сеньору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5085184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3.  щедрость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941168"/>
            <a:ext cx="30243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4.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348880"/>
            <a:ext cx="22677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5.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2420888"/>
            <a:ext cx="244827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Кодекс рыцарской чести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148064" y="4149080"/>
            <a:ext cx="426793" cy="872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 flipV="1">
            <a:off x="4211957" y="1772813"/>
            <a:ext cx="360042" cy="484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 flipH="1">
            <a:off x="2604770" y="2875949"/>
            <a:ext cx="317212" cy="703233"/>
          </a:xfrm>
          <a:prstGeom prst="downArrow">
            <a:avLst>
              <a:gd name="adj1" fmla="val 50000"/>
              <a:gd name="adj2" fmla="val 52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223147" flipH="1" flipV="1">
            <a:off x="5780703" y="2871697"/>
            <a:ext cx="310704" cy="70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2492896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2. сохранение чести, отвага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987824" y="4149080"/>
            <a:ext cx="463348" cy="83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4868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верность сеньору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5085184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3.  щедрость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941168"/>
            <a:ext cx="30243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4. Защита вдов, сирот, церкви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348880"/>
            <a:ext cx="22677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5.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2420888"/>
            <a:ext cx="244827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Кодекс рыцарской чести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148064" y="4149080"/>
            <a:ext cx="426793" cy="872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 flipV="1">
            <a:off x="4211957" y="1772813"/>
            <a:ext cx="360042" cy="484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 flipH="1">
            <a:off x="2604770" y="2875949"/>
            <a:ext cx="317212" cy="703233"/>
          </a:xfrm>
          <a:prstGeom prst="downArrow">
            <a:avLst>
              <a:gd name="adj1" fmla="val 50000"/>
              <a:gd name="adj2" fmla="val 52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223147" flipH="1" flipV="1">
            <a:off x="5780703" y="2871697"/>
            <a:ext cx="310704" cy="70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2492896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2. сохранение чести, отвага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987824" y="4149080"/>
            <a:ext cx="463348" cy="83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5868144" y="188640"/>
            <a:ext cx="658416" cy="46166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1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427984" y="188640"/>
            <a:ext cx="586408" cy="46166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FF0066"/>
                </a:solidFill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932040" y="3573016"/>
            <a:ext cx="586408" cy="46166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FF0066"/>
                </a:solidFill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Марина\Desktop\Sobor_v_Amene_1220-1268_g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20688"/>
            <a:ext cx="3275856" cy="5273498"/>
          </a:xfrm>
          <a:prstGeom prst="rect">
            <a:avLst/>
          </a:prstGeom>
          <a:noFill/>
        </p:spPr>
      </p:pic>
      <p:pic>
        <p:nvPicPr>
          <p:cNvPr id="1028" name="Picture 4" descr="C:\Users\Марина\Desktop\2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267780" cy="3316869"/>
          </a:xfrm>
          <a:prstGeom prst="rect">
            <a:avLst/>
          </a:prstGeom>
          <a:noFill/>
        </p:spPr>
      </p:pic>
      <p:pic>
        <p:nvPicPr>
          <p:cNvPr id="1029" name="Picture 5" descr="C:\Users\Марина\Desktop\stamb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00048"/>
            <a:ext cx="4355976" cy="325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4868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верность сеньору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5085184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3.  щедрость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941168"/>
            <a:ext cx="30243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4. Защита вдов, сирот, церкви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348880"/>
            <a:ext cx="22677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5.Служить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Даме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2420888"/>
            <a:ext cx="244827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Кодекс рыцарской чести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148064" y="4149080"/>
            <a:ext cx="426793" cy="872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 flipV="1">
            <a:off x="4211957" y="1772813"/>
            <a:ext cx="360042" cy="484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 flipH="1">
            <a:off x="2604770" y="2875949"/>
            <a:ext cx="317212" cy="703233"/>
          </a:xfrm>
          <a:prstGeom prst="downArrow">
            <a:avLst>
              <a:gd name="adj1" fmla="val 50000"/>
              <a:gd name="adj2" fmla="val 52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223147" flipH="1" flipV="1">
            <a:off x="5780703" y="2871697"/>
            <a:ext cx="310704" cy="70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2492896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2. сохранение чести, отвага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987824" y="4149080"/>
            <a:ext cx="463348" cy="83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Продолжи фразу: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800" b="1" dirty="0" smtClean="0">
                <a:ea typeface="Times New Roman" pitchFamily="18" charset="0"/>
                <a:cs typeface="Aharoni" pitchFamily="2" charset="-79"/>
              </a:rPr>
              <a:t>Сегодня я узнал(а)…</a:t>
            </a:r>
            <a:endParaRPr lang="ru-RU" sz="4800" b="1" dirty="0" smtClean="0">
              <a:cs typeface="Aharoni" pitchFamily="2" charset="-79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800" b="1" dirty="0" smtClean="0">
                <a:ea typeface="Times New Roman" pitchFamily="18" charset="0"/>
                <a:cs typeface="Aharoni" pitchFamily="2" charset="-79"/>
              </a:rPr>
              <a:t>Мне понравилось…</a:t>
            </a:r>
            <a:endParaRPr lang="ru-RU" sz="4800" b="1" dirty="0" smtClean="0">
              <a:cs typeface="Aharoni" pitchFamily="2" charset="-79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800" b="1" dirty="0" smtClean="0">
                <a:ea typeface="Times New Roman" pitchFamily="18" charset="0"/>
                <a:cs typeface="Aharoni" pitchFamily="2" charset="-79"/>
              </a:rPr>
              <a:t>Я учился( ась)…...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800" b="1" dirty="0" smtClean="0">
                <a:cs typeface="Aharoni" pitchFamily="2" charset="-79"/>
              </a:rPr>
              <a:t>Мне было трудно…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1"/>
            <a:ext cx="8496944" cy="72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Зал. Обед короля Португалии и Джона Гонта, герцога Ланкастерского. </a:t>
            </a:r>
            <a:r>
              <a:rPr lang="en-US" dirty="0" smtClean="0"/>
              <a:t>XIV</a:t>
            </a:r>
            <a:r>
              <a:rPr lang="ru-RU" dirty="0" smtClean="0"/>
              <a:t> век.</a:t>
            </a:r>
          </a:p>
          <a:p>
            <a:endParaRPr lang="ru-RU" dirty="0"/>
          </a:p>
        </p:txBody>
      </p:sp>
      <p:pic>
        <p:nvPicPr>
          <p:cNvPr id="1027" name="Picture 3" descr="C:\Users\Марина\Desktop\ob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205368" cy="5675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sz="6000" dirty="0" smtClean="0">
                <a:solidFill>
                  <a:srgbClr val="7030A0"/>
                </a:solidFill>
                <a:latin typeface="+mn-lt"/>
              </a:rPr>
              <a:t>В рыцарском замке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4" descr="C:\Users\Марина\Desktop\2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688632" cy="442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3600" b="1" dirty="0" smtClean="0"/>
              <a:t>Какой точки зрения придерживаетесь вы:</a:t>
            </a:r>
          </a:p>
          <a:p>
            <a:pPr>
              <a:buNone/>
            </a:pPr>
            <a:r>
              <a:rPr lang="ru-RU" sz="3600" b="1" dirty="0" smtClean="0"/>
              <a:t>1. Замок – крепость, мало удобная для проживания, служившая лишь для защиты сеньора от нападений. </a:t>
            </a:r>
          </a:p>
          <a:p>
            <a:pPr>
              <a:buNone/>
            </a:pPr>
            <a:r>
              <a:rPr lang="ru-RU" sz="3600" b="1" dirty="0" smtClean="0"/>
              <a:t>2. Замок – удобное жилище для проживания, хранения богатства, источник  силы феодала, его  права господствовать.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880320" cy="121014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Замки Англии: </a:t>
            </a:r>
            <a:r>
              <a:rPr lang="ru-RU" sz="2200" b="1" dirty="0" err="1" smtClean="0"/>
              <a:t>Керлаверок</a:t>
            </a:r>
            <a:r>
              <a:rPr lang="ru-RU" sz="22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924944"/>
            <a:ext cx="3456384" cy="8640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Замок </a:t>
            </a:r>
            <a:r>
              <a:rPr lang="ru-RU" sz="2000" dirty="0" err="1" smtClean="0"/>
              <a:t>Кастельно</a:t>
            </a:r>
            <a:r>
              <a:rPr lang="ru-RU" sz="2000" dirty="0" smtClean="0"/>
              <a:t>. Франция.</a:t>
            </a:r>
            <a:r>
              <a:rPr lang="ru-RU" sz="2000" b="0" dirty="0" smtClean="0"/>
              <a:t> 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3284984"/>
            <a:ext cx="4139952" cy="6480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Островной </a:t>
            </a:r>
            <a:r>
              <a:rPr lang="ru-RU" sz="2000" dirty="0" err="1" smtClean="0"/>
              <a:t>Тракайский</a:t>
            </a:r>
            <a:r>
              <a:rPr lang="ru-RU" sz="2000" dirty="0" smtClean="0"/>
              <a:t> замок. Литва.</a:t>
            </a:r>
            <a:endParaRPr lang="ru-RU" sz="2000" dirty="0"/>
          </a:p>
        </p:txBody>
      </p:sp>
      <p:pic>
        <p:nvPicPr>
          <p:cNvPr id="2050" name="Picture 2" descr="C:\Users\Марина\Desktop\108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863" y="4005064"/>
            <a:ext cx="4291137" cy="2852936"/>
          </a:xfrm>
          <a:prstGeom prst="rect">
            <a:avLst/>
          </a:prstGeom>
          <a:noFill/>
        </p:spPr>
      </p:pic>
      <p:pic>
        <p:nvPicPr>
          <p:cNvPr id="2051" name="Picture 3" descr="C:\Users\Марина\Desktop\kasteln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95" y="3789040"/>
            <a:ext cx="4614977" cy="3068960"/>
          </a:xfrm>
          <a:prstGeom prst="rect">
            <a:avLst/>
          </a:prstGeom>
          <a:noFill/>
        </p:spPr>
      </p:pic>
      <p:pic>
        <p:nvPicPr>
          <p:cNvPr id="2052" name="Picture 4" descr="C:\Users\Марина\Desktop\0_c4fa9_b0769bee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3148608" cy="3142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147248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Какой точки зрения придерживаетесь вы:</a:t>
            </a:r>
          </a:p>
          <a:p>
            <a:pPr>
              <a:buNone/>
            </a:pPr>
            <a:r>
              <a:rPr lang="ru-RU" b="1" dirty="0" smtClean="0"/>
              <a:t>1. Замок – крепость, мало удобная для проживания, служившая лишь для защиты сеньора от нападений. </a:t>
            </a:r>
          </a:p>
          <a:p>
            <a:pPr>
              <a:buNone/>
            </a:pPr>
            <a:r>
              <a:rPr lang="ru-RU" b="1" dirty="0" smtClean="0"/>
              <a:t>2. Замок – удобное жилище для проживания, хранения богатства, источник  силы феодала, его  права господствовать.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Вопрос: </a:t>
            </a:r>
            <a:r>
              <a:rPr lang="ru-RU" b="1" smtClean="0">
                <a:solidFill>
                  <a:srgbClr val="C00000"/>
                </a:solidFill>
              </a:rPr>
              <a:t>Какие особенности  феодального </a:t>
            </a:r>
            <a:r>
              <a:rPr lang="ru-RU" b="1" dirty="0" smtClean="0">
                <a:solidFill>
                  <a:srgbClr val="C00000"/>
                </a:solidFill>
              </a:rPr>
              <a:t>общества отразились в появлении замков и их роли в жизни общества?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3922216" cy="4525963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28692"/>
            <a:ext cx="4860032" cy="386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4320480" cy="18002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Шлем </a:t>
            </a:r>
            <a:r>
              <a:rPr lang="ru-RU" sz="2800" dirty="0" smtClean="0">
                <a:solidFill>
                  <a:srgbClr val="FF0066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средство защиты головы воина.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Забрало</a:t>
            </a:r>
            <a:r>
              <a:rPr lang="ru-RU" sz="2800" dirty="0" smtClean="0">
                <a:solidFill>
                  <a:srgbClr val="FF0066"/>
                </a:solidFill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</a:rPr>
              <a:t>металлическая пластина с прорезями для глаз.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548680"/>
            <a:ext cx="4114800" cy="16261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Кольчуга </a:t>
            </a:r>
            <a:r>
              <a:rPr lang="ru-RU" sz="2800" dirty="0" smtClean="0">
                <a:solidFill>
                  <a:srgbClr val="FF0066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рубаха,  сплетенная из железных колец.</a:t>
            </a:r>
          </a:p>
          <a:p>
            <a:endParaRPr lang="ru-RU" dirty="0"/>
          </a:p>
        </p:txBody>
      </p:sp>
      <p:pic>
        <p:nvPicPr>
          <p:cNvPr id="8" name="Picture 4" descr="C:\Users\Марина\Desktop\скачанные файл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103" y="1700808"/>
            <a:ext cx="3950897" cy="4870165"/>
          </a:xfrm>
          <a:prstGeom prst="rect">
            <a:avLst/>
          </a:prstGeom>
          <a:noFill/>
        </p:spPr>
      </p:pic>
      <p:pic>
        <p:nvPicPr>
          <p:cNvPr id="6" name="Picture 2" descr="C:\Users\Марина\Desktop\izobrazhenie__m78[r]a_xivek_normandskiy_vsad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31215" y="1988840"/>
            <a:ext cx="541477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1805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Рыцари-участники Крестовых походов </a:t>
            </a:r>
            <a:r>
              <a:rPr lang="en-US" sz="2800" b="1" dirty="0" smtClean="0"/>
              <a:t>XI-XII </a:t>
            </a:r>
            <a:r>
              <a:rPr lang="ru-RU" sz="2800" b="1" dirty="0" smtClean="0"/>
              <a:t> вв.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548680"/>
            <a:ext cx="4258816" cy="2160240"/>
          </a:xfrm>
        </p:spPr>
        <p:txBody>
          <a:bodyPr>
            <a:normAutofit fontScale="32500" lnSpcReduction="20000"/>
          </a:bodyPr>
          <a:lstStyle/>
          <a:p>
            <a:r>
              <a:rPr lang="ru-RU" sz="8600" dirty="0" smtClean="0">
                <a:solidFill>
                  <a:srgbClr val="0000FF"/>
                </a:solidFill>
              </a:rPr>
              <a:t>Палица </a:t>
            </a:r>
            <a:r>
              <a:rPr lang="ru-RU" sz="8600" dirty="0" smtClean="0">
                <a:solidFill>
                  <a:srgbClr val="FF0066"/>
                </a:solidFill>
              </a:rPr>
              <a:t>– </a:t>
            </a:r>
            <a:r>
              <a:rPr lang="ru-RU" sz="8600" dirty="0" smtClean="0"/>
              <a:t>тяжелая дубина с </a:t>
            </a:r>
            <a:r>
              <a:rPr lang="ru-RU" sz="9600" dirty="0" smtClean="0"/>
              <a:t>металлическим</a:t>
            </a:r>
            <a:r>
              <a:rPr lang="ru-RU" sz="8600" dirty="0" smtClean="0"/>
              <a:t> утолщенным концом</a:t>
            </a:r>
          </a:p>
          <a:p>
            <a:r>
              <a:rPr lang="ru-RU" sz="8600" dirty="0" smtClean="0">
                <a:solidFill>
                  <a:srgbClr val="FFFF00"/>
                </a:solidFill>
              </a:rPr>
              <a:t>Латы -  </a:t>
            </a:r>
            <a:r>
              <a:rPr lang="ru-RU" sz="8600" dirty="0" smtClean="0"/>
              <a:t>доспехи из стальных пластин</a:t>
            </a:r>
          </a:p>
          <a:p>
            <a:endParaRPr lang="ru-RU" dirty="0"/>
          </a:p>
        </p:txBody>
      </p:sp>
      <p:pic>
        <p:nvPicPr>
          <p:cNvPr id="2050" name="Picture 2" descr="C:\Users\Марина\Desktop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3772983" cy="3060814"/>
          </a:xfrm>
          <a:prstGeom prst="rect">
            <a:avLst/>
          </a:prstGeom>
          <a:noFill/>
        </p:spPr>
      </p:pic>
      <p:pic>
        <p:nvPicPr>
          <p:cNvPr id="2052" name="Picture 4" descr="C:\Users\Марина\Desktop\Rycari--krestonosc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7824" y="3068960"/>
            <a:ext cx="5306176" cy="3456384"/>
          </a:xfrm>
          <a:prstGeom prst="rect">
            <a:avLst/>
          </a:prstGeom>
          <a:noFill/>
        </p:spPr>
      </p:pic>
      <p:pic>
        <p:nvPicPr>
          <p:cNvPr id="2053" name="Picture 5" descr="C:\Users\Марина\Desktop\1275613947_dubinka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3122885" cy="2263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633</TotalTime>
  <Words>412</Words>
  <Application>Microsoft Office PowerPoint</Application>
  <PresentationFormat>Экран (4:3)</PresentationFormat>
  <Paragraphs>76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                Рисунок 1</vt:lpstr>
      <vt:lpstr>Презентация PowerPoint</vt:lpstr>
      <vt:lpstr>Тема урока: В рыцарском замке</vt:lpstr>
      <vt:lpstr>Презентация PowerPoint</vt:lpstr>
      <vt:lpstr>Замки Англии: Керлаверок  </vt:lpstr>
      <vt:lpstr>Презентация PowerPoint</vt:lpstr>
      <vt:lpstr>Презентация PowerPoint</vt:lpstr>
      <vt:lpstr>Презентация PowerPoint</vt:lpstr>
      <vt:lpstr>Рыцари-участники Крестовых походов XI-XII  вв.</vt:lpstr>
      <vt:lpstr>Герб – отличительный знак  рода.</vt:lpstr>
      <vt:lpstr>Презентация PowerPoint</vt:lpstr>
      <vt:lpstr>видеофрагмент</vt:lpstr>
      <vt:lpstr>с 7 до 15 л. – паж;  с 15 до 20 лет – оруженосец;                                                            в 21 год - рыцарь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 фразу: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Марина Макарова</cp:lastModifiedBy>
  <cp:revision>87</cp:revision>
  <dcterms:created xsi:type="dcterms:W3CDTF">2013-02-11T10:35:52Z</dcterms:created>
  <dcterms:modified xsi:type="dcterms:W3CDTF">2020-03-31T05:02:52Z</dcterms:modified>
</cp:coreProperties>
</file>