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74" r:id="rId4"/>
    <p:sldId id="260" r:id="rId5"/>
    <p:sldId id="269" r:id="rId6"/>
    <p:sldId id="261" r:id="rId7"/>
    <p:sldId id="262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CC"/>
    <a:srgbClr val="660066"/>
    <a:srgbClr val="9900CC"/>
    <a:srgbClr val="00CC00"/>
    <a:srgbClr val="CC0000"/>
    <a:srgbClr val="FFFF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24" autoAdjust="0"/>
  </p:normalViewPr>
  <p:slideViewPr>
    <p:cSldViewPr>
      <p:cViewPr>
        <p:scale>
          <a:sx n="35" d="100"/>
          <a:sy n="35" d="100"/>
        </p:scale>
        <p:origin x="-81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1B72A-11F3-4224-B39A-6AF89ABB6742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DB750-8985-4234-B138-9AACA5953E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DB750-8985-4234-B138-9AACA5953ED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424BB4-C57C-4A7C-B6AA-6B0958FFCD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pic>
        <p:nvPicPr>
          <p:cNvPr id="6173" name="Picture 29" descr="EqWorld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52638" cy="1073150"/>
          </a:xfrm>
          <a:prstGeom prst="rect">
            <a:avLst/>
          </a:prstGeom>
          <a:noFill/>
        </p:spPr>
      </p:pic>
      <p:pic>
        <p:nvPicPr>
          <p:cNvPr id="6174" name="Picture 30" descr="6ac6efb25e0a35d160b484086b39328b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400050" cy="400050"/>
          </a:xfrm>
          <a:prstGeom prst="rect">
            <a:avLst/>
          </a:prstGeom>
          <a:noFill/>
        </p:spPr>
      </p:pic>
      <p:sp>
        <p:nvSpPr>
          <p:cNvPr id="6175" name="Freeform 31"/>
          <p:cNvSpPr>
            <a:spLocks/>
          </p:cNvSpPr>
          <p:nvPr userDrawn="1"/>
        </p:nvSpPr>
        <p:spPr bwMode="gray">
          <a:xfrm>
            <a:off x="0" y="51816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176" name="Picture 32" descr="6ac6efb25e0a35d160b484086b39328b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400050" cy="400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843E-091C-4309-84DD-80D0EF747A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62A8B-CF67-47F1-A795-D5E99C47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783C02-1204-4A4C-9F9A-A31A0CF4FF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9E96-049C-4E00-8C2B-0860A7DD9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C4A61-B681-48D6-95A6-FD129064A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1F07-2640-436F-8C46-69A63DC559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B5C2-F40D-4021-A706-3FC36EA920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3E84A-8C7F-4D63-B313-882AC1D4DE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F3413-F494-4F66-ACC5-CD17D698C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CF524-1625-4490-91CA-7F8B80DD8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9A49B-2CAB-4D92-8A12-DAC391D4BB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95DC"/>
            </a:gs>
            <a:gs pos="100000">
              <a:srgbClr val="FFFFC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D5F19E-BD07-45CF-91F9-86241BF29C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gray">
          <a:xfrm>
            <a:off x="0" y="57150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35" name="Picture 11" descr="6ac6efb25e0a35d160b484086b39328b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304800"/>
            <a:ext cx="40005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47002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	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53000"/>
            <a:ext cx="5791200" cy="1524000"/>
          </a:xfrm>
        </p:spPr>
        <p:txBody>
          <a:bodyPr/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МАОУ «СОШ №18» г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. Улан-Удэ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609600" y="1447800"/>
            <a:ext cx="4648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Доржиева Светлана Валерьевна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Учитель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начальных</a:t>
            </a:r>
          </a:p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классов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527" y="0"/>
            <a:ext cx="4116473" cy="464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660066"/>
                </a:solidFill>
                <a:latin typeface="Times New Roman" pitchFamily="18" charset="0"/>
              </a:rPr>
              <a:t>Тема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мастер-класса:</a:t>
            </a:r>
            <a:endParaRPr lang="ru-RU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«Использование приёмов критического мышления на уроках в начальной школе»</a:t>
            </a:r>
            <a:endParaRPr lang="ru-RU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8229600" cy="6324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	</a:t>
            </a:r>
            <a:endParaRPr lang="ru-RU" sz="2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   1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ВЫЗОВ (литературное чтение)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     - </a:t>
            </a:r>
            <a:r>
              <a:rPr lang="ru-RU" sz="2000" b="1" dirty="0">
                <a:latin typeface="Times New Roman" pitchFamily="18" charset="0"/>
              </a:rPr>
              <a:t>актуализировать и проанализировать имеющиеся знания и представления по изучаемой теме;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     - </a:t>
            </a:r>
            <a:r>
              <a:rPr lang="ru-RU" sz="2000" b="1" dirty="0">
                <a:latin typeface="Times New Roman" pitchFamily="18" charset="0"/>
              </a:rPr>
              <a:t>пробудить интерес, активизировать обучаемого;</a:t>
            </a:r>
          </a:p>
          <a:p>
            <a:pPr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     - структурировать </a:t>
            </a:r>
            <a:r>
              <a:rPr lang="ru-RU" sz="2000" b="1" dirty="0">
                <a:latin typeface="Times New Roman" pitchFamily="18" charset="0"/>
              </a:rPr>
              <a:t>последующий процесс изучения материала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2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ОСМЫСЛЕНИЕ (русский язык)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- получение новой информации</a:t>
            </a:r>
            <a:r>
              <a:rPr lang="ru-RU" sz="2000" b="1" dirty="0" smtClean="0">
                <a:latin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- ее 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   </a:t>
            </a:r>
            <a:r>
              <a:rPr lang="ru-RU" sz="2000" b="1" dirty="0">
                <a:latin typeface="Times New Roman" pitchFamily="18" charset="0"/>
              </a:rPr>
              <a:t>	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. РЕФЛЕКСИЯ (творческая работа)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     - </a:t>
            </a:r>
            <a:r>
              <a:rPr lang="ru-RU" sz="2000" b="1" dirty="0">
                <a:latin typeface="Times New Roman" pitchFamily="18" charset="0"/>
              </a:rPr>
              <a:t>выражение новых идей и информации собственными словами;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     - </a:t>
            </a:r>
            <a:r>
              <a:rPr lang="ru-RU" sz="2000" b="1" dirty="0">
                <a:latin typeface="Times New Roman" pitchFamily="18" charset="0"/>
              </a:rPr>
              <a:t>целостное осмысление и обобщение полученной информации на основе обмена мнениями между обучаемыми друг с другом и преподавателем; 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ЭТАПЫ</a:t>
            </a:r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3200" kern="10" dirty="0" smtClean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УРОКА</a:t>
            </a:r>
            <a:endParaRPr lang="ru-RU" sz="3200" kern="10" dirty="0">
              <a:ln w="9525">
                <a:solidFill>
                  <a:srgbClr val="FF7C8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" y="228600"/>
            <a:ext cx="8229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4000" dirty="0" smtClean="0">
              <a:solidFill>
                <a:schemeClr val="tx2"/>
              </a:solidFill>
            </a:endParaRPr>
          </a:p>
          <a:p>
            <a:pPr algn="ctr"/>
            <a:endParaRPr lang="ru-RU" sz="4000" dirty="0" smtClean="0">
              <a:solidFill>
                <a:schemeClr val="tx2"/>
              </a:solidFill>
            </a:endParaRPr>
          </a:p>
          <a:p>
            <a:pPr algn="ctr"/>
            <a:endParaRPr lang="ru-RU" sz="4000" dirty="0" smtClean="0">
              <a:solidFill>
                <a:schemeClr val="tx2"/>
              </a:solidFill>
            </a:endParaRPr>
          </a:p>
          <a:p>
            <a:pPr algn="ctr"/>
            <a:endParaRPr lang="ru-RU" sz="4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endParaRPr lang="ru-RU" sz="6000" dirty="0" smtClean="0">
              <a:solidFill>
                <a:schemeClr val="tx2"/>
              </a:solidFill>
            </a:endParaRPr>
          </a:p>
          <a:p>
            <a:pPr algn="ctr"/>
            <a:r>
              <a:rPr lang="ru-RU" sz="5400" dirty="0" smtClean="0">
                <a:solidFill>
                  <a:srgbClr val="000099"/>
                </a:solidFill>
              </a:rPr>
              <a:t>1 этап. Вызов</a:t>
            </a:r>
          </a:p>
          <a:p>
            <a:pPr algn="ctr"/>
            <a:r>
              <a:rPr lang="ru-RU" sz="6000" dirty="0" smtClean="0">
                <a:solidFill>
                  <a:schemeClr val="tx2"/>
                </a:solidFill>
              </a:rPr>
              <a:t>Приём «Пентагон</a:t>
            </a:r>
            <a:r>
              <a:rPr lang="ru-RU" sz="3200" dirty="0" smtClean="0">
                <a:solidFill>
                  <a:schemeClr val="tx2"/>
                </a:solidFill>
              </a:rPr>
              <a:t>»</a:t>
            </a: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Условия приёма.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Тема вопроса. Пять подсказок. Критерии оценивания</a:t>
            </a:r>
            <a:r>
              <a:rPr lang="ru-RU" sz="3200" dirty="0" smtClean="0">
                <a:solidFill>
                  <a:schemeClr val="tx2"/>
                </a:solidFill>
                <a:sym typeface="Wingdings" pitchFamily="2" charset="2"/>
              </a:rPr>
              <a:t>:(ответ с первой подсказки-5 баллов, со второй-4 балла, с третьей-3 балла, с четвёртой- 2 балла, с пятьй-1балл, неверный ответ-0 баллов)</a:t>
            </a:r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endParaRPr lang="ru-RU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8229600" cy="6324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		</a:t>
            </a:r>
            <a:r>
              <a:rPr lang="ru-RU" sz="4400" b="1" dirty="0" smtClean="0"/>
              <a:t>Тема: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Мероприятие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	</a:t>
            </a:r>
            <a:r>
              <a:rPr lang="ru-RU" sz="2800" b="1" dirty="0" smtClean="0">
                <a:solidFill>
                  <a:srgbClr val="CC00CC"/>
                </a:solidFill>
              </a:rPr>
              <a:t> </a:t>
            </a:r>
            <a:r>
              <a:rPr lang="ru-RU" sz="2800" b="1" dirty="0" smtClean="0">
                <a:solidFill>
                  <a:srgbClr val="CC00CC"/>
                </a:solidFill>
                <a:latin typeface="Times New Roman" pitchFamily="18" charset="0"/>
              </a:rPr>
              <a:t>1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</a:rPr>
              <a:t>Идея об этом мероприятии «носилась в воздухе» с начала перестройки (5 баллов)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     2.</a:t>
            </a:r>
            <a:r>
              <a:rPr lang="ru-RU" sz="2400" b="1" dirty="0" smtClean="0">
                <a:latin typeface="Times New Roman" pitchFamily="18" charset="0"/>
              </a:rPr>
              <a:t> 15 мая 1992 года впервые прозвучала песня Артура Зарубы на стихи Роберта Рождественского, которая стала гимном этого мероприятия ( 4 балла)</a:t>
            </a:r>
            <a:endParaRPr lang="ru-RU" sz="24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3.</a:t>
            </a:r>
            <a:r>
              <a:rPr lang="ru-RU" sz="2400" b="1" dirty="0" smtClean="0">
                <a:latin typeface="Times New Roman" pitchFamily="18" charset="0"/>
              </a:rPr>
              <a:t> По преданию, символ этого мероприятия, живший в долине Нила, спас своих птенцов от смерти, напоив их своей кровью. Символ самопожертвования ( 3 балла)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    4.</a:t>
            </a:r>
            <a:r>
              <a:rPr lang="ru-RU" sz="2400" b="1" dirty="0" smtClean="0">
                <a:latin typeface="Times New Roman" pitchFamily="18" charset="0"/>
              </a:rPr>
              <a:t> В 1993 году суперфинал прошёл в концертной студии «Останкино». Приз вручал глава </a:t>
            </a:r>
            <a:r>
              <a:rPr lang="ru-RU" sz="2400" b="1" dirty="0" err="1" smtClean="0">
                <a:latin typeface="Times New Roman" pitchFamily="18" charset="0"/>
              </a:rPr>
              <a:t>государства-М.С.Горбачёв</a:t>
            </a:r>
            <a:r>
              <a:rPr lang="ru-RU" sz="2400" b="1" dirty="0" smtClean="0">
                <a:latin typeface="Times New Roman" pitchFamily="18" charset="0"/>
              </a:rPr>
              <a:t> ( 2 балла)</a:t>
            </a:r>
            <a:endParaRPr lang="ru-RU" sz="24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latin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CC00CC"/>
                </a:solidFill>
                <a:latin typeface="Times New Roman" pitchFamily="18" charset="0"/>
              </a:rPr>
              <a:t>5.</a:t>
            </a:r>
            <a:r>
              <a:rPr lang="ru-RU" sz="2400" b="1" dirty="0" smtClean="0">
                <a:latin typeface="Times New Roman" pitchFamily="18" charset="0"/>
              </a:rPr>
              <a:t> Объединяет тысячи учителей  со всей России, желающих посостязаться в своём мастерстве ( 1 балл)</a:t>
            </a:r>
            <a:endParaRPr lang="ru-RU" sz="24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latin typeface="Times New Roman" pitchFamily="18" charset="0"/>
              </a:rPr>
              <a:t>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</a:rPr>
              <a:t>                             Учитель Года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</a:bodyPr>
          <a:lstStyle/>
          <a:p>
            <a:pPr algn="ctr"/>
            <a:endParaRPr lang="ru-RU" sz="3200" kern="10" dirty="0">
              <a:ln w="9525">
                <a:solidFill>
                  <a:srgbClr val="FF7C8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2028" y="228600"/>
            <a:ext cx="88419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Тема: Персонаж сказки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А.С.Пушкина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Старуха</a:t>
            </a:r>
            <a:endParaRPr lang="ru-RU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1" descr="C:\Documents and Settings\Admin\Рабочий стол\200806051232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628" y="1066800"/>
            <a:ext cx="2438400" cy="2514600"/>
          </a:xfrm>
          <a:prstGeom prst="rect">
            <a:avLst/>
          </a:prstGeom>
          <a:noFill/>
        </p:spPr>
      </p:pic>
      <p:pic>
        <p:nvPicPr>
          <p:cNvPr id="7" name="Picture 4" descr="Сказки Пушкина. У старухи новое коры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930" y="3962400"/>
            <a:ext cx="459867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229600" cy="5287963"/>
          </a:xfrm>
        </p:spPr>
        <p:txBody>
          <a:bodyPr/>
          <a:lstStyle/>
          <a:p>
            <a:pPr algn="ctr">
              <a:buFontTx/>
              <a:buNone/>
            </a:pPr>
            <a:endParaRPr lang="ru-RU" sz="44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ru-RU" sz="4400" b="1" dirty="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203617">
            <a:off x="2133600" y="596900"/>
            <a:ext cx="56388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088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9900CC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96383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57200"/>
            <a:ext cx="8153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2 этап. Осмысление</a:t>
            </a:r>
          </a:p>
          <a:p>
            <a:pPr lvl="0"/>
            <a:r>
              <a:rPr lang="ru-RU" sz="4400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ru-RU" sz="4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«Правильные песни»</a:t>
            </a:r>
          </a:p>
          <a:p>
            <a:pPr lvl="0"/>
            <a:endParaRPr lang="ru-RU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1.Выбрать орфограмму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2.Обозначить правильное             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написание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3.Если есть слова-исключения-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указать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4.Подобрать мелодию для    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лучшего запоминания</a:t>
            </a:r>
          </a:p>
          <a:p>
            <a:pPr lvl="0"/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" y="-30480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Рефлексия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ПИСЬМО САМОМУ СЕБЕ»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Привет, ___________________________________!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желаю себе 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п_____________________________________________________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40" y="4343400"/>
            <a:ext cx="2940059" cy="2286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147</Words>
  <Application>Microsoft Office PowerPoint</Application>
  <PresentationFormat>Экран 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  </vt:lpstr>
      <vt:lpstr>Тема мастер-класса: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</dc:creator>
  <cp:lastModifiedBy>1</cp:lastModifiedBy>
  <cp:revision>64</cp:revision>
  <cp:lastPrinted>1601-01-01T00:00:00Z</cp:lastPrinted>
  <dcterms:created xsi:type="dcterms:W3CDTF">1601-01-01T00:00:00Z</dcterms:created>
  <dcterms:modified xsi:type="dcterms:W3CDTF">2020-02-06T10:06:00Z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