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74" r:id="rId4"/>
    <p:sldId id="260" r:id="rId5"/>
    <p:sldId id="269" r:id="rId6"/>
    <p:sldId id="261" r:id="rId7"/>
    <p:sldId id="262" r:id="rId8"/>
    <p:sldId id="270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00CC"/>
    <a:srgbClr val="660066"/>
    <a:srgbClr val="9900CC"/>
    <a:srgbClr val="00CC00"/>
    <a:srgbClr val="CC0000"/>
    <a:srgbClr val="FFFF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824" autoAdjust="0"/>
  </p:normalViewPr>
  <p:slideViewPr>
    <p:cSldViewPr>
      <p:cViewPr>
        <p:scale>
          <a:sx n="35" d="100"/>
          <a:sy n="35" d="100"/>
        </p:scale>
        <p:origin x="-816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1B72A-11F3-4224-B39A-6AF89ABB6742}" type="datetimeFigureOut">
              <a:rPr lang="ru-RU" smtClean="0"/>
              <a:pPr/>
              <a:t>06.02.2020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DB750-8985-4234-B138-9AACA5953E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63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DB750-8985-4234-B138-9AACA5953ED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424BB4-C57C-4A7C-B6AA-6B0958FFCD0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pic>
        <p:nvPicPr>
          <p:cNvPr id="6173" name="Picture 29" descr="EqWorld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04800"/>
            <a:ext cx="2052638" cy="1073150"/>
          </a:xfrm>
          <a:prstGeom prst="rect">
            <a:avLst/>
          </a:prstGeom>
          <a:noFill/>
        </p:spPr>
      </p:pic>
      <p:pic>
        <p:nvPicPr>
          <p:cNvPr id="6174" name="Picture 30" descr="6ac6efb25e0a35d160b484086b39328b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457200"/>
            <a:ext cx="400050" cy="400050"/>
          </a:xfrm>
          <a:prstGeom prst="rect">
            <a:avLst/>
          </a:prstGeom>
          <a:noFill/>
        </p:spPr>
      </p:pic>
      <p:sp>
        <p:nvSpPr>
          <p:cNvPr id="6175" name="Freeform 31"/>
          <p:cNvSpPr>
            <a:spLocks/>
          </p:cNvSpPr>
          <p:nvPr userDrawn="1"/>
        </p:nvSpPr>
        <p:spPr bwMode="gray">
          <a:xfrm>
            <a:off x="0" y="5181600"/>
            <a:ext cx="9169400" cy="977900"/>
          </a:xfrm>
          <a:custGeom>
            <a:avLst/>
            <a:gdLst/>
            <a:ahLst/>
            <a:cxnLst>
              <a:cxn ang="0">
                <a:pos x="0" y="58"/>
              </a:cxn>
              <a:cxn ang="0">
                <a:pos x="1584" y="586"/>
              </a:cxn>
              <a:cxn ang="0">
                <a:pos x="5768" y="0"/>
              </a:cxn>
              <a:cxn ang="0">
                <a:pos x="5776" y="32"/>
              </a:cxn>
              <a:cxn ang="0">
                <a:pos x="1584" y="598"/>
              </a:cxn>
              <a:cxn ang="0">
                <a:pos x="4" y="92"/>
              </a:cxn>
              <a:cxn ang="0">
                <a:pos x="0" y="58"/>
              </a:cxn>
            </a:cxnLst>
            <a:rect l="0" t="0" r="r" b="b"/>
            <a:pathLst>
              <a:path w="5776" h="616">
                <a:moveTo>
                  <a:pt x="0" y="58"/>
                </a:moveTo>
                <a:cubicBezTo>
                  <a:pt x="116" y="98"/>
                  <a:pt x="606" y="574"/>
                  <a:pt x="1584" y="586"/>
                </a:cubicBezTo>
                <a:cubicBezTo>
                  <a:pt x="2562" y="598"/>
                  <a:pt x="4364" y="324"/>
                  <a:pt x="5768" y="0"/>
                </a:cubicBezTo>
                <a:lnTo>
                  <a:pt x="5776" y="32"/>
                </a:lnTo>
                <a:cubicBezTo>
                  <a:pt x="4336" y="356"/>
                  <a:pt x="2550" y="616"/>
                  <a:pt x="1584" y="598"/>
                </a:cubicBezTo>
                <a:cubicBezTo>
                  <a:pt x="618" y="580"/>
                  <a:pt x="152" y="157"/>
                  <a:pt x="4" y="92"/>
                </a:cubicBezTo>
                <a:lnTo>
                  <a:pt x="0" y="58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176" name="Picture 32" descr="6ac6efb25e0a35d160b484086b39328b"/>
          <p:cNvPicPr>
            <a:picLocks noChangeAspect="1" noChangeArrowheads="1" noCrop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609600"/>
            <a:ext cx="400050" cy="4000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F843E-091C-4309-84DD-80D0EF747AE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62A8B-CF67-47F1-A795-D5E99C47FE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9783C02-1204-4A4C-9F9A-A31A0CF4FF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39E96-049C-4E00-8C2B-0860A7DD98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C4A61-B681-48D6-95A6-FD129064AF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71F07-2640-436F-8C46-69A63DC559B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2B5C2-F40D-4021-A706-3FC36EA9201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3E84A-8C7F-4D63-B313-882AC1D4DE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F3413-F494-4F66-ACC5-CD17D698CC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CF524-1625-4490-91CA-7F8B80DD88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B9A49B-2CAB-4D92-8A12-DAC391D4BB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295DC"/>
            </a:gs>
            <a:gs pos="100000">
              <a:srgbClr val="FFFFC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D5F19E-BD07-45CF-91F9-86241BF29C4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34" name="Freeform 10"/>
          <p:cNvSpPr>
            <a:spLocks/>
          </p:cNvSpPr>
          <p:nvPr userDrawn="1"/>
        </p:nvSpPr>
        <p:spPr bwMode="gray">
          <a:xfrm>
            <a:off x="0" y="5715000"/>
            <a:ext cx="9169400" cy="977900"/>
          </a:xfrm>
          <a:custGeom>
            <a:avLst/>
            <a:gdLst/>
            <a:ahLst/>
            <a:cxnLst>
              <a:cxn ang="0">
                <a:pos x="0" y="58"/>
              </a:cxn>
              <a:cxn ang="0">
                <a:pos x="1584" y="586"/>
              </a:cxn>
              <a:cxn ang="0">
                <a:pos x="5768" y="0"/>
              </a:cxn>
              <a:cxn ang="0">
                <a:pos x="5776" y="32"/>
              </a:cxn>
              <a:cxn ang="0">
                <a:pos x="1584" y="598"/>
              </a:cxn>
              <a:cxn ang="0">
                <a:pos x="4" y="92"/>
              </a:cxn>
              <a:cxn ang="0">
                <a:pos x="0" y="58"/>
              </a:cxn>
            </a:cxnLst>
            <a:rect l="0" t="0" r="r" b="b"/>
            <a:pathLst>
              <a:path w="5776" h="616">
                <a:moveTo>
                  <a:pt x="0" y="58"/>
                </a:moveTo>
                <a:cubicBezTo>
                  <a:pt x="116" y="98"/>
                  <a:pt x="606" y="574"/>
                  <a:pt x="1584" y="586"/>
                </a:cubicBezTo>
                <a:cubicBezTo>
                  <a:pt x="2562" y="598"/>
                  <a:pt x="4364" y="324"/>
                  <a:pt x="5768" y="0"/>
                </a:cubicBezTo>
                <a:lnTo>
                  <a:pt x="5776" y="32"/>
                </a:lnTo>
                <a:cubicBezTo>
                  <a:pt x="4336" y="356"/>
                  <a:pt x="2550" y="616"/>
                  <a:pt x="1584" y="598"/>
                </a:cubicBezTo>
                <a:cubicBezTo>
                  <a:pt x="618" y="580"/>
                  <a:pt x="152" y="157"/>
                  <a:pt x="4" y="92"/>
                </a:cubicBezTo>
                <a:lnTo>
                  <a:pt x="0" y="58"/>
                </a:lnTo>
                <a:close/>
              </a:path>
            </a:pathLst>
          </a:custGeom>
          <a:solidFill>
            <a:schemeClr val="tx1">
              <a:alpha val="50000"/>
            </a:schemeClr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1035" name="Picture 11" descr="6ac6efb25e0a35d160b484086b39328b"/>
          <p:cNvPicPr>
            <a:picLocks noChangeAspect="1" noChangeArrowheads="1" noCrop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4800" y="304800"/>
            <a:ext cx="400050" cy="4000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" grpId="0" animBg="1"/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600200"/>
            <a:ext cx="7772400" cy="1470025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</a:rPr>
              <a:t>	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953000"/>
            <a:ext cx="5791200" cy="1524000"/>
          </a:xfrm>
        </p:spPr>
        <p:txBody>
          <a:bodyPr/>
          <a:lstStyle/>
          <a:p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</a:rPr>
              <a:t>МАОУ «СОШ №18» г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</a:rPr>
              <a:t>. Улан-Удэ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609600" y="1447800"/>
            <a:ext cx="46482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</a:rPr>
              <a:t>Доржиева Светлана Валерьевна</a:t>
            </a:r>
          </a:p>
          <a:p>
            <a:pPr algn="ctr"/>
            <a:r>
              <a:rPr lang="ru-RU" sz="3200" b="1" dirty="0" smtClean="0">
                <a:solidFill>
                  <a:srgbClr val="000099"/>
                </a:solidFill>
                <a:latin typeface="Times New Roman" pitchFamily="18" charset="0"/>
              </a:rPr>
              <a:t>Учитель </a:t>
            </a:r>
            <a:r>
              <a:rPr lang="ru-RU" sz="3200" b="1" dirty="0">
                <a:solidFill>
                  <a:srgbClr val="000099"/>
                </a:solidFill>
                <a:latin typeface="Times New Roman" pitchFamily="18" charset="0"/>
              </a:rPr>
              <a:t>начальных</a:t>
            </a:r>
          </a:p>
          <a:p>
            <a:pPr algn="ctr"/>
            <a:r>
              <a:rPr lang="ru-RU" sz="3200" b="1" dirty="0">
                <a:solidFill>
                  <a:srgbClr val="000099"/>
                </a:solidFill>
                <a:latin typeface="Times New Roman" pitchFamily="18" charset="0"/>
              </a:rPr>
              <a:t>классов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527" y="0"/>
            <a:ext cx="4116473" cy="4644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660066"/>
                </a:solidFill>
                <a:latin typeface="Times New Roman" pitchFamily="18" charset="0"/>
              </a:rPr>
              <a:t>Тема </a:t>
            </a:r>
            <a:r>
              <a:rPr lang="ru-RU" b="1" dirty="0" smtClean="0">
                <a:solidFill>
                  <a:srgbClr val="660066"/>
                </a:solidFill>
                <a:latin typeface="Times New Roman" pitchFamily="18" charset="0"/>
              </a:rPr>
              <a:t>мастер-класса:</a:t>
            </a:r>
            <a:endParaRPr lang="ru-RU" b="1" dirty="0">
              <a:solidFill>
                <a:srgbClr val="660066"/>
              </a:solidFill>
              <a:latin typeface="Times New Roman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</a:rPr>
              <a:t>«Использование приёмов критического мышления на уроках в начальной школе»</a:t>
            </a:r>
            <a:endParaRPr lang="ru-RU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"/>
            <a:ext cx="8229600" cy="6324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b="1" dirty="0"/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/>
              <a:t>	</a:t>
            </a:r>
            <a:endParaRPr lang="ru-RU" sz="28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</a:rPr>
              <a:t>   1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</a:rPr>
              <a:t>.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</a:rPr>
              <a:t>ВЫЗОВ (литературное чтение)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dirty="0" smtClean="0">
                <a:latin typeface="Times New Roman" pitchFamily="18" charset="0"/>
              </a:rPr>
              <a:t>     - </a:t>
            </a:r>
            <a:r>
              <a:rPr lang="ru-RU" sz="2000" b="1" dirty="0">
                <a:latin typeface="Times New Roman" pitchFamily="18" charset="0"/>
              </a:rPr>
              <a:t>актуализировать и проанализировать имеющиеся знания и представления по изучаемой теме;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 smtClean="0">
                <a:latin typeface="Times New Roman" pitchFamily="18" charset="0"/>
              </a:rPr>
              <a:t>     - </a:t>
            </a:r>
            <a:r>
              <a:rPr lang="ru-RU" sz="2000" b="1" dirty="0">
                <a:latin typeface="Times New Roman" pitchFamily="18" charset="0"/>
              </a:rPr>
              <a:t>пробудить интерес, активизировать обучаемого;</a:t>
            </a:r>
          </a:p>
          <a:p>
            <a:pPr>
              <a:lnSpc>
                <a:spcPct val="80000"/>
              </a:lnSpc>
              <a:buNone/>
            </a:pPr>
            <a:r>
              <a:rPr lang="ru-RU" sz="2000" b="1" dirty="0" smtClean="0">
                <a:latin typeface="Times New Roman" pitchFamily="18" charset="0"/>
              </a:rPr>
              <a:t>     - структурировать </a:t>
            </a:r>
            <a:r>
              <a:rPr lang="ru-RU" sz="2000" b="1" dirty="0">
                <a:latin typeface="Times New Roman" pitchFamily="18" charset="0"/>
              </a:rPr>
              <a:t>последующий процесс изучения материала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ru-RU" sz="10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</a:rPr>
              <a:t>	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</a:rPr>
              <a:t>2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</a:rPr>
              <a:t>.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</a:rPr>
              <a:t>ОСМЫСЛЕНИЕ (русский язык)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	- получение новой информации</a:t>
            </a:r>
            <a:r>
              <a:rPr lang="ru-RU" sz="2000" b="1" dirty="0" smtClean="0">
                <a:latin typeface="Times New Roman" pitchFamily="18" charset="0"/>
              </a:rPr>
              <a:t>;</a:t>
            </a:r>
            <a:endParaRPr lang="ru-RU" sz="20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	- ее осмысление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</a:rPr>
              <a:t>   </a:t>
            </a:r>
            <a:r>
              <a:rPr lang="ru-RU" sz="2000" b="1" dirty="0">
                <a:latin typeface="Times New Roman" pitchFamily="18" charset="0"/>
              </a:rPr>
              <a:t>	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</a:rPr>
              <a:t>3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</a:rPr>
              <a:t>. РЕФЛЕКСИЯ (творческая работа)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 smtClean="0">
                <a:latin typeface="Times New Roman" pitchFamily="18" charset="0"/>
              </a:rPr>
              <a:t>     - </a:t>
            </a:r>
            <a:r>
              <a:rPr lang="ru-RU" sz="2000" b="1" dirty="0">
                <a:latin typeface="Times New Roman" pitchFamily="18" charset="0"/>
              </a:rPr>
              <a:t>выражение новых идей и информации собственными словами;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 smtClean="0">
                <a:latin typeface="Times New Roman" pitchFamily="18" charset="0"/>
              </a:rPr>
              <a:t>     - </a:t>
            </a:r>
            <a:r>
              <a:rPr lang="ru-RU" sz="2000" b="1" dirty="0">
                <a:latin typeface="Times New Roman" pitchFamily="18" charset="0"/>
              </a:rPr>
              <a:t>целостное осмысление и обобщение полученной информации на основе обмена мнениями между обучаемыми друг с другом и преподавателем; 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5334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47"/>
              </a:avLst>
            </a:prstTxWarp>
          </a:bodyPr>
          <a:lstStyle/>
          <a:p>
            <a:pPr algn="ctr"/>
            <a:r>
              <a:rPr lang="ru-RU" sz="3200" kern="10" dirty="0">
                <a:ln w="9525">
                  <a:solidFill>
                    <a:srgbClr val="FF7C8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ЭТАПЫ</a:t>
            </a:r>
            <a:r>
              <a:rPr lang="ru-RU" sz="3200" kern="10" dirty="0">
                <a:ln w="9525">
                  <a:solidFill>
                    <a:srgbClr val="FF7C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 </a:t>
            </a:r>
            <a:r>
              <a:rPr lang="ru-RU" sz="3200" kern="10" dirty="0" smtClean="0">
                <a:ln w="9525">
                  <a:solidFill>
                    <a:srgbClr val="FF7C8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УРОКА</a:t>
            </a:r>
            <a:endParaRPr lang="ru-RU" sz="3200" kern="10" dirty="0">
              <a:ln w="9525">
                <a:solidFill>
                  <a:srgbClr val="FF7C8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81000" y="228600"/>
            <a:ext cx="8229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ru-RU" sz="4000" dirty="0" smtClean="0">
              <a:solidFill>
                <a:schemeClr val="tx2"/>
              </a:solidFill>
            </a:endParaRPr>
          </a:p>
          <a:p>
            <a:pPr algn="ctr"/>
            <a:endParaRPr lang="ru-RU" sz="4000" dirty="0" smtClean="0">
              <a:solidFill>
                <a:schemeClr val="tx2"/>
              </a:solidFill>
            </a:endParaRPr>
          </a:p>
          <a:p>
            <a:pPr algn="ctr"/>
            <a:endParaRPr lang="ru-RU" sz="4000" dirty="0" smtClean="0">
              <a:solidFill>
                <a:schemeClr val="tx2"/>
              </a:solidFill>
            </a:endParaRPr>
          </a:p>
          <a:p>
            <a:pPr algn="ctr"/>
            <a:endParaRPr lang="ru-RU" sz="4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endParaRPr lang="ru-RU" sz="6000" dirty="0" smtClean="0">
              <a:solidFill>
                <a:schemeClr val="tx2"/>
              </a:solidFill>
            </a:endParaRPr>
          </a:p>
          <a:p>
            <a:pPr algn="ctr"/>
            <a:r>
              <a:rPr lang="ru-RU" sz="5400" dirty="0" smtClean="0">
                <a:solidFill>
                  <a:srgbClr val="000099"/>
                </a:solidFill>
              </a:rPr>
              <a:t>1 этап. Вызов</a:t>
            </a:r>
          </a:p>
          <a:p>
            <a:pPr algn="ctr"/>
            <a:r>
              <a:rPr lang="ru-RU" sz="6000" dirty="0" smtClean="0">
                <a:solidFill>
                  <a:schemeClr val="tx2"/>
                </a:solidFill>
              </a:rPr>
              <a:t>Приём «Пентагон</a:t>
            </a:r>
            <a:r>
              <a:rPr lang="ru-RU" sz="3200" dirty="0" smtClean="0">
                <a:solidFill>
                  <a:schemeClr val="tx2"/>
                </a:solidFill>
              </a:rPr>
              <a:t>»</a:t>
            </a: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Условия приёма.</a:t>
            </a:r>
          </a:p>
          <a:p>
            <a:pPr algn="ctr"/>
            <a:r>
              <a:rPr lang="ru-RU" sz="3200" dirty="0" smtClean="0">
                <a:solidFill>
                  <a:schemeClr val="tx2"/>
                </a:solidFill>
              </a:rPr>
              <a:t>Тема вопроса. Пять подсказок. Критерии оценивания</a:t>
            </a:r>
            <a:r>
              <a:rPr lang="ru-RU" sz="3200" dirty="0" smtClean="0">
                <a:solidFill>
                  <a:schemeClr val="tx2"/>
                </a:solidFill>
                <a:sym typeface="Wingdings" pitchFamily="2" charset="2"/>
              </a:rPr>
              <a:t>:(ответ с первой подсказки-5 баллов, со второй-4 балла, с третьей-3 балла, с четвёртой- 2 балла, с пятьй-1балл, неверный ответ-0 баллов)</a:t>
            </a:r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  <a:p>
            <a:pPr algn="ctr"/>
            <a:endParaRPr lang="ru-RU" sz="3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2400"/>
            <a:ext cx="8229600" cy="6324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1800" b="1" dirty="0"/>
              <a:t>		</a:t>
            </a:r>
            <a:r>
              <a:rPr lang="ru-RU" sz="4400" b="1" dirty="0" smtClean="0"/>
              <a:t>Тема: </a:t>
            </a:r>
            <a:r>
              <a:rPr lang="ru-RU" sz="4400" b="1" dirty="0" smtClean="0">
                <a:solidFill>
                  <a:schemeClr val="accent2">
                    <a:lumMod val="75000"/>
                  </a:schemeClr>
                </a:solidFill>
              </a:rPr>
              <a:t>Мероприятие</a:t>
            </a:r>
            <a:endParaRPr lang="ru-RU" sz="44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ru-RU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b="1" dirty="0"/>
              <a:t>	</a:t>
            </a:r>
            <a:r>
              <a:rPr lang="ru-RU" sz="2800" b="1" dirty="0" smtClean="0">
                <a:solidFill>
                  <a:srgbClr val="CC00CC"/>
                </a:solidFill>
              </a:rPr>
              <a:t> </a:t>
            </a:r>
            <a:r>
              <a:rPr lang="ru-RU" sz="2800" b="1" dirty="0" smtClean="0">
                <a:solidFill>
                  <a:srgbClr val="CC00CC"/>
                </a:solidFill>
                <a:latin typeface="Times New Roman" pitchFamily="18" charset="0"/>
              </a:rPr>
              <a:t>1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</a:rPr>
              <a:t>. </a:t>
            </a:r>
            <a:r>
              <a:rPr lang="ru-RU" sz="2400" b="1" dirty="0" smtClean="0">
                <a:latin typeface="Times New Roman" pitchFamily="18" charset="0"/>
              </a:rPr>
              <a:t>Идея об этом мероприятии «носилась в воздухе» с начала перестройки (5 баллов)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rgbClr val="CC00CC"/>
                </a:solidFill>
                <a:latin typeface="Times New Roman" pitchFamily="18" charset="0"/>
              </a:rPr>
              <a:t>     2.</a:t>
            </a:r>
            <a:r>
              <a:rPr lang="ru-RU" sz="2400" b="1" dirty="0" smtClean="0">
                <a:latin typeface="Times New Roman" pitchFamily="18" charset="0"/>
              </a:rPr>
              <a:t> 15 мая 1992 года впервые прозвучала песня Артура Зарубы на стихи Роберта Рождественского, которая стала гимном этого мероприятия ( 4 балла)</a:t>
            </a:r>
            <a:endParaRPr lang="ru-RU" sz="24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latin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CC00CC"/>
                </a:solidFill>
                <a:latin typeface="Times New Roman" pitchFamily="18" charset="0"/>
              </a:rPr>
              <a:t>3.</a:t>
            </a:r>
            <a:r>
              <a:rPr lang="ru-RU" sz="2400" b="1" dirty="0" smtClean="0">
                <a:latin typeface="Times New Roman" pitchFamily="18" charset="0"/>
              </a:rPr>
              <a:t> По преданию, символ этого мероприятия, живший в долине Нила, спас своих птенцов от смерти, напоив их своей кровью. Символ самопожертвования ( 3 балла)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rgbClr val="CC00CC"/>
                </a:solidFill>
                <a:latin typeface="Times New Roman" pitchFamily="18" charset="0"/>
              </a:rPr>
              <a:t>    4.</a:t>
            </a:r>
            <a:r>
              <a:rPr lang="ru-RU" sz="2400" b="1" dirty="0" smtClean="0">
                <a:latin typeface="Times New Roman" pitchFamily="18" charset="0"/>
              </a:rPr>
              <a:t> В 1993 году суперфинал прошёл в концертной студии «Останкино». Приз вручал глава </a:t>
            </a:r>
            <a:r>
              <a:rPr lang="ru-RU" sz="2400" b="1" dirty="0" err="1" smtClean="0">
                <a:latin typeface="Times New Roman" pitchFamily="18" charset="0"/>
              </a:rPr>
              <a:t>государства-М.С.Горбачёв</a:t>
            </a:r>
            <a:r>
              <a:rPr lang="ru-RU" sz="2400" b="1" dirty="0" smtClean="0">
                <a:latin typeface="Times New Roman" pitchFamily="18" charset="0"/>
              </a:rPr>
              <a:t> ( 2 балла)</a:t>
            </a:r>
            <a:endParaRPr lang="ru-RU" sz="24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b="1" dirty="0" smtClean="0">
                <a:latin typeface="Times New Roman" pitchFamily="18" charset="0"/>
              </a:rPr>
              <a:t>    </a:t>
            </a:r>
            <a:r>
              <a:rPr lang="ru-RU" sz="2400" b="1" dirty="0" smtClean="0">
                <a:solidFill>
                  <a:srgbClr val="CC00CC"/>
                </a:solidFill>
                <a:latin typeface="Times New Roman" pitchFamily="18" charset="0"/>
              </a:rPr>
              <a:t>5.</a:t>
            </a:r>
            <a:r>
              <a:rPr lang="ru-RU" sz="2400" b="1" dirty="0" smtClean="0">
                <a:latin typeface="Times New Roman" pitchFamily="18" charset="0"/>
              </a:rPr>
              <a:t> Объединяет тысячи учителей  со всей России, желающих посостязаться в своём мастерстве ( 1 балл)</a:t>
            </a:r>
            <a:endParaRPr lang="ru-RU" sz="24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dirty="0">
                <a:latin typeface="Times New Roman" pitchFamily="18" charset="0"/>
              </a:rPr>
              <a:t> 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dirty="0">
                <a:latin typeface="Times New Roman" pitchFamily="18" charset="0"/>
              </a:rPr>
              <a:t>	</a:t>
            </a:r>
            <a:r>
              <a:rPr lang="ru-RU" sz="2800" b="1" dirty="0" smtClean="0">
                <a:latin typeface="Times New Roman" pitchFamily="18" charset="0"/>
              </a:rPr>
              <a:t>                             Учитель Года</a:t>
            </a:r>
            <a:endParaRPr lang="ru-RU" sz="2800" b="1" dirty="0">
              <a:latin typeface="Times New Roman" pitchFamily="18" charset="0"/>
            </a:endParaRP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>
            <a:off x="1981200" y="609600"/>
            <a:ext cx="53340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47"/>
              </a:avLst>
            </a:prstTxWarp>
          </a:bodyPr>
          <a:lstStyle/>
          <a:p>
            <a:pPr algn="ctr"/>
            <a:endParaRPr lang="ru-RU" sz="3200" kern="10" dirty="0">
              <a:ln w="9525">
                <a:solidFill>
                  <a:srgbClr val="FF7C8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02028" y="228600"/>
            <a:ext cx="884197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ru-RU" sz="4800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Тема: Персонаж сказки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solidFill>
                  <a:srgbClr val="7030A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А.С.Пушкина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Старуха</a:t>
            </a:r>
            <a:endParaRPr lang="ru-RU" sz="4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4800" dirty="0" smtClean="0">
              <a:solidFill>
                <a:srgbClr val="7030A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6" name="Picture 1" descr="C:\Documents and Settings\Admin\Рабочий стол\2008060512325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0628" y="1066800"/>
            <a:ext cx="2438400" cy="2514600"/>
          </a:xfrm>
          <a:prstGeom prst="rect">
            <a:avLst/>
          </a:prstGeom>
          <a:noFill/>
        </p:spPr>
      </p:pic>
      <p:pic>
        <p:nvPicPr>
          <p:cNvPr id="7" name="Picture 4" descr="Сказки Пушкина. У старухи новое корыт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8930" y="3962400"/>
            <a:ext cx="4598670" cy="25908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8200"/>
            <a:ext cx="8229600" cy="5287963"/>
          </a:xfrm>
        </p:spPr>
        <p:txBody>
          <a:bodyPr/>
          <a:lstStyle/>
          <a:p>
            <a:pPr algn="ctr">
              <a:buFontTx/>
              <a:buNone/>
            </a:pPr>
            <a:endParaRPr lang="ru-RU" sz="4400" dirty="0">
              <a:latin typeface="Times New Roman" pitchFamily="18" charset="0"/>
            </a:endParaRPr>
          </a:p>
          <a:p>
            <a:pPr algn="ctr">
              <a:buFontTx/>
              <a:buNone/>
            </a:pPr>
            <a:endParaRPr lang="ru-RU" sz="4400" b="1" dirty="0">
              <a:solidFill>
                <a:srgbClr val="800080"/>
              </a:solidFill>
              <a:latin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 rot="203617">
            <a:off x="2133600" y="596900"/>
            <a:ext cx="5638800" cy="11779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088"/>
              </a:avLst>
            </a:prstTxWarp>
          </a:bodyPr>
          <a:lstStyle/>
          <a:p>
            <a:pPr algn="ctr"/>
            <a:endParaRPr lang="ru-RU" sz="3600" b="1" kern="10" dirty="0">
              <a:ln w="9525">
                <a:solidFill>
                  <a:srgbClr val="9900CC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196383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457200"/>
            <a:ext cx="81534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400" dirty="0" smtClean="0">
                <a:solidFill>
                  <a:srgbClr val="0000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2 этап. Осмысление</a:t>
            </a:r>
          </a:p>
          <a:p>
            <a:pPr lvl="0"/>
            <a:r>
              <a:rPr lang="ru-RU" sz="4400" dirty="0" smtClean="0">
                <a:solidFill>
                  <a:srgbClr val="0000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lang="ru-RU" sz="44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«Правильные песни»</a:t>
            </a:r>
          </a:p>
          <a:p>
            <a:pPr lvl="0"/>
            <a:endParaRPr lang="ru-RU" sz="44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1.Выбрать орфограмму</a:t>
            </a: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2.Обозначить правильное               </a:t>
            </a: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написание</a:t>
            </a: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3.Если есть слова-исключения-  </a:t>
            </a: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указать</a:t>
            </a: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4.Подобрать мелодию для      </a:t>
            </a:r>
          </a:p>
          <a:p>
            <a:pPr lvl="0"/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лучшего запоминания</a:t>
            </a:r>
          </a:p>
          <a:p>
            <a:pPr lvl="0"/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1" y="-304800"/>
            <a:ext cx="914400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53958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1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1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Рефлексия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 ПИСЬМО САМОМУ СЕБЕ»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Привет, ___________________________________!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 желаю себе ____________________________________________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Пусть ___________________________________________________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 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н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ru-RU" sz="2000" b="1" dirty="0" err="1" smtClean="0">
                <a:latin typeface="Arial" pitchFamily="34" charset="0"/>
                <a:cs typeface="Arial" pitchFamily="34" charset="0"/>
              </a:rPr>
              <a:t>п_____________________________________________________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ИЛИ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276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75340" y="4343400"/>
            <a:ext cx="2940059" cy="2286000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Words>147</Words>
  <Application>Microsoft Office PowerPoint</Application>
  <PresentationFormat>Экран (4:3)</PresentationFormat>
  <Paragraphs>95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  </vt:lpstr>
      <vt:lpstr>Тема мастер-класса: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Елена</dc:creator>
  <cp:lastModifiedBy>1</cp:lastModifiedBy>
  <cp:revision>64</cp:revision>
  <cp:lastPrinted>1601-01-01T00:00:00Z</cp:lastPrinted>
  <dcterms:created xsi:type="dcterms:W3CDTF">1601-01-01T00:00:00Z</dcterms:created>
  <dcterms:modified xsi:type="dcterms:W3CDTF">2020-02-06T10:06:00Z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