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68" r:id="rId5"/>
    <p:sldId id="269" r:id="rId6"/>
    <p:sldId id="272" r:id="rId7"/>
    <p:sldId id="263" r:id="rId8"/>
    <p:sldId id="256" r:id="rId9"/>
    <p:sldId id="261" r:id="rId10"/>
    <p:sldId id="266" r:id="rId11"/>
    <p:sldId id="270" r:id="rId12"/>
    <p:sldId id="267" r:id="rId13"/>
    <p:sldId id="271" r:id="rId14"/>
    <p:sldId id="273" r:id="rId15"/>
    <p:sldId id="264" r:id="rId16"/>
    <p:sldId id="26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E652F-6CE4-4C41-A57B-6C4CD2DD9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52A4D1-EF28-4FE2-A84E-075485B70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6C95E9-CAA7-4637-8BCF-CD07C53D6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88CD-00B3-4C8D-9715-01200A7A50DB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FCCAD-0526-49CC-B8A1-8C9D7C77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2F2139-E964-4418-9D19-BAD2A722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ECDE-C146-41E3-9258-5112EC22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90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18CA6-0F84-421E-B9C2-4B75B5421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E62963-19BA-4E46-9978-DFB09EEBF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B65F0E-5459-4911-A9E4-E2821BFC0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88CD-00B3-4C8D-9715-01200A7A50DB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777380-C92D-4A3B-84F4-72AA5256F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9A06A-875B-444A-B189-EF933782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ECDE-C146-41E3-9258-5112EC22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95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05B5C9A-771D-4D0B-8EEB-7A269C1FCD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AC27F1-6387-4BE8-BE4B-582F036F6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5D5FC5-AA7F-423F-8884-FFC867F5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88CD-00B3-4C8D-9715-01200A7A50DB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02F50B-122F-4877-892E-250DB7BE1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B5829-B260-4BC9-A81F-A64913751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ECDE-C146-41E3-9258-5112EC22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73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96276-932B-4475-8DCA-AEA2F6893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36E9CC-DE50-4EB1-8F78-B3E0A69C1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7E021-0002-4403-A3D9-61327C2FE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88CD-00B3-4C8D-9715-01200A7A50DB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45678D-372F-45C2-BB31-429B9A54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F4DE06-11BD-45A5-B275-270578CF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ECDE-C146-41E3-9258-5112EC22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82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FE213-0C47-4639-AA40-4E0920E8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515C88-D910-4B08-AD8E-BF70BA76F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00025D-F56E-41D4-8A60-DBE09C7B5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88CD-00B3-4C8D-9715-01200A7A50DB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649C6-8B73-46B8-9C37-E3FCD08A3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D2F0B8-63BB-4A52-A025-628318A7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ECDE-C146-41E3-9258-5112EC22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88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0BE18-8FF3-437B-A90E-49066DB4F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5DD082-5F83-498D-BF06-2E02C7D14B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F29DA3-AF9E-4BF5-9054-6319F8967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983EE0-19D2-46FF-AF07-1B56D6747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88CD-00B3-4C8D-9715-01200A7A50DB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E3D5DC-3139-4EF0-ADF7-772DD8746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ACBF1D-ACBA-4ABB-B375-89E3C0F5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ECDE-C146-41E3-9258-5112EC22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34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EE8F1-8DF1-4F85-8EB5-701A11FBA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ECA3A0-6A48-4408-B003-63AB39A74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E140CA-5C7E-4263-9C89-F0F236DD3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F1EC6D-E2BC-44DB-9EC3-7519273AA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ABEB44-AE52-419A-87A9-FCCEB40BB6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9F2C5DC-1015-41AD-8670-E77065D1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88CD-00B3-4C8D-9715-01200A7A50DB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A6D4D0-5E35-4C1C-9156-A6F7C1ADC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6F5615-27D2-461B-9C34-F87EF8953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ECDE-C146-41E3-9258-5112EC22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32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01078-0337-4DCC-BB18-C6648333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8B1DFD-10CD-41AC-A875-4A28BDFD7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88CD-00B3-4C8D-9715-01200A7A50DB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6FA29E-BC2C-48E0-8E68-E6C0F48B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EEA5A9-B716-4198-A61A-D4381E8AE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ECDE-C146-41E3-9258-5112EC22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88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AADCBB-F478-402A-AA99-115158246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88CD-00B3-4C8D-9715-01200A7A50DB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3EAE16-3291-4CBD-A2B2-EEFDD5A94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DF5EED-922D-4746-BCE0-88915F21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ECDE-C146-41E3-9258-5112EC22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17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094ED-4515-498D-8B57-B2928EB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708362-6C39-47EB-A283-7C766B58E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0FCC3F-DD31-4F97-8B89-15A3C52DF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C4DD5-4111-4A9B-86BB-88AF8E096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88CD-00B3-4C8D-9715-01200A7A50DB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D6C609-B34B-4709-8709-A79FEA89D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BA66DE-A864-497B-B4F4-C059E411A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ECDE-C146-41E3-9258-5112EC22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35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676B6-FECD-4064-88F0-78C954E2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E01E19-93D9-4D38-90F2-4AADF3F78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B9501C-9D10-4B31-B5B1-581176F18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D4117E-BABE-4433-BC67-7738D72BE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88CD-00B3-4C8D-9715-01200A7A50DB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C3B0F7-C626-4926-9E98-058022B88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62F5BB-34D8-4989-A8E6-58AC769E5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ECDE-C146-41E3-9258-5112EC22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3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259E1-7542-4CE8-BAF0-565503FB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0A13ED-F7BA-4157-839A-96FD21314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662F93-C292-4E92-8FAE-F5F1498C2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588CD-00B3-4C8D-9715-01200A7A50DB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CFEA9B-DF01-4EB7-B0DF-F97BAC85E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D2C360-2793-45BB-B1ED-234451D0E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5ECDE-C146-41E3-9258-5112EC22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74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3184C-D5FD-44AC-B412-63D19B0FF0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4987BC-BC58-4BB3-B573-CDD702C81F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9326E4-2A70-4139-99A2-E70D8AA5D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30" y="165340"/>
            <a:ext cx="3885609" cy="52944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FFF4A1-B120-418A-9884-1411AA8FAE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31" t="25631" r="2513"/>
          <a:stretch/>
        </p:blipFill>
        <p:spPr>
          <a:xfrm>
            <a:off x="5056929" y="1122363"/>
            <a:ext cx="3687577" cy="51844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3B94FC-74A2-46B4-A068-9034D01D57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20" r="44709" b="51602"/>
          <a:stretch/>
        </p:blipFill>
        <p:spPr>
          <a:xfrm>
            <a:off x="9099610" y="165340"/>
            <a:ext cx="2853609" cy="493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45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2F53E-A509-4412-899E-096F98C7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029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Ассамблеи 1718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ED718-2C31-4119-957A-DCC958595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5" y="1171852"/>
            <a:ext cx="11558726" cy="5005111"/>
          </a:xfrm>
        </p:spPr>
        <p:txBody>
          <a:bodyPr>
            <a:noAutofit/>
          </a:bodyPr>
          <a:lstStyle/>
          <a:p>
            <a:r>
              <a:rPr lang="ru-RU" sz="3200" i="1" dirty="0"/>
              <a:t>Придти на ассамблею имеет право всякий … Хозяин не должен никого встречать вне комнаты, ни провожать, хотя бы тот был и сам император … В комнате, где танцуют, должны быть приготовлены: стол с трубками, несколько других столов для игры в шахматы и шашки; но карты на ассамблеях не </a:t>
            </a:r>
            <a:r>
              <a:rPr lang="ru-RU" sz="3200" i="1" dirty="0" err="1"/>
              <a:t>терпятся</a:t>
            </a:r>
            <a:r>
              <a:rPr lang="ru-RU" sz="3200" i="1" dirty="0"/>
              <a:t>… Хозяин, хозяйка или кто-нибудь из домашних открывают танцы, после чего, смотря по месту, одна или две пары могут танцевать менуэт, англез или польский по желанию … Всякий имеет свободу делать что хочет, то есть может или танцевать, или играть, или разговаривать, или смотреть на других…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39116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1BF01-AA2D-407F-9EA0-622FDD4F0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63" y="365125"/>
            <a:ext cx="11709647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отразилось принятия Табеля о рангах и </a:t>
            </a:r>
            <a:br>
              <a:rPr lang="ru-RU" dirty="0"/>
            </a:br>
            <a:r>
              <a:rPr lang="ru-RU" dirty="0"/>
              <a:t>Указа о единонаследии на дворянском сословии?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9A16F-A6DE-4D6A-AF4C-AD6584419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013EBD-62A2-4234-9516-B4AAC043E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4" t="18771" r="8124" b="4337"/>
          <a:stretch/>
        </p:blipFill>
        <p:spPr>
          <a:xfrm>
            <a:off x="1388615" y="1579092"/>
            <a:ext cx="7533443" cy="509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86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29DE6-DFE9-483A-9FD6-B6F1ACB36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3F0568-9AAB-403C-887B-A2C8C3BE0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82" y="1154097"/>
            <a:ext cx="10750118" cy="5022866"/>
          </a:xfrm>
        </p:spPr>
        <p:txBody>
          <a:bodyPr/>
          <a:lstStyle/>
          <a:p>
            <a:r>
              <a:rPr lang="ru-RU" i="1" dirty="0"/>
              <a:t>Исправьте ошибки в тексте.</a:t>
            </a:r>
            <a:endParaRPr lang="ru-RU" dirty="0"/>
          </a:p>
          <a:p>
            <a:r>
              <a:rPr lang="ru-RU" dirty="0"/>
              <a:t>Вернувшись из первого путешествия за границу. Пётр стал рьяно бороться за введение одежды русского покроя. Горожанам было запрещено брить бороды и носить одежду западноевропейского образца. Лишь крестьяне и священнослужители могли брить бороды. Остальным разрешалось бриться только после уплаты специальной пошлины. Крестьян обучали  хорошим манерам и правилам  этикета по книге «Юности честное зерцало». Новой   формой публичного общения стали ассамблеи, куда приглашали только лиц мужского пола.     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064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6D395-CB25-4D85-97FB-3FB32A1E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08373"/>
            <a:ext cx="10915835" cy="506027"/>
          </a:xfrm>
        </p:spPr>
        <p:txBody>
          <a:bodyPr>
            <a:normAutofit fontScale="90000"/>
          </a:bodyPr>
          <a:lstStyle/>
          <a:p>
            <a:r>
              <a:rPr lang="ru-RU" dirty="0"/>
              <a:t>Регламент главного магистрата 1721 г.    2 группа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4FF7E5-AD49-4F65-91A9-CB31CEBAC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71" y="914400"/>
            <a:ext cx="10785629" cy="52625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Горожане</a:t>
            </a:r>
          </a:p>
          <a:p>
            <a:pPr algn="ctr"/>
            <a:endParaRPr lang="ru-RU" sz="3200" dirty="0"/>
          </a:p>
          <a:p>
            <a:r>
              <a:rPr lang="ru-RU" sz="3200" dirty="0"/>
              <a:t>                        ___ «Подлые»__       ________________</a:t>
            </a:r>
          </a:p>
          <a:p>
            <a:pPr algn="ctr"/>
            <a:endParaRPr lang="ru-RU" sz="3200" dirty="0"/>
          </a:p>
          <a:p>
            <a:r>
              <a:rPr lang="ru-RU" sz="3200" dirty="0"/>
              <a:t>                            </a:t>
            </a:r>
          </a:p>
          <a:p>
            <a:r>
              <a:rPr lang="ru-RU" sz="3200" dirty="0"/>
              <a:t>                        ______________        ___Гильдии и цехи____</a:t>
            </a:r>
          </a:p>
          <a:p>
            <a:pPr algn="ctr"/>
            <a:endParaRPr lang="ru-RU" sz="3200" dirty="0"/>
          </a:p>
          <a:p>
            <a:pPr algn="ctr"/>
            <a:endParaRPr lang="ru-RU" sz="3200" dirty="0"/>
          </a:p>
          <a:p>
            <a:pPr algn="ctr"/>
            <a:endParaRPr lang="ru-RU" sz="3200" dirty="0"/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D71C2A83-7B99-4691-B447-BFED5C42E173}"/>
              </a:ext>
            </a:extLst>
          </p:cNvPr>
          <p:cNvSpPr/>
          <p:nvPr/>
        </p:nvSpPr>
        <p:spPr>
          <a:xfrm>
            <a:off x="3915053" y="1592530"/>
            <a:ext cx="727968" cy="445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9BD206-0EB3-4203-B932-E83779318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622" y="1592530"/>
            <a:ext cx="774259" cy="4633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98ABB1-69B2-4A6A-BB64-0271BAB66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820" y="2965664"/>
            <a:ext cx="780356" cy="4633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0E23D9-6460-433E-BFE9-539FC478A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585" y="2965664"/>
            <a:ext cx="78035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99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DE4D6-11ED-4315-A371-5B7796F4D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/>
          <a:p>
            <a:r>
              <a:rPr lang="ru-RU" dirty="0"/>
              <a:t>3 группа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7FA29E-DC4B-49FD-8328-0CE39F33D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8C2728-05F4-46CC-9D1D-0385A7A927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00" t="10671" r="58340" b="7915"/>
          <a:stretch/>
        </p:blipFill>
        <p:spPr>
          <a:xfrm>
            <a:off x="1322772" y="365124"/>
            <a:ext cx="3941686" cy="648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15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06266-1CB5-4BFA-9FAC-A8A8209CE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E1CE29-C13B-4438-B922-FA5A9EB00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BC8C72-7980-4FED-9351-EF5D97E03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53" y="164237"/>
            <a:ext cx="9860131" cy="652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06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B9827-2F45-4C92-9E96-98097C54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271D39-97BB-4087-8614-AC88A8E8E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6A8F47-C45E-4906-B19E-17C9B59D6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938"/>
            <a:ext cx="10321771" cy="650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8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FBD1A-4D11-450C-B309-F7533362B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3243"/>
          </a:xfrm>
        </p:spPr>
        <p:txBody>
          <a:bodyPr/>
          <a:lstStyle/>
          <a:p>
            <a:r>
              <a:rPr lang="ru-RU" dirty="0"/>
              <a:t>Российское общество в Петровскую эпоху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3827E3-040C-40A8-8B82-42F3D0ECA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36D534-10E9-4A0F-8C79-3A69EB637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529" y="1108369"/>
            <a:ext cx="9010835" cy="554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16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92EE11-DB26-4FDA-B055-08063831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188" y="248576"/>
            <a:ext cx="9480612" cy="54153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Указ Петра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4F8787-4960-4F1C-B864-15DB31DC5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19" y="719092"/>
            <a:ext cx="11549848" cy="5788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i="1" dirty="0" err="1"/>
              <a:t>Бояром</a:t>
            </a:r>
            <a:r>
              <a:rPr lang="ru-RU" sz="3600" i="1" dirty="0"/>
              <a:t> и окольничим, и думным… </a:t>
            </a:r>
            <a:r>
              <a:rPr lang="ru-RU" sz="3600" i="1" dirty="0" err="1"/>
              <a:t>людем</a:t>
            </a:r>
            <a:r>
              <a:rPr lang="ru-RU" sz="3600" i="1" dirty="0"/>
              <a:t>, и стольникам, и стряпчим носить платья венгерские, кафтаны.  На Москве и во всех городах городовым и приказным людям, и гостям, и посадским людям всем сказать: чтоб впредь с сего Его великого государя указа бороды и усы брили. А буде кто бороды и усы брить не похотят, а похотят ходить с бородою и с усами и с тех </a:t>
            </a:r>
            <a:r>
              <a:rPr lang="ru-RU" sz="3600" i="1" dirty="0" err="1"/>
              <a:t>имать</a:t>
            </a:r>
            <a:r>
              <a:rPr lang="ru-RU" sz="3600" i="1" dirty="0"/>
              <a:t>... по 60 рублей с человека ... </a:t>
            </a:r>
            <a:r>
              <a:rPr lang="ru-RU" sz="3600" dirty="0"/>
              <a:t>С</a:t>
            </a:r>
            <a:r>
              <a:rPr lang="ru-RU" sz="3600" i="1" dirty="0"/>
              <a:t>таринное платье российское отменить, всем носить по обычаю европейских христианских государств, носить с </a:t>
            </a:r>
            <a:r>
              <a:rPr lang="ru-RU" sz="3600" i="1" dirty="0" err="1"/>
              <a:t>Богоявлениева</a:t>
            </a:r>
            <a:r>
              <a:rPr lang="ru-RU" sz="3600" i="1" dirty="0"/>
              <a:t> дни </a:t>
            </a:r>
            <a:r>
              <a:rPr lang="ru-RU" sz="3600" i="1" dirty="0" err="1"/>
              <a:t>нынешняго</a:t>
            </a:r>
            <a:r>
              <a:rPr lang="ru-RU" sz="3600" i="1" dirty="0"/>
              <a:t> 1700 года, </a:t>
            </a:r>
            <a:r>
              <a:rPr lang="ru-RU" sz="3600" i="1" dirty="0" err="1"/>
              <a:t>такожде</a:t>
            </a:r>
            <a:r>
              <a:rPr lang="ru-RU" sz="3600" i="1" dirty="0"/>
              <a:t> и бороды брить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63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D5A9D-78DC-474B-8B34-1D5C80F35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F51BB6-7FE7-441C-B968-2A8F970DC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871E53-EB07-41A2-8755-F05AFCD27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83" y="208625"/>
            <a:ext cx="8865833" cy="664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8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4E75D-0A60-4079-82E3-AF9FC120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10C4C3-3A1F-44EE-BF55-6DEB88E21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4D2B658-70B6-4E31-90DF-34FB03226D5D}"/>
              </a:ext>
            </a:extLst>
          </p:cNvPr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Новшества в петровскую эпоху До После Сутки от утра до вечера Счёт часов (170...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1A173E-AB27-4109-9720-799C0F529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49" y="-43310"/>
            <a:ext cx="10437182" cy="653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BBDC2-480C-40F3-95CC-8FF01D273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08" y="365125"/>
            <a:ext cx="11078592" cy="1325563"/>
          </a:xfrm>
        </p:spPr>
        <p:txBody>
          <a:bodyPr/>
          <a:lstStyle/>
          <a:p>
            <a:r>
              <a:rPr lang="ru-RU" dirty="0"/>
              <a:t>1 группа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906201-1854-4C95-86E5-8FA3D0FC0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226E73-0345-437D-8AE2-E407D4941E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27" t="15653" r="26682"/>
          <a:stretch/>
        </p:blipFill>
        <p:spPr>
          <a:xfrm>
            <a:off x="2849731" y="443884"/>
            <a:ext cx="5033639" cy="604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9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BC73B-5A32-47EF-8316-5B9D83267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647F98-8F6A-4487-A704-CCAC9E22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639AFE-0A26-41A1-AABB-1259F8359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46" y="129805"/>
            <a:ext cx="9948910" cy="636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78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26103-A2DD-49A7-8C26-07B629377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8E259D-AD49-4DD4-A5C4-5A2CBC855D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1AB4A1-F21A-41E8-960C-AA2B262DF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14" y="173038"/>
            <a:ext cx="105289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89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96997-EB54-40E2-8313-59D128BF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0" y="365125"/>
            <a:ext cx="11674136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1717г. - выпуск издания «Юности честное зерцало, или Показания к житейскому обхождению»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D1851E-E315-43A6-95E2-50E6B4DE9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75" y="1455938"/>
            <a:ext cx="11540971" cy="4721025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Не прилично им [детям] руками или ногами по столу везде колобродить, но смирно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вилками и ножиком по тарелкам, по скатерти или по блюду не чертить, не колоть и не стучать, но должны тихо и смирно, прямо, а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избоченясь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сидеть.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Младой отрок должен быть бодр, трудолюбив, прилежен и беспокоен, подобно как в часах маятник.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 Младые отроки должны между собою говорить иностранными языки: дабы тем навыкнуть могли, а особливо когда им что тайное говорить случится, чтоб слуги дознаться не могли и чтоб можно их от других незнающих болванов распознать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Какие правила прививали молодым дворянам?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Какие обычаи, описанные в наставлениях юношеству, были новыми для русской аристократии?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1656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348</Words>
  <Application>Microsoft Office PowerPoint</Application>
  <PresentationFormat>Широкоэкранный</PresentationFormat>
  <Paragraphs>27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Российское общество в Петровскую эпоху</vt:lpstr>
      <vt:lpstr>Указ Петра </vt:lpstr>
      <vt:lpstr>Презентация PowerPoint</vt:lpstr>
      <vt:lpstr>Презентация PowerPoint</vt:lpstr>
      <vt:lpstr>1 группа</vt:lpstr>
      <vt:lpstr>Презентация PowerPoint</vt:lpstr>
      <vt:lpstr>Презентация PowerPoint</vt:lpstr>
      <vt:lpstr>1717г. - выпуск издания «Юности честное зерцало, или Показания к житейскому обхождению» </vt:lpstr>
      <vt:lpstr>Ассамблеи 1718</vt:lpstr>
      <vt:lpstr>Как отразилось принятия Табеля о рангах и  Указа о единонаследии на дворянском сословии? </vt:lpstr>
      <vt:lpstr>Презентация PowerPoint</vt:lpstr>
      <vt:lpstr>Регламент главного магистрата 1721 г.    2 группа</vt:lpstr>
      <vt:lpstr>3 группа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13</cp:revision>
  <dcterms:created xsi:type="dcterms:W3CDTF">2019-01-22T11:26:58Z</dcterms:created>
  <dcterms:modified xsi:type="dcterms:W3CDTF">2019-01-31T16:04:12Z</dcterms:modified>
</cp:coreProperties>
</file>