
<file path=[Content_Types].xml><?xml version="1.0" encoding="utf-8"?>
<Types xmlns="http://schemas.openxmlformats.org/package/2006/content-types">
  <Default ContentType="image/png" Extension="png"/>
  <Default ContentType="application/vnd.openxmlformats-package.relationships+xml" Extension="rels"/>
  <Default ContentType="application/xml" Extension="xml"/>
  <Default ContentType="application/x-fontdata" Extension="fntdata"/>
  <Default ContentType="image/jp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  <Default ContentType="image/jpeg" Extension="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Times New Roman" panose="02020603050405020304" pitchFamily="18" charset="0"/>
      <p:regular r:id="rId53"/>
      <p:bold r:id="rId54"/>
      <p:italic r:id="rId55"/>
      <p:boldItalic r:id="rId56"/>
    </p:embeddedFont>
    <p:embeddedFont>
      <p:font typeface="Georgia" panose="02040502050405020303" pitchFamily="18" charset="0"/>
      <p:regular r:id="rId57"/>
      <p:bold r:id="rId58"/>
      <p:italic r:id="rId59"/>
      <p:boldItalic r:id="rId60"/>
    </p:embeddedFont>
    <p:embeddedFont>
      <p:font typeface="Symbol" panose="05050102010706020507" pitchFamily="18" charset="2"/>
      <p:regular r:id="rId61"/>
    </p:embeddedFont>
    <p:embeddedFont>
      <p:font typeface="Arial" panose="020B0604020202020204" pitchFamily="34" charset="0"/>
      <p:regular r:id="rId62"/>
      <p:bold r:id="rId6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94715" y="259079"/>
            <a:ext cx="3243072" cy="6339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835657" y="3933075"/>
            <a:ext cx="1224140" cy="12241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547622" y="3356965"/>
            <a:ext cx="1080122" cy="7107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47622" y="4869154"/>
            <a:ext cx="1705355" cy="8526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2765" y="559054"/>
            <a:ext cx="8078469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83077" y="2685034"/>
            <a:ext cx="5303520" cy="3318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media/image14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16.jpeg" Type="http://schemas.openxmlformats.org/officeDocument/2006/relationships/image"/></Relationships>
</file>

<file path=ppt/slides/_rels/slide31.xml.rels><?xml version="1.0" encoding="UTF-8" standalone="yes" ?>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 ?><Relationships xmlns="http://schemas.openxmlformats.org/package/2006/relationships"><Relationship Id="rId3" Target="../media/image19.jpeg" Type="http://schemas.openxmlformats.org/officeDocument/2006/relationships/image"/><Relationship Id="rId2" Target="../media/image18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 ?><Relationships xmlns="http://schemas.openxmlformats.org/package/2006/relationships"><Relationship Id="rId2" Target="../media/image2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8.xml.rels><?xml version="1.0" encoding="UTF-8" standalone="yes" ?><Relationships xmlns="http://schemas.openxmlformats.org/package/2006/relationships"><Relationship Id="rId2" Target="../media/image2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 ?><Relationships xmlns="http://schemas.openxmlformats.org/package/2006/relationships"><Relationship Id="rId3" Target="../media/image25.jpeg" Type="http://schemas.openxmlformats.org/officeDocument/2006/relationships/image"/><Relationship Id="rId2" Target="../media/image2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563" y="330708"/>
            <a:ext cx="8427720" cy="6240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23919" y="980694"/>
            <a:ext cx="4762500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1150" y="273761"/>
            <a:ext cx="5626100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Оцениваются </a:t>
            </a:r>
            <a:r>
              <a:rPr sz="2400" dirty="0">
                <a:latin typeface="Calibri"/>
                <a:cs typeface="Calibri"/>
              </a:rPr>
              <a:t>не </a:t>
            </a:r>
            <a:r>
              <a:rPr sz="2400" spc="-5" dirty="0">
                <a:latin typeface="Calibri"/>
                <a:cs typeface="Calibri"/>
              </a:rPr>
              <a:t>обучающиеся, </a:t>
            </a:r>
            <a:r>
              <a:rPr sz="2400" dirty="0">
                <a:latin typeface="Calibri"/>
                <a:cs typeface="Calibri"/>
              </a:rPr>
              <a:t>а их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работа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(деятельность)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При </a:t>
            </a:r>
            <a:r>
              <a:rPr sz="2400" spc="-5" dirty="0">
                <a:latin typeface="Calibri"/>
                <a:cs typeface="Calibri"/>
              </a:rPr>
              <a:t>оценивании акцент </a:t>
            </a:r>
            <a:r>
              <a:rPr sz="2400" spc="-15" dirty="0">
                <a:latin typeface="Calibri"/>
                <a:cs typeface="Calibri"/>
              </a:rPr>
              <a:t>делается </a:t>
            </a:r>
            <a:r>
              <a:rPr sz="2400" dirty="0">
                <a:latin typeface="Calibri"/>
                <a:cs typeface="Calibri"/>
              </a:rPr>
              <a:t>на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позитивные </a:t>
            </a:r>
            <a:r>
              <a:rPr sz="2400" spc="-10" dirty="0">
                <a:latin typeface="Calibri"/>
                <a:cs typeface="Calibri"/>
              </a:rPr>
              <a:t>стороны, </a:t>
            </a:r>
            <a:r>
              <a:rPr sz="2400" dirty="0">
                <a:latin typeface="Calibri"/>
                <a:cs typeface="Calibri"/>
              </a:rPr>
              <a:t>а не на </a:t>
            </a:r>
            <a:r>
              <a:rPr sz="2400" spc="-5" dirty="0">
                <a:latin typeface="Calibri"/>
                <a:cs typeface="Calibri"/>
              </a:rPr>
              <a:t>негативные.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Оценивание </a:t>
            </a:r>
            <a:r>
              <a:rPr sz="2400" b="1" spc="-15" dirty="0">
                <a:latin typeface="Calibri"/>
                <a:cs typeface="Calibri"/>
              </a:rPr>
              <a:t>должно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быть:</a:t>
            </a:r>
            <a:endParaRPr sz="2400">
              <a:latin typeface="Calibri"/>
              <a:cs typeface="Calibri"/>
            </a:endParaRPr>
          </a:p>
          <a:p>
            <a:pPr marL="469900" marR="14478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понятным </a:t>
            </a:r>
            <a:r>
              <a:rPr sz="2400" dirty="0">
                <a:latin typeface="Calibri"/>
                <a:cs typeface="Calibri"/>
              </a:rPr>
              <a:t>всем </a:t>
            </a:r>
            <a:r>
              <a:rPr sz="2400" spc="-5" dirty="0">
                <a:latin typeface="Calibri"/>
                <a:cs typeface="Calibri"/>
              </a:rPr>
              <a:t>участникам  </a:t>
            </a:r>
            <a:r>
              <a:rPr sz="2400" spc="-15" dirty="0">
                <a:latin typeface="Calibri"/>
                <a:cs typeface="Calibri"/>
              </a:rPr>
              <a:t>образовательного </a:t>
            </a:r>
            <a:r>
              <a:rPr sz="2400" spc="-5" dirty="0">
                <a:latin typeface="Calibri"/>
                <a:cs typeface="Calibri"/>
              </a:rPr>
              <a:t>процесса;  гибким;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многоинструментальным;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психологически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комфортным.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1150" y="4298442"/>
            <a:ext cx="54648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40965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Calibri"/>
                <a:cs typeface="Calibri"/>
              </a:rPr>
              <a:t>Кто </a:t>
            </a:r>
            <a:r>
              <a:rPr sz="2400" b="1" spc="-5" dirty="0">
                <a:latin typeface="Calibri"/>
                <a:cs typeface="Calibri"/>
              </a:rPr>
              <a:t>оценивает?  </a:t>
            </a:r>
            <a:r>
              <a:rPr sz="2400" b="1" spc="-10" dirty="0">
                <a:latin typeface="Calibri"/>
                <a:cs typeface="Calibri"/>
              </a:rPr>
              <a:t>Ученик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самооценка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Ученик </a:t>
            </a:r>
            <a:r>
              <a:rPr sz="2400" b="1" dirty="0">
                <a:latin typeface="Calibri"/>
                <a:cs typeface="Calibri"/>
              </a:rPr>
              <a:t>и </a:t>
            </a:r>
            <a:r>
              <a:rPr sz="2400" b="1" spc="-10" dirty="0">
                <a:latin typeface="Calibri"/>
                <a:cs typeface="Calibri"/>
              </a:rPr>
              <a:t>учитель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0" dirty="0">
                <a:latin typeface="Calibri"/>
                <a:cs typeface="Calibri"/>
              </a:rPr>
              <a:t>диалоге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совместное  оценивание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504190"/>
            <a:ext cx="19005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Оценивание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  </a:t>
            </a:r>
            <a:r>
              <a:rPr sz="2400" b="1" spc="-10" dirty="0">
                <a:latin typeface="Calibri"/>
                <a:cs typeface="Calibri"/>
              </a:rPr>
              <a:t>процессе</a:t>
            </a:r>
            <a:endParaRPr sz="2400">
              <a:latin typeface="Calibri"/>
              <a:cs typeface="Calibri"/>
            </a:endParaRPr>
          </a:p>
          <a:p>
            <a:pPr marL="12700" marR="61722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5" dirty="0">
                <a:latin typeface="Calibri"/>
                <a:cs typeface="Calibri"/>
              </a:rPr>
              <a:t>б</a:t>
            </a:r>
            <a:r>
              <a:rPr sz="2400" b="1" dirty="0">
                <a:latin typeface="Calibri"/>
                <a:cs typeface="Calibri"/>
              </a:rPr>
              <a:t>уч</a:t>
            </a:r>
            <a:r>
              <a:rPr sz="2400" b="1" spc="10" dirty="0">
                <a:latin typeface="Calibri"/>
                <a:cs typeface="Calibri"/>
              </a:rPr>
              <a:t>е</a:t>
            </a:r>
            <a:r>
              <a:rPr sz="2400" b="1" spc="-5" dirty="0">
                <a:latin typeface="Calibri"/>
                <a:cs typeface="Calibri"/>
              </a:rPr>
              <a:t>ния  б</a:t>
            </a:r>
            <a:r>
              <a:rPr sz="2400" b="1" spc="-15" dirty="0">
                <a:latin typeface="Calibri"/>
                <a:cs typeface="Calibri"/>
              </a:rPr>
              <a:t>и</a:t>
            </a:r>
            <a:r>
              <a:rPr sz="2400" b="1" spc="-3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логии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11195" y="489915"/>
            <a:ext cx="501904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latin typeface="Calibri"/>
                <a:cs typeface="Calibri"/>
              </a:rPr>
              <a:t>Уровневый: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оценка </a:t>
            </a:r>
            <a:r>
              <a:rPr sz="2400" spc="-5" dirty="0">
                <a:latin typeface="Calibri"/>
                <a:cs typeface="Calibri"/>
              </a:rPr>
              <a:t>индивидуальных  </a:t>
            </a:r>
            <a:r>
              <a:rPr sz="2400" spc="-10" dirty="0">
                <a:latin typeface="Calibri"/>
                <a:cs typeface="Calibri"/>
              </a:rPr>
              <a:t>образовательных достижений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ведется</a:t>
            </a:r>
            <a:endParaRPr sz="2400">
              <a:latin typeface="Calibri"/>
              <a:cs typeface="Calibri"/>
            </a:endParaRPr>
          </a:p>
          <a:p>
            <a:pPr marL="12700" marR="393700">
              <a:lnSpc>
                <a:spcPct val="100000"/>
              </a:lnSpc>
            </a:pPr>
            <a:r>
              <a:rPr sz="2400" spc="-20" dirty="0">
                <a:latin typeface="Calibri"/>
                <a:cs typeface="Calibri"/>
              </a:rPr>
              <a:t>«методом </a:t>
            </a:r>
            <a:r>
              <a:rPr sz="2400" spc="-5" dirty="0">
                <a:latin typeface="Calibri"/>
                <a:cs typeface="Calibri"/>
              </a:rPr>
              <a:t>сложения», </a:t>
            </a: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котором  </a:t>
            </a:r>
            <a:r>
              <a:rPr sz="2400" spc="-10" dirty="0">
                <a:latin typeface="Calibri"/>
                <a:cs typeface="Calibri"/>
              </a:rPr>
              <a:t>фиксируются достижение базового  </a:t>
            </a:r>
            <a:r>
              <a:rPr sz="2400" dirty="0">
                <a:latin typeface="Calibri"/>
                <a:cs typeface="Calibri"/>
              </a:rPr>
              <a:t>уровня и </a:t>
            </a:r>
            <a:r>
              <a:rPr sz="2400" spc="-10" dirty="0">
                <a:latin typeface="Calibri"/>
                <a:cs typeface="Calibri"/>
              </a:rPr>
              <a:t>его </a:t>
            </a:r>
            <a:r>
              <a:rPr sz="2400" dirty="0">
                <a:latin typeface="Calibri"/>
                <a:cs typeface="Calibri"/>
              </a:rPr>
              <a:t>превышение  </a:t>
            </a:r>
            <a:r>
              <a:rPr sz="2400" spc="-5" dirty="0">
                <a:latin typeface="Calibri"/>
                <a:cs typeface="Calibri"/>
              </a:rPr>
              <a:t>(повышенный,</a:t>
            </a:r>
            <a:r>
              <a:rPr sz="2400" dirty="0">
                <a:latin typeface="Calibri"/>
                <a:cs typeface="Calibri"/>
              </a:rPr>
              <a:t> высокий).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1195" y="3416934"/>
            <a:ext cx="523557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Комплексный: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оценка </a:t>
            </a:r>
            <a:r>
              <a:rPr sz="2400" spc="-10" dirty="0">
                <a:latin typeface="Calibri"/>
                <a:cs typeface="Calibri"/>
              </a:rPr>
              <a:t>предметных, метапредметных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5" dirty="0">
                <a:latin typeface="Calibri"/>
                <a:cs typeface="Calibri"/>
              </a:rPr>
              <a:t>личностных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результатов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2700" marR="114300">
              <a:lnSpc>
                <a:spcPct val="100000"/>
              </a:lnSpc>
            </a:pPr>
            <a:r>
              <a:rPr sz="2400" i="1" dirty="0">
                <a:latin typeface="Calibri"/>
                <a:cs typeface="Calibri"/>
              </a:rPr>
              <a:t>Выстраивание </a:t>
            </a:r>
            <a:r>
              <a:rPr sz="2400" i="1" spc="-10" dirty="0">
                <a:latin typeface="Calibri"/>
                <a:cs typeface="Calibri"/>
              </a:rPr>
              <a:t>индивидуальной  </a:t>
            </a:r>
            <a:r>
              <a:rPr sz="2400" i="1" dirty="0">
                <a:latin typeface="Calibri"/>
                <a:cs typeface="Calibri"/>
              </a:rPr>
              <a:t>траектории </a:t>
            </a:r>
            <a:r>
              <a:rPr sz="2400" i="1" spc="-5" dirty="0">
                <a:latin typeface="Calibri"/>
                <a:cs typeface="Calibri"/>
              </a:rPr>
              <a:t>движения </a:t>
            </a:r>
            <a:r>
              <a:rPr sz="2400" i="1" dirty="0">
                <a:latin typeface="Calibri"/>
                <a:cs typeface="Calibri"/>
              </a:rPr>
              <a:t>с </a:t>
            </a:r>
            <a:r>
              <a:rPr sz="2400" i="1" spc="-5" dirty="0">
                <a:latin typeface="Calibri"/>
                <a:cs typeface="Calibri"/>
              </a:rPr>
              <a:t>учетом зоны  </a:t>
            </a:r>
            <a:r>
              <a:rPr sz="2400" i="1" spc="-10" dirty="0">
                <a:latin typeface="Calibri"/>
                <a:cs typeface="Calibri"/>
              </a:rPr>
              <a:t>ближайшего</a:t>
            </a:r>
            <a:r>
              <a:rPr sz="2400" i="1" dirty="0">
                <a:latin typeface="Calibri"/>
                <a:cs typeface="Calibri"/>
              </a:rPr>
              <a:t> </a:t>
            </a:r>
            <a:r>
              <a:rPr sz="2400" i="1" spc="-5" dirty="0">
                <a:latin typeface="Calibri"/>
                <a:cs typeface="Calibri"/>
              </a:rPr>
              <a:t>развития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583184"/>
            <a:ext cx="186690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259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Основные  </a:t>
            </a:r>
            <a:r>
              <a:rPr sz="2400" b="1" spc="-25" dirty="0">
                <a:latin typeface="Calibri"/>
                <a:cs typeface="Calibri"/>
              </a:rPr>
              <a:t>подходы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к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оцениванию  </a:t>
            </a:r>
            <a:r>
              <a:rPr sz="2400" b="1" spc="-5" dirty="0">
                <a:latin typeface="Calibri"/>
                <a:cs typeface="Calibri"/>
              </a:rPr>
              <a:t>при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обучении  </a:t>
            </a:r>
            <a:r>
              <a:rPr sz="2400" b="1" spc="-10" dirty="0">
                <a:latin typeface="Calibri"/>
                <a:cs typeface="Calibri"/>
              </a:rPr>
              <a:t>биологии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7221" y="524636"/>
            <a:ext cx="463296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575">
              <a:lnSpc>
                <a:spcPct val="100000"/>
              </a:lnSpc>
              <a:spcBef>
                <a:spcPts val="100"/>
              </a:spcBef>
            </a:pPr>
            <a:r>
              <a:rPr sz="2400" i="1" spc="-5" dirty="0"/>
              <a:t>Для оценки личностных  </a:t>
            </a:r>
            <a:r>
              <a:rPr sz="2400" spc="-5" dirty="0"/>
              <a:t>образовательных </a:t>
            </a:r>
            <a:r>
              <a:rPr sz="2400" spc="-10" dirty="0"/>
              <a:t>результатов  обязательными, отражающими  </a:t>
            </a:r>
            <a:r>
              <a:rPr sz="2400" spc="-5" dirty="0"/>
              <a:t>требования </a:t>
            </a:r>
            <a:r>
              <a:rPr sz="2400" spc="-15" dirty="0"/>
              <a:t>ФГОС, </a:t>
            </a:r>
            <a:r>
              <a:rPr sz="2400" spc="-10" dirty="0"/>
              <a:t>должны </a:t>
            </a:r>
            <a:r>
              <a:rPr sz="2400" dirty="0"/>
              <a:t>стать  </a:t>
            </a:r>
            <a:r>
              <a:rPr sz="2400" spc="-5" dirty="0"/>
              <a:t>такие </a:t>
            </a:r>
            <a:r>
              <a:rPr sz="2400" spc="-10" dirty="0"/>
              <a:t>показатели,</a:t>
            </a:r>
            <a:r>
              <a:rPr sz="2400" spc="-5" dirty="0"/>
              <a:t> </a:t>
            </a:r>
            <a:r>
              <a:rPr sz="2400" spc="-15" dirty="0"/>
              <a:t>как:</a:t>
            </a:r>
            <a:endParaRPr sz="2400"/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i="0" dirty="0">
                <a:latin typeface="Calibri"/>
                <a:cs typeface="Calibri"/>
              </a:rPr>
              <a:t>уровень </a:t>
            </a:r>
            <a:r>
              <a:rPr sz="2400" b="1" i="1" spc="-5" dirty="0">
                <a:latin typeface="Calibri"/>
                <a:cs typeface="Calibri"/>
              </a:rPr>
              <a:t>личностного развития </a:t>
            </a:r>
            <a:r>
              <a:rPr sz="2400" i="0" spc="-5" dirty="0">
                <a:latin typeface="Calibri"/>
                <a:cs typeface="Calibri"/>
              </a:rPr>
              <a:t>(в  </a:t>
            </a:r>
            <a:r>
              <a:rPr sz="2400" i="0" spc="-10" dirty="0">
                <a:latin typeface="Calibri"/>
                <a:cs typeface="Calibri"/>
              </a:rPr>
              <a:t>соответствии </a:t>
            </a:r>
            <a:r>
              <a:rPr sz="2400" i="0" dirty="0">
                <a:latin typeface="Calibri"/>
                <a:cs typeface="Calibri"/>
              </a:rPr>
              <a:t>с </a:t>
            </a:r>
            <a:r>
              <a:rPr sz="2400" i="0" spc="-5" dirty="0">
                <a:latin typeface="Calibri"/>
                <a:cs typeface="Calibri"/>
              </a:rPr>
              <a:t>описанием </a:t>
            </a:r>
            <a:r>
              <a:rPr sz="2400" i="0" dirty="0">
                <a:latin typeface="Calibri"/>
                <a:cs typeface="Calibri"/>
              </a:rPr>
              <a:t>в </a:t>
            </a:r>
            <a:r>
              <a:rPr sz="2400" i="0" spc="-20" dirty="0">
                <a:latin typeface="Calibri"/>
                <a:cs typeface="Calibri"/>
              </a:rPr>
              <a:t>ФГОС);  </a:t>
            </a:r>
            <a:r>
              <a:rPr sz="2400" i="0" dirty="0">
                <a:latin typeface="Calibri"/>
                <a:cs typeface="Calibri"/>
              </a:rPr>
              <a:t>уровень </a:t>
            </a:r>
            <a:r>
              <a:rPr sz="2400" b="1" i="1" spc="-5" dirty="0">
                <a:latin typeface="Calibri"/>
                <a:cs typeface="Calibri"/>
              </a:rPr>
              <a:t>учебно-познавательной  </a:t>
            </a:r>
            <a:r>
              <a:rPr sz="2400" b="1" spc="-5" dirty="0">
                <a:latin typeface="Calibri"/>
                <a:cs typeface="Calibri"/>
              </a:rPr>
              <a:t>мотивации </a:t>
            </a:r>
            <a:r>
              <a:rPr sz="2400" i="0" spc="-5" dirty="0">
                <a:latin typeface="Calibri"/>
                <a:cs typeface="Calibri"/>
              </a:rPr>
              <a:t>обучающихся</a:t>
            </a:r>
            <a:r>
              <a:rPr sz="2400" i="0" spc="-55" dirty="0">
                <a:latin typeface="Calibri"/>
                <a:cs typeface="Calibri"/>
              </a:rPr>
              <a:t> </a:t>
            </a:r>
            <a:r>
              <a:rPr sz="2400" i="0" dirty="0">
                <a:latin typeface="Calibri"/>
                <a:cs typeface="Calibri"/>
              </a:rPr>
              <a:t>по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7221" y="3817366"/>
            <a:ext cx="498665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3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отношению </a:t>
            </a:r>
            <a:r>
              <a:rPr sz="2400" dirty="0">
                <a:latin typeface="Calibri"/>
                <a:cs typeface="Calibri"/>
              </a:rPr>
              <a:t>к </a:t>
            </a:r>
            <a:r>
              <a:rPr sz="2400" spc="-10" dirty="0">
                <a:latin typeface="Calibri"/>
                <a:cs typeface="Calibri"/>
              </a:rPr>
              <a:t>предмету </a:t>
            </a:r>
            <a:r>
              <a:rPr sz="2400" spc="-15" dirty="0">
                <a:latin typeface="Calibri"/>
                <a:cs typeface="Calibri"/>
              </a:rPr>
              <a:t>«Биология»;  </a:t>
            </a:r>
            <a:r>
              <a:rPr sz="2400" dirty="0">
                <a:latin typeface="Calibri"/>
                <a:cs typeface="Calibri"/>
              </a:rPr>
              <a:t>уровень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сформированности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i="1" spc="-5" dirty="0">
                <a:latin typeface="Calibri"/>
                <a:cs typeface="Calibri"/>
              </a:rPr>
              <a:t>ценностей </a:t>
            </a:r>
            <a:r>
              <a:rPr sz="2400" spc="-15" dirty="0">
                <a:latin typeface="Calibri"/>
                <a:cs typeface="Calibri"/>
              </a:rPr>
              <a:t>здорового </a:t>
            </a:r>
            <a:r>
              <a:rPr sz="2400" spc="-5" dirty="0">
                <a:latin typeface="Calibri"/>
                <a:cs typeface="Calibri"/>
              </a:rPr>
              <a:t>образа </a:t>
            </a:r>
            <a:r>
              <a:rPr sz="2400" dirty="0">
                <a:latin typeface="Calibri"/>
                <a:cs typeface="Calibri"/>
              </a:rPr>
              <a:t>жизни  </a:t>
            </a:r>
            <a:r>
              <a:rPr sz="2400" spc="-10" dirty="0">
                <a:latin typeface="Calibri"/>
                <a:cs typeface="Calibri"/>
              </a:rPr>
              <a:t>обучающегося, </a:t>
            </a:r>
            <a:r>
              <a:rPr sz="2400" b="1" i="1" spc="-10" dirty="0">
                <a:latin typeface="Calibri"/>
                <a:cs typeface="Calibri"/>
              </a:rPr>
              <a:t>навыков </a:t>
            </a:r>
            <a:r>
              <a:rPr sz="2400" b="1" i="1" spc="-5" dirty="0">
                <a:latin typeface="Calibri"/>
                <a:cs typeface="Calibri"/>
              </a:rPr>
              <a:t>организации  деятельности.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272" y="527684"/>
            <a:ext cx="1974214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Оценка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u="heavy" spc="-5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личностных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об</a:t>
            </a:r>
            <a:r>
              <a:rPr sz="2000" b="1" spc="5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а</a:t>
            </a:r>
            <a:r>
              <a:rPr sz="2000" b="1" spc="-10" dirty="0">
                <a:latin typeface="Calibri"/>
                <a:cs typeface="Calibri"/>
              </a:rPr>
              <a:t>з</a:t>
            </a:r>
            <a:r>
              <a:rPr sz="2000" b="1" dirty="0">
                <a:latin typeface="Calibri"/>
                <a:cs typeface="Calibri"/>
              </a:rPr>
              <a:t>ов</a:t>
            </a:r>
            <a:r>
              <a:rPr sz="2000" b="1" spc="-15" dirty="0">
                <a:latin typeface="Calibri"/>
                <a:cs typeface="Calibri"/>
              </a:rPr>
              <a:t>ат</a:t>
            </a:r>
            <a:r>
              <a:rPr sz="2000" b="1" spc="-40" dirty="0">
                <a:latin typeface="Calibri"/>
                <a:cs typeface="Calibri"/>
              </a:rPr>
              <a:t>е</a:t>
            </a:r>
            <a:r>
              <a:rPr sz="2000" b="1" dirty="0">
                <a:latin typeface="Calibri"/>
                <a:cs typeface="Calibri"/>
              </a:rPr>
              <a:t>льных  </a:t>
            </a:r>
            <a:r>
              <a:rPr sz="2000" b="1" spc="-15" dirty="0">
                <a:latin typeface="Calibri"/>
                <a:cs typeface="Calibri"/>
              </a:rPr>
              <a:t>результатов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3077" y="504190"/>
            <a:ext cx="51816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0" spc="-5" dirty="0">
                <a:latin typeface="Calibri"/>
                <a:cs typeface="Calibri"/>
              </a:rPr>
              <a:t>Объект </a:t>
            </a:r>
            <a:r>
              <a:rPr sz="2400" b="1" i="0" spc="-10" dirty="0">
                <a:latin typeface="Calibri"/>
                <a:cs typeface="Calibri"/>
              </a:rPr>
              <a:t>оценки: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i="0" spc="-5" dirty="0">
                <a:latin typeface="Calibri"/>
                <a:cs typeface="Calibri"/>
              </a:rPr>
              <a:t>сформированные </a:t>
            </a:r>
            <a:r>
              <a:rPr sz="2400" b="1" i="0" dirty="0">
                <a:latin typeface="Calibri"/>
                <a:cs typeface="Calibri"/>
              </a:rPr>
              <a:t>у </a:t>
            </a:r>
            <a:r>
              <a:rPr sz="2400" b="1" i="0" spc="-10" dirty="0">
                <a:latin typeface="Calibri"/>
                <a:cs typeface="Calibri"/>
              </a:rPr>
              <a:t>обучающихся </a:t>
            </a:r>
            <a:r>
              <a:rPr sz="2400" b="1" i="0" spc="-35" dirty="0">
                <a:latin typeface="Calibri"/>
                <a:cs typeface="Calibri"/>
              </a:rPr>
              <a:t>УУД,  </a:t>
            </a:r>
            <a:r>
              <a:rPr sz="2400" b="1" i="0" dirty="0">
                <a:latin typeface="Calibri"/>
                <a:cs typeface="Calibri"/>
              </a:rPr>
              <a:t>включаемые в </a:t>
            </a:r>
            <a:r>
              <a:rPr sz="2400" b="1" i="0" spc="-5" dirty="0">
                <a:latin typeface="Calibri"/>
                <a:cs typeface="Calibri"/>
              </a:rPr>
              <a:t>три </a:t>
            </a:r>
            <a:r>
              <a:rPr sz="2400" b="1" i="0" dirty="0">
                <a:latin typeface="Calibri"/>
                <a:cs typeface="Calibri"/>
              </a:rPr>
              <a:t>основных</a:t>
            </a:r>
            <a:r>
              <a:rPr sz="2400" b="1" i="0" spc="-50" dirty="0">
                <a:latin typeface="Calibri"/>
                <a:cs typeface="Calibri"/>
              </a:rPr>
              <a:t> </a:t>
            </a:r>
            <a:r>
              <a:rPr sz="2400" b="1" i="0" spc="-15" dirty="0">
                <a:latin typeface="Calibri"/>
                <a:cs typeface="Calibri"/>
              </a:rPr>
              <a:t>блока: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3077" y="1601851"/>
            <a:ext cx="5424170" cy="4054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самоопределение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смыслоообразование</a:t>
            </a:r>
            <a:endParaRPr sz="2400">
              <a:latin typeface="Calibri"/>
              <a:cs typeface="Calibri"/>
            </a:endParaRPr>
          </a:p>
          <a:p>
            <a:pPr marL="12700" marR="55118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морально-этическая </a:t>
            </a:r>
            <a:r>
              <a:rPr sz="2400" spc="-5" dirty="0">
                <a:latin typeface="Calibri"/>
                <a:cs typeface="Calibri"/>
              </a:rPr>
              <a:t>ориентация  </a:t>
            </a:r>
            <a:r>
              <a:rPr sz="2400" b="1" spc="-20" dirty="0">
                <a:latin typeface="Calibri"/>
                <a:cs typeface="Calibri"/>
              </a:rPr>
              <a:t>Метод </a:t>
            </a:r>
            <a:r>
              <a:rPr sz="2400" b="1" spc="-10" dirty="0">
                <a:latin typeface="Calibri"/>
                <a:cs typeface="Calibri"/>
              </a:rPr>
              <a:t>оценки: </a:t>
            </a:r>
            <a:r>
              <a:rPr sz="2400" spc="-5" dirty="0">
                <a:latin typeface="Calibri"/>
                <a:cs typeface="Calibri"/>
              </a:rPr>
              <a:t>личностный прогресс  </a:t>
            </a:r>
            <a:r>
              <a:rPr sz="2400" spc="-10" dirty="0">
                <a:latin typeface="Calibri"/>
                <a:cs typeface="Calibri"/>
              </a:rPr>
              <a:t>обучающегося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(портфолио)</a:t>
            </a:r>
            <a:endParaRPr sz="2400">
              <a:latin typeface="Calibri"/>
              <a:cs typeface="Calibri"/>
            </a:endParaRPr>
          </a:p>
          <a:p>
            <a:pPr marL="12700" marR="216535">
              <a:lnSpc>
                <a:spcPct val="100000"/>
              </a:lnSpc>
              <a:spcBef>
                <a:spcPts val="35"/>
              </a:spcBef>
            </a:pPr>
            <a:r>
              <a:rPr sz="1800" b="1" i="1" spc="-5" dirty="0">
                <a:latin typeface="Calibri"/>
                <a:cs typeface="Calibri"/>
              </a:rPr>
              <a:t>Начальная </a:t>
            </a:r>
            <a:r>
              <a:rPr sz="1800" b="1" i="1" spc="-15" dirty="0">
                <a:latin typeface="Calibri"/>
                <a:cs typeface="Calibri"/>
              </a:rPr>
              <a:t>школа </a:t>
            </a:r>
            <a:r>
              <a:rPr sz="1800" b="1" dirty="0">
                <a:latin typeface="Calibri"/>
                <a:cs typeface="Calibri"/>
              </a:rPr>
              <a:t>- </a:t>
            </a:r>
            <a:r>
              <a:rPr sz="1800" b="1" i="1" spc="-5" dirty="0">
                <a:latin typeface="Calibri"/>
                <a:cs typeface="Calibri"/>
              </a:rPr>
              <a:t>участие </a:t>
            </a:r>
            <a:r>
              <a:rPr sz="1800" b="1" i="1" spc="-10" dirty="0">
                <a:latin typeface="Calibri"/>
                <a:cs typeface="Calibri"/>
              </a:rPr>
              <a:t>обучающихся </a:t>
            </a:r>
            <a:r>
              <a:rPr sz="1800" b="1" i="1" dirty="0">
                <a:latin typeface="Calibri"/>
                <a:cs typeface="Calibri"/>
              </a:rPr>
              <a:t>в </a:t>
            </a:r>
            <a:r>
              <a:rPr sz="1800" b="1" i="1" spc="-5" dirty="0">
                <a:latin typeface="Calibri"/>
                <a:cs typeface="Calibri"/>
              </a:rPr>
              <a:t>разных  видах</a:t>
            </a:r>
            <a:r>
              <a:rPr sz="1800" b="1" i="1" spc="5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деятельности.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880"/>
              </a:lnSpc>
              <a:spcBef>
                <a:spcPts val="65"/>
              </a:spcBef>
            </a:pPr>
            <a:r>
              <a:rPr sz="2400" b="1" i="1" spc="-5" dirty="0">
                <a:latin typeface="Calibri"/>
                <a:cs typeface="Calibri"/>
              </a:rPr>
              <a:t>Основная </a:t>
            </a:r>
            <a:r>
              <a:rPr sz="2400" b="1" i="1" spc="-15" dirty="0">
                <a:latin typeface="Calibri"/>
                <a:cs typeface="Calibri"/>
              </a:rPr>
              <a:t>школа </a:t>
            </a:r>
            <a:r>
              <a:rPr sz="2400" b="1" i="1" dirty="0">
                <a:latin typeface="Calibri"/>
                <a:cs typeface="Calibri"/>
              </a:rPr>
              <a:t>- </a:t>
            </a:r>
            <a:r>
              <a:rPr sz="2400" b="1" i="1" spc="-5" dirty="0">
                <a:latin typeface="Calibri"/>
                <a:cs typeface="Calibri"/>
              </a:rPr>
              <a:t>социальные пробы </a:t>
            </a:r>
            <a:r>
              <a:rPr sz="2400" b="1" i="1" dirty="0">
                <a:latin typeface="Calibri"/>
                <a:cs typeface="Calibri"/>
              </a:rPr>
              <a:t>и  </a:t>
            </a:r>
            <a:r>
              <a:rPr sz="2400" b="1" i="1" spc="-5" dirty="0">
                <a:latin typeface="Calibri"/>
                <a:cs typeface="Calibri"/>
              </a:rPr>
              <a:t>приобретение </a:t>
            </a:r>
            <a:r>
              <a:rPr sz="2400" b="1" i="1" spc="-10" dirty="0">
                <a:latin typeface="Calibri"/>
                <a:cs typeface="Calibri"/>
              </a:rPr>
              <a:t>общественно-полезного  </a:t>
            </a:r>
            <a:r>
              <a:rPr sz="2400" b="1" i="1" spc="-5" dirty="0">
                <a:latin typeface="Calibri"/>
                <a:cs typeface="Calibri"/>
              </a:rPr>
              <a:t>социального</a:t>
            </a:r>
            <a:r>
              <a:rPr sz="2400" b="1" i="1" spc="-1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опыта.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100"/>
              </a:lnSpc>
            </a:pPr>
            <a:r>
              <a:rPr sz="1800" b="1" i="1" dirty="0">
                <a:latin typeface="Calibri"/>
                <a:cs typeface="Calibri"/>
              </a:rPr>
              <a:t>Среднее </a:t>
            </a:r>
            <a:r>
              <a:rPr sz="1800" b="1" i="1" spc="-5" dirty="0">
                <a:latin typeface="Calibri"/>
                <a:cs typeface="Calibri"/>
              </a:rPr>
              <a:t>(п</a:t>
            </a:r>
            <a:r>
              <a:rPr sz="1800" b="1" spc="-5" dirty="0">
                <a:latin typeface="Calibri"/>
                <a:cs typeface="Calibri"/>
              </a:rPr>
              <a:t>олное общее образование)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социальная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latin typeface="Calibri"/>
                <a:cs typeface="Calibri"/>
              </a:rPr>
              <a:t>практика.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634110"/>
            <a:ext cx="202946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Личностные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20" dirty="0">
                <a:latin typeface="Calibri"/>
                <a:cs typeface="Calibri"/>
              </a:rPr>
              <a:t>результаты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как  </a:t>
            </a:r>
            <a:r>
              <a:rPr sz="2400" b="1" spc="-5" dirty="0">
                <a:latin typeface="Calibri"/>
                <a:cs typeface="Calibri"/>
              </a:rPr>
              <a:t>социальный  опыт</a:t>
            </a:r>
            <a:endParaRPr sz="2400">
              <a:latin typeface="Calibri"/>
              <a:cs typeface="Calibri"/>
            </a:endParaRPr>
          </a:p>
          <a:p>
            <a:pPr marL="12700" marR="69215">
              <a:lnSpc>
                <a:spcPct val="100000"/>
              </a:lnSpc>
            </a:pP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spc="-30" dirty="0">
                <a:latin typeface="Calibri"/>
                <a:cs typeface="Calibri"/>
              </a:rPr>
              <a:t>б</a:t>
            </a:r>
            <a:r>
              <a:rPr sz="2400" b="1" dirty="0">
                <a:latin typeface="Calibri"/>
                <a:cs typeface="Calibri"/>
              </a:rPr>
              <a:t>уч</a:t>
            </a:r>
            <a:r>
              <a:rPr sz="2400" b="1" spc="5" dirty="0">
                <a:latin typeface="Calibri"/>
                <a:cs typeface="Calibri"/>
              </a:rPr>
              <a:t>аю</a:t>
            </a:r>
            <a:r>
              <a:rPr sz="2400" b="1" spc="-20" dirty="0">
                <a:latin typeface="Calibri"/>
                <a:cs typeface="Calibri"/>
              </a:rPr>
              <a:t>щ</a:t>
            </a:r>
            <a:r>
              <a:rPr sz="2400" b="1" spc="-5" dirty="0">
                <a:latin typeface="Calibri"/>
                <a:cs typeface="Calibri"/>
              </a:rPr>
              <a:t>е</a:t>
            </a:r>
            <a:r>
              <a:rPr sz="2400" b="1" spc="-20" dirty="0">
                <a:latin typeface="Calibri"/>
                <a:cs typeface="Calibri"/>
              </a:rPr>
              <a:t>г</a:t>
            </a: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spc="-5" dirty="0">
                <a:latin typeface="Calibri"/>
                <a:cs typeface="Calibri"/>
              </a:rPr>
              <a:t>ся  биологии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715" y="330708"/>
            <a:ext cx="8354568" cy="6240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1600" y="3572992"/>
            <a:ext cx="1080122" cy="710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71775" y="4221111"/>
            <a:ext cx="1224140" cy="1224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99766" y="5085181"/>
            <a:ext cx="1705356" cy="852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4197" y="945261"/>
            <a:ext cx="619950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00" marR="5080" indent="-1638935">
              <a:lnSpc>
                <a:spcPct val="100000"/>
              </a:lnSpc>
              <a:spcBef>
                <a:spcPts val="105"/>
              </a:spcBef>
            </a:pPr>
            <a:r>
              <a:rPr sz="4400" b="1" i="0" spc="-20" dirty="0">
                <a:latin typeface="Calibri"/>
                <a:cs typeface="Calibri"/>
              </a:rPr>
              <a:t>Оценка </a:t>
            </a:r>
            <a:r>
              <a:rPr sz="4400" b="1" i="0" spc="-10" dirty="0">
                <a:latin typeface="Calibri"/>
                <a:cs typeface="Calibri"/>
              </a:rPr>
              <a:t>метапредметных  </a:t>
            </a:r>
            <a:r>
              <a:rPr sz="4400" b="1" i="0" spc="-35" dirty="0">
                <a:latin typeface="Calibri"/>
                <a:cs typeface="Calibri"/>
              </a:rPr>
              <a:t>результатов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6658" y="880059"/>
            <a:ext cx="495046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i="0" spc="-5" dirty="0">
                <a:latin typeface="Calibri"/>
                <a:cs typeface="Calibri"/>
              </a:rPr>
              <a:t>совокупность</a:t>
            </a:r>
            <a:r>
              <a:rPr i="0" spc="10" dirty="0">
                <a:latin typeface="Calibri"/>
                <a:cs typeface="Calibri"/>
              </a:rPr>
              <a:t> </a:t>
            </a:r>
            <a:r>
              <a:rPr i="0" spc="-5" dirty="0">
                <a:latin typeface="Calibri"/>
                <a:cs typeface="Calibri"/>
              </a:rPr>
              <a:t>способов</a:t>
            </a:r>
          </a:p>
          <a:p>
            <a:pPr marL="12700" marR="5080">
              <a:lnSpc>
                <a:spcPct val="100000"/>
              </a:lnSpc>
            </a:pPr>
            <a:r>
              <a:rPr i="0" spc="-10" dirty="0">
                <a:latin typeface="Calibri"/>
                <a:cs typeface="Calibri"/>
              </a:rPr>
              <a:t>действий, </a:t>
            </a:r>
            <a:r>
              <a:rPr i="0" spc="-20" dirty="0">
                <a:latin typeface="Calibri"/>
                <a:cs typeface="Calibri"/>
              </a:rPr>
              <a:t>которая </a:t>
            </a:r>
            <a:r>
              <a:rPr i="0" spc="-10" dirty="0">
                <a:latin typeface="Calibri"/>
                <a:cs typeface="Calibri"/>
              </a:rPr>
              <a:t>обеспечивает  </a:t>
            </a:r>
            <a:r>
              <a:rPr i="0" spc="-5" dirty="0">
                <a:latin typeface="Calibri"/>
                <a:cs typeface="Calibri"/>
              </a:rPr>
              <a:t>способность </a:t>
            </a:r>
            <a:r>
              <a:rPr i="0" spc="-15" dirty="0">
                <a:latin typeface="Calibri"/>
                <a:cs typeface="Calibri"/>
              </a:rPr>
              <a:t>обучающихся</a:t>
            </a:r>
            <a:r>
              <a:rPr i="0" spc="30" dirty="0">
                <a:latin typeface="Calibri"/>
                <a:cs typeface="Calibri"/>
              </a:rPr>
              <a:t> </a:t>
            </a:r>
            <a:r>
              <a:rPr i="0" spc="-5" dirty="0">
                <a:latin typeface="Calibri"/>
                <a:cs typeface="Calibri"/>
              </a:rPr>
              <a:t>к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86658" y="2160473"/>
            <a:ext cx="4890770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8315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самостоятельному </a:t>
            </a:r>
            <a:r>
              <a:rPr sz="2800" spc="-5" dirty="0">
                <a:latin typeface="Calibri"/>
                <a:cs typeface="Calibri"/>
              </a:rPr>
              <a:t>усвоению  новых знаний и </a:t>
            </a:r>
            <a:r>
              <a:rPr sz="2800" spc="-10" dirty="0">
                <a:latin typeface="Calibri"/>
                <a:cs typeface="Calibri"/>
              </a:rPr>
              <a:t>умений,  </a:t>
            </a:r>
            <a:r>
              <a:rPr sz="2800" spc="-5" dirty="0">
                <a:latin typeface="Calibri"/>
                <a:cs typeface="Calibri"/>
              </a:rPr>
              <a:t>включая организацию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этого</a:t>
            </a:r>
            <a:endParaRPr sz="2800">
              <a:latin typeface="Calibri"/>
              <a:cs typeface="Calibri"/>
            </a:endParaRPr>
          </a:p>
          <a:p>
            <a:pPr marL="12700" marR="301625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Calibri"/>
                <a:cs typeface="Calibri"/>
              </a:rPr>
              <a:t>процесса, </a:t>
            </a:r>
            <a:r>
              <a:rPr sz="2800" spc="-35" dirty="0">
                <a:latin typeface="Calibri"/>
                <a:cs typeface="Calibri"/>
              </a:rPr>
              <a:t>т.е. </a:t>
            </a:r>
            <a:r>
              <a:rPr sz="2800" spc="-10" dirty="0">
                <a:latin typeface="Calibri"/>
                <a:cs typeface="Calibri"/>
              </a:rPr>
              <a:t>умение учиться.  </a:t>
            </a:r>
            <a:r>
              <a:rPr sz="2800" spc="-5" dirty="0">
                <a:latin typeface="Calibri"/>
                <a:cs typeface="Calibri"/>
              </a:rPr>
              <a:t>сформированность  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регулятивных</a:t>
            </a:r>
            <a:r>
              <a:rPr sz="2800" spc="-15" dirty="0">
                <a:latin typeface="Calibri"/>
                <a:cs typeface="Calibri"/>
              </a:rPr>
              <a:t>,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коммуникативных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познавательных </a:t>
            </a:r>
            <a:r>
              <a:rPr sz="2800" spc="-5" dirty="0">
                <a:latin typeface="Calibri"/>
                <a:cs typeface="Calibri"/>
              </a:rPr>
              <a:t>универсальных  учебных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действий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1067765"/>
            <a:ext cx="16922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Содержание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оценки: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7050" y="562102"/>
            <a:ext cx="5530850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547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способность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готовность </a:t>
            </a:r>
            <a:r>
              <a:rPr sz="2400" dirty="0">
                <a:latin typeface="Calibri"/>
                <a:cs typeface="Calibri"/>
              </a:rPr>
              <a:t>к </a:t>
            </a:r>
            <a:r>
              <a:rPr sz="2400" spc="-5" dirty="0">
                <a:latin typeface="Calibri"/>
                <a:cs typeface="Calibri"/>
              </a:rPr>
              <a:t>освоению  систематических </a:t>
            </a:r>
            <a:r>
              <a:rPr sz="2400" dirty="0">
                <a:latin typeface="Calibri"/>
                <a:cs typeface="Calibri"/>
              </a:rPr>
              <a:t>знаний,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их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самостоятельному пополнению, </a:t>
            </a:r>
            <a:r>
              <a:rPr sz="2400" dirty="0">
                <a:latin typeface="Calibri"/>
                <a:cs typeface="Calibri"/>
              </a:rPr>
              <a:t>переносу  и</a:t>
            </a:r>
            <a:r>
              <a:rPr sz="2400" spc="-5" dirty="0">
                <a:latin typeface="Calibri"/>
                <a:cs typeface="Calibri"/>
              </a:rPr>
              <a:t> интеграции;</a:t>
            </a:r>
            <a:endParaRPr sz="2400">
              <a:latin typeface="Calibri"/>
              <a:cs typeface="Calibri"/>
            </a:endParaRPr>
          </a:p>
          <a:p>
            <a:pPr marL="12700" marR="137033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способность </a:t>
            </a:r>
            <a:r>
              <a:rPr sz="2400" dirty="0">
                <a:latin typeface="Calibri"/>
                <a:cs typeface="Calibri"/>
              </a:rPr>
              <a:t>к </a:t>
            </a:r>
            <a:r>
              <a:rPr sz="2400" spc="-10" dirty="0">
                <a:latin typeface="Calibri"/>
                <a:cs typeface="Calibri"/>
              </a:rPr>
              <a:t>сотрудничеству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10" dirty="0">
                <a:latin typeface="Calibri"/>
                <a:cs typeface="Calibri"/>
              </a:rPr>
              <a:t>коммуникации;</a:t>
            </a:r>
            <a:endParaRPr sz="2400">
              <a:latin typeface="Calibri"/>
              <a:cs typeface="Calibri"/>
            </a:endParaRPr>
          </a:p>
          <a:p>
            <a:pPr marL="12700" marR="716915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способность </a:t>
            </a:r>
            <a:r>
              <a:rPr sz="2400" dirty="0">
                <a:latin typeface="Calibri"/>
                <a:cs typeface="Calibri"/>
              </a:rPr>
              <a:t>к решению личностно и  социально значимых </a:t>
            </a:r>
            <a:r>
              <a:rPr sz="2400" spc="-10" dirty="0">
                <a:latin typeface="Calibri"/>
                <a:cs typeface="Calibri"/>
              </a:rPr>
              <a:t>проблем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5" dirty="0">
                <a:latin typeface="Calibri"/>
                <a:cs typeface="Calibri"/>
              </a:rPr>
              <a:t>воплощению найденных </a:t>
            </a:r>
            <a:r>
              <a:rPr sz="2400" dirty="0">
                <a:latin typeface="Calibri"/>
                <a:cs typeface="Calibri"/>
              </a:rPr>
              <a:t>решений в  практику;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способность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готовность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</a:t>
            </a:r>
            <a:endParaRPr sz="2400">
              <a:latin typeface="Calibri"/>
              <a:cs typeface="Calibri"/>
            </a:endParaRPr>
          </a:p>
          <a:p>
            <a:pPr marL="12700" marR="33909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использованию </a:t>
            </a:r>
            <a:r>
              <a:rPr sz="2400" spc="-15" dirty="0">
                <a:latin typeface="Calibri"/>
                <a:cs typeface="Calibri"/>
              </a:rPr>
              <a:t>ИКТ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5" dirty="0">
                <a:latin typeface="Calibri"/>
                <a:cs typeface="Calibri"/>
              </a:rPr>
              <a:t>целях </a:t>
            </a:r>
            <a:r>
              <a:rPr sz="2400" spc="-5" dirty="0">
                <a:latin typeface="Calibri"/>
                <a:cs typeface="Calibri"/>
              </a:rPr>
              <a:t>обучения </a:t>
            </a:r>
            <a:r>
              <a:rPr sz="2400" dirty="0">
                <a:latin typeface="Calibri"/>
                <a:cs typeface="Calibri"/>
              </a:rPr>
              <a:t>и  развития;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способность </a:t>
            </a:r>
            <a:r>
              <a:rPr sz="2400" dirty="0">
                <a:latin typeface="Calibri"/>
                <a:cs typeface="Calibri"/>
              </a:rPr>
              <a:t>к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самоорганизации,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саморегуляции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рефлексии.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437" y="834897"/>
            <a:ext cx="2110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Объект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оценки</a:t>
            </a:r>
            <a:r>
              <a:rPr sz="2400" spc="-10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1195" y="416432"/>
            <a:ext cx="4868545" cy="121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600" i="0" dirty="0">
                <a:latin typeface="Calibri"/>
                <a:cs typeface="Calibri"/>
              </a:rPr>
              <a:t>внутренняя </a:t>
            </a:r>
            <a:r>
              <a:rPr sz="2600" i="0" spc="-5" dirty="0">
                <a:latin typeface="Calibri"/>
                <a:cs typeface="Calibri"/>
              </a:rPr>
              <a:t>накопленная </a:t>
            </a:r>
            <a:r>
              <a:rPr sz="2600" i="0" spc="-10" dirty="0">
                <a:latin typeface="Calibri"/>
                <a:cs typeface="Calibri"/>
              </a:rPr>
              <a:t>оценка</a:t>
            </a:r>
            <a:r>
              <a:rPr sz="2600" i="0" spc="-145" dirty="0">
                <a:latin typeface="Calibri"/>
                <a:cs typeface="Calibri"/>
              </a:rPr>
              <a:t> </a:t>
            </a:r>
            <a:r>
              <a:rPr sz="2600" i="0" dirty="0">
                <a:latin typeface="Calibri"/>
                <a:cs typeface="Calibri"/>
              </a:rPr>
              <a:t>и  </a:t>
            </a:r>
            <a:r>
              <a:rPr sz="2600" i="0" spc="-10" dirty="0">
                <a:latin typeface="Calibri"/>
                <a:cs typeface="Calibri"/>
              </a:rPr>
              <a:t>итоговая оценка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600" i="1" dirty="0"/>
              <a:t>В </a:t>
            </a:r>
            <a:r>
              <a:rPr sz="2600" i="1" spc="-15" dirty="0"/>
              <a:t>ходе </a:t>
            </a:r>
            <a:r>
              <a:rPr sz="2600" i="1" dirty="0"/>
              <a:t>текущей,</a:t>
            </a:r>
            <a:r>
              <a:rPr sz="2600" i="1" spc="-75" dirty="0"/>
              <a:t> </a:t>
            </a:r>
            <a:r>
              <a:rPr sz="2600" i="1" spc="-5" dirty="0"/>
              <a:t>тематической,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3211195" y="1605533"/>
            <a:ext cx="5528310" cy="5178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600" i="1" spc="-5" dirty="0">
                <a:latin typeface="Calibri"/>
                <a:cs typeface="Calibri"/>
              </a:rPr>
              <a:t>промежуточной оценки </a:t>
            </a:r>
            <a:r>
              <a:rPr sz="2600" i="1" spc="-10" dirty="0">
                <a:latin typeface="Calibri"/>
                <a:cs typeface="Calibri"/>
              </a:rPr>
              <a:t>может </a:t>
            </a:r>
            <a:r>
              <a:rPr sz="2600" i="1" dirty="0">
                <a:latin typeface="Calibri"/>
                <a:cs typeface="Calibri"/>
              </a:rPr>
              <a:t>быть  </a:t>
            </a:r>
            <a:r>
              <a:rPr sz="2600" i="1" spc="-5" dirty="0">
                <a:latin typeface="Calibri"/>
                <a:cs typeface="Calibri"/>
              </a:rPr>
              <a:t>оценено </a:t>
            </a:r>
            <a:r>
              <a:rPr sz="2600" i="1" dirty="0">
                <a:latin typeface="Calibri"/>
                <a:cs typeface="Calibri"/>
              </a:rPr>
              <a:t>достижение таких  </a:t>
            </a:r>
            <a:r>
              <a:rPr sz="2600" i="1" spc="-10" dirty="0">
                <a:latin typeface="Calibri"/>
                <a:cs typeface="Calibri"/>
              </a:rPr>
              <a:t>коммуникативных </a:t>
            </a:r>
            <a:r>
              <a:rPr sz="2600" i="1" dirty="0">
                <a:latin typeface="Calibri"/>
                <a:cs typeface="Calibri"/>
              </a:rPr>
              <a:t>и</a:t>
            </a:r>
            <a:r>
              <a:rPr sz="2600" i="1" spc="-35" dirty="0">
                <a:latin typeface="Calibri"/>
                <a:cs typeface="Calibri"/>
              </a:rPr>
              <a:t> </a:t>
            </a:r>
            <a:r>
              <a:rPr sz="2600" i="1" spc="-5" dirty="0">
                <a:latin typeface="Calibri"/>
                <a:cs typeface="Calibri"/>
              </a:rPr>
              <a:t>регулятивных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600" i="1" dirty="0">
                <a:latin typeface="Calibri"/>
                <a:cs typeface="Calibri"/>
              </a:rPr>
              <a:t>действий, </a:t>
            </a:r>
            <a:r>
              <a:rPr sz="2600" i="1" spc="-10" dirty="0">
                <a:latin typeface="Calibri"/>
                <a:cs typeface="Calibri"/>
              </a:rPr>
              <a:t>которые </a:t>
            </a:r>
            <a:r>
              <a:rPr sz="2600" i="1" spc="-5" dirty="0">
                <a:latin typeface="Calibri"/>
                <a:cs typeface="Calibri"/>
              </a:rPr>
              <a:t>трудно</a:t>
            </a:r>
            <a:r>
              <a:rPr sz="2600" i="1" spc="-65" dirty="0">
                <a:latin typeface="Calibri"/>
                <a:cs typeface="Calibri"/>
              </a:rPr>
              <a:t> </a:t>
            </a:r>
            <a:r>
              <a:rPr sz="2600" i="1" dirty="0">
                <a:latin typeface="Calibri"/>
                <a:cs typeface="Calibri"/>
              </a:rPr>
              <a:t>или</a:t>
            </a:r>
            <a:endParaRPr sz="2600">
              <a:latin typeface="Calibri"/>
              <a:cs typeface="Calibri"/>
            </a:endParaRPr>
          </a:p>
          <a:p>
            <a:pPr marL="12700" marR="454659">
              <a:lnSpc>
                <a:spcPct val="100000"/>
              </a:lnSpc>
            </a:pPr>
            <a:r>
              <a:rPr sz="2600" i="1" spc="-5" dirty="0">
                <a:latin typeface="Calibri"/>
                <a:cs typeface="Calibri"/>
              </a:rPr>
              <a:t>нецелесообразно </a:t>
            </a:r>
            <a:r>
              <a:rPr sz="2600" i="1" dirty="0">
                <a:latin typeface="Calibri"/>
                <a:cs typeface="Calibri"/>
              </a:rPr>
              <a:t>проверять в</a:t>
            </a:r>
            <a:r>
              <a:rPr sz="2600" i="1" spc="-110" dirty="0">
                <a:latin typeface="Calibri"/>
                <a:cs typeface="Calibri"/>
              </a:rPr>
              <a:t> </a:t>
            </a:r>
            <a:r>
              <a:rPr sz="2600" i="1" spc="-15" dirty="0">
                <a:latin typeface="Calibri"/>
                <a:cs typeface="Calibri"/>
              </a:rPr>
              <a:t>ходе  </a:t>
            </a:r>
            <a:r>
              <a:rPr sz="2600" i="1" dirty="0">
                <a:latin typeface="Calibri"/>
                <a:cs typeface="Calibri"/>
              </a:rPr>
              <a:t>стандартизированной </a:t>
            </a:r>
            <a:r>
              <a:rPr sz="2600" i="1" spc="-5" dirty="0">
                <a:latin typeface="Calibri"/>
                <a:cs typeface="Calibri"/>
              </a:rPr>
              <a:t>итоговой  проверочной работы,</a:t>
            </a:r>
            <a:r>
              <a:rPr sz="2600" i="1" spc="-20" dirty="0">
                <a:latin typeface="Calibri"/>
                <a:cs typeface="Calibri"/>
              </a:rPr>
              <a:t> </a:t>
            </a:r>
            <a:r>
              <a:rPr sz="2600" i="1" dirty="0">
                <a:latin typeface="Calibri"/>
                <a:cs typeface="Calibri"/>
              </a:rPr>
              <a:t>например,</a:t>
            </a:r>
            <a:endParaRPr sz="2600">
              <a:latin typeface="Calibri"/>
              <a:cs typeface="Calibri"/>
            </a:endParaRPr>
          </a:p>
          <a:p>
            <a:pPr marL="12700" marR="6985">
              <a:lnSpc>
                <a:spcPct val="100000"/>
              </a:lnSpc>
            </a:pPr>
            <a:r>
              <a:rPr sz="2600" b="1" i="1" spc="-5" dirty="0">
                <a:solidFill>
                  <a:srgbClr val="FF0000"/>
                </a:solidFill>
                <a:latin typeface="Calibri"/>
                <a:cs typeface="Calibri"/>
              </a:rPr>
              <a:t>уровень сформированности </a:t>
            </a:r>
            <a:r>
              <a:rPr sz="2600" b="1" i="1" spc="-10" dirty="0">
                <a:solidFill>
                  <a:srgbClr val="FF0000"/>
                </a:solidFill>
                <a:latin typeface="Calibri"/>
                <a:cs typeface="Calibri"/>
              </a:rPr>
              <a:t>навыков  </a:t>
            </a:r>
            <a:r>
              <a:rPr sz="2600" b="1" i="1" spc="-5" dirty="0">
                <a:solidFill>
                  <a:srgbClr val="FF0000"/>
                </a:solidFill>
                <a:latin typeface="Calibri"/>
                <a:cs typeface="Calibri"/>
              </a:rPr>
              <a:t>сотрудничества</a:t>
            </a:r>
            <a:r>
              <a:rPr sz="26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i="1" spc="-5" dirty="0">
                <a:solidFill>
                  <a:srgbClr val="FF0000"/>
                </a:solidFill>
                <a:latin typeface="Calibri"/>
                <a:cs typeface="Calibri"/>
              </a:rPr>
              <a:t>или</a:t>
            </a:r>
            <a:endParaRPr sz="2600">
              <a:latin typeface="Calibri"/>
              <a:cs typeface="Calibri"/>
            </a:endParaRPr>
          </a:p>
          <a:p>
            <a:pPr marL="12700" marR="370205">
              <a:lnSpc>
                <a:spcPct val="100000"/>
              </a:lnSpc>
              <a:spcBef>
                <a:spcPts val="5"/>
              </a:spcBef>
            </a:pPr>
            <a:r>
              <a:rPr sz="2600" b="1" i="1" dirty="0">
                <a:solidFill>
                  <a:srgbClr val="FF0000"/>
                </a:solidFill>
                <a:latin typeface="Calibri"/>
                <a:cs typeface="Calibri"/>
              </a:rPr>
              <a:t>самоорганизации.  </a:t>
            </a:r>
            <a:r>
              <a:rPr sz="2600" spc="-5" dirty="0">
                <a:latin typeface="Calibri"/>
                <a:cs typeface="Calibri"/>
              </a:rPr>
              <a:t>Нестандартизованное оценивание </a:t>
            </a:r>
            <a:r>
              <a:rPr sz="2600" dirty="0">
                <a:latin typeface="Calibri"/>
                <a:cs typeface="Calibri"/>
              </a:rPr>
              <a:t>–  </a:t>
            </a:r>
            <a:r>
              <a:rPr sz="2600" spc="-5" dirty="0">
                <a:latin typeface="Calibri"/>
                <a:cs typeface="Calibri"/>
              </a:rPr>
              <a:t>системное </a:t>
            </a:r>
            <a:r>
              <a:rPr sz="2600" spc="-15" dirty="0">
                <a:latin typeface="Calibri"/>
                <a:cs typeface="Calibri"/>
              </a:rPr>
              <a:t>наблюдение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за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600" dirty="0">
                <a:latin typeface="Calibri"/>
                <a:cs typeface="Calibri"/>
              </a:rPr>
              <a:t>обучающимися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2308" y="721614"/>
            <a:ext cx="15595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Про</a:t>
            </a:r>
            <a:r>
              <a:rPr sz="2400" b="1" spc="-30" dirty="0">
                <a:latin typeface="Calibri"/>
                <a:cs typeface="Calibri"/>
              </a:rPr>
              <a:t>ц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spc="-45" dirty="0">
                <a:latin typeface="Calibri"/>
                <a:cs typeface="Calibri"/>
              </a:rPr>
              <a:t>д</a:t>
            </a:r>
            <a:r>
              <a:rPr sz="2400" b="1" dirty="0">
                <a:latin typeface="Calibri"/>
                <a:cs typeface="Calibri"/>
              </a:rPr>
              <a:t>уры  </a:t>
            </a:r>
            <a:r>
              <a:rPr sz="2400" b="1" spc="-10" dirty="0">
                <a:latin typeface="Calibri"/>
                <a:cs typeface="Calibri"/>
              </a:rPr>
              <a:t>оценки: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3814" y="328040"/>
            <a:ext cx="357314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как </a:t>
            </a:r>
            <a:r>
              <a:rPr sz="2000" spc="-20" dirty="0">
                <a:latin typeface="Calibri"/>
                <a:cs typeface="Calibri"/>
              </a:rPr>
              <a:t>результат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выполнения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диагностических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задач,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направленных 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10" dirty="0">
                <a:latin typeface="Calibri"/>
                <a:cs typeface="Calibri"/>
              </a:rPr>
              <a:t>оценку </a:t>
            </a:r>
            <a:r>
              <a:rPr sz="2000" spc="-5" dirty="0">
                <a:latin typeface="Calibri"/>
                <a:cs typeface="Calibri"/>
              </a:rPr>
              <a:t>уровня  </a:t>
            </a:r>
            <a:r>
              <a:rPr sz="2000" dirty="0">
                <a:latin typeface="Calibri"/>
                <a:cs typeface="Calibri"/>
              </a:rPr>
              <a:t>сформированности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конкретного  </a:t>
            </a:r>
            <a:r>
              <a:rPr sz="2000" b="1" dirty="0">
                <a:latin typeface="Calibri"/>
                <a:cs typeface="Calibri"/>
              </a:rPr>
              <a:t>вида универсальных учебных  </a:t>
            </a:r>
            <a:r>
              <a:rPr sz="2000" b="1" spc="-5" dirty="0">
                <a:latin typeface="Calibri"/>
                <a:cs typeface="Calibri"/>
              </a:rPr>
              <a:t>действий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3814" y="2370582"/>
            <a:ext cx="354012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как инструментальная </a:t>
            </a:r>
            <a:r>
              <a:rPr sz="2000" b="1" dirty="0">
                <a:latin typeface="Calibri"/>
                <a:cs typeface="Calibri"/>
              </a:rPr>
              <a:t>основа</a:t>
            </a:r>
            <a:r>
              <a:rPr sz="2000" b="1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  </a:t>
            </a:r>
            <a:r>
              <a:rPr sz="2000" spc="-10" dirty="0">
                <a:latin typeface="Calibri"/>
                <a:cs typeface="Calibri"/>
              </a:rPr>
              <a:t>как </a:t>
            </a:r>
            <a:r>
              <a:rPr sz="2000" dirty="0">
                <a:latin typeface="Calibri"/>
                <a:cs typeface="Calibri"/>
              </a:rPr>
              <a:t>условие успешности  </a:t>
            </a:r>
            <a:r>
              <a:rPr sz="2000" spc="-5" dirty="0">
                <a:latin typeface="Calibri"/>
                <a:cs typeface="Calibri"/>
              </a:rPr>
              <a:t>выполнения </a:t>
            </a:r>
            <a:r>
              <a:rPr sz="2000" dirty="0">
                <a:latin typeface="Calibri"/>
                <a:cs typeface="Calibri"/>
              </a:rPr>
              <a:t>учебных и </a:t>
            </a:r>
            <a:r>
              <a:rPr sz="2000" b="1" dirty="0">
                <a:latin typeface="Calibri"/>
                <a:cs typeface="Calibri"/>
              </a:rPr>
              <a:t>учебно-  </a:t>
            </a:r>
            <a:r>
              <a:rPr sz="2000" b="1" spc="-5" dirty="0">
                <a:latin typeface="Calibri"/>
                <a:cs typeface="Calibri"/>
              </a:rPr>
              <a:t>практических задач </a:t>
            </a:r>
            <a:r>
              <a:rPr sz="2000" spc="-5" dirty="0">
                <a:latin typeface="Calibri"/>
                <a:cs typeface="Calibri"/>
              </a:rPr>
              <a:t>средствами  </a:t>
            </a:r>
            <a:r>
              <a:rPr sz="2000" dirty="0">
                <a:latin typeface="Calibri"/>
                <a:cs typeface="Calibri"/>
              </a:rPr>
              <a:t>учебных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предметов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3814" y="4108144"/>
            <a:ext cx="309308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как </a:t>
            </a:r>
            <a:r>
              <a:rPr sz="2000" dirty="0">
                <a:latin typeface="Calibri"/>
                <a:cs typeface="Calibri"/>
              </a:rPr>
              <a:t>успешность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выполнения  </a:t>
            </a:r>
            <a:r>
              <a:rPr sz="2000" b="1" spc="-5" dirty="0">
                <a:latin typeface="Calibri"/>
                <a:cs typeface="Calibri"/>
              </a:rPr>
              <a:t>комплексных заданий на  межпредметной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основе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3814" y="5236286"/>
            <a:ext cx="336867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как </a:t>
            </a:r>
            <a:r>
              <a:rPr sz="2000" spc="-20" dirty="0">
                <a:latin typeface="Calibri"/>
                <a:cs typeface="Calibri"/>
              </a:rPr>
              <a:t>результат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выполнения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индивидуального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проекта.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Выносится 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10" dirty="0">
                <a:latin typeface="Calibri"/>
                <a:cs typeface="Calibri"/>
              </a:rPr>
              <a:t>итоговую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оценку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200" y="813307"/>
            <a:ext cx="195072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Достижение  мета</a:t>
            </a:r>
            <a:r>
              <a:rPr sz="2000" b="1" spc="-10" dirty="0">
                <a:latin typeface="Calibri"/>
                <a:cs typeface="Calibri"/>
              </a:rPr>
              <a:t>п</a:t>
            </a:r>
            <a:r>
              <a:rPr sz="2000" b="1" dirty="0">
                <a:latin typeface="Calibri"/>
                <a:cs typeface="Calibri"/>
              </a:rPr>
              <a:t>р</a:t>
            </a:r>
            <a:r>
              <a:rPr sz="2000" b="1" spc="-20" dirty="0">
                <a:latin typeface="Calibri"/>
                <a:cs typeface="Calibri"/>
              </a:rPr>
              <a:t>е</a:t>
            </a:r>
            <a:r>
              <a:rPr sz="2000" b="1" spc="-5" dirty="0">
                <a:latin typeface="Calibri"/>
                <a:cs typeface="Calibri"/>
              </a:rPr>
              <a:t>дметных  </a:t>
            </a:r>
            <a:r>
              <a:rPr sz="2000" b="1" spc="-15" dirty="0">
                <a:latin typeface="Calibri"/>
                <a:cs typeface="Calibri"/>
              </a:rPr>
              <a:t>результатов </a:t>
            </a:r>
            <a:r>
              <a:rPr sz="2000" b="1" spc="-5" dirty="0">
                <a:latin typeface="Calibri"/>
                <a:cs typeface="Calibri"/>
              </a:rPr>
              <a:t>при  обучении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биологии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68997" y="383793"/>
            <a:ext cx="259079" cy="310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56297" y="358901"/>
            <a:ext cx="17627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Calibri"/>
                <a:cs typeface="Calibri"/>
              </a:rPr>
              <a:t>Типовые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учебные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задачи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68997" y="2212848"/>
            <a:ext cx="259079" cy="310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56297" y="2187956"/>
            <a:ext cx="180213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Учебно-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познавательные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учебно-</a:t>
            </a:r>
            <a:endParaRPr sz="2000">
              <a:latin typeface="Calibri"/>
              <a:cs typeface="Calibri"/>
            </a:endParaRPr>
          </a:p>
          <a:p>
            <a:pPr marL="12700" marR="30289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практич</a:t>
            </a:r>
            <a:r>
              <a:rPr sz="2000" spc="-10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ские  задачи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68997" y="4163898"/>
            <a:ext cx="259079" cy="31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56297" y="4139006"/>
            <a:ext cx="178117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29539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Нестан</a:t>
            </a:r>
            <a:r>
              <a:rPr sz="2000" spc="-10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артизо  ванные </a:t>
            </a:r>
            <a:r>
              <a:rPr sz="2000" spc="-5" dirty="0">
                <a:latin typeface="Calibri"/>
                <a:cs typeface="Calibri"/>
              </a:rPr>
              <a:t>виды  оценивания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68997" y="5383377"/>
            <a:ext cx="259079" cy="31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956297" y="5358485"/>
            <a:ext cx="94741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За</a:t>
            </a:r>
            <a:r>
              <a:rPr sz="2000" spc="-10" dirty="0">
                <a:latin typeface="Calibri"/>
                <a:cs typeface="Calibri"/>
              </a:rPr>
              <a:t>щ</a:t>
            </a:r>
            <a:r>
              <a:rPr sz="2000" dirty="0">
                <a:latin typeface="Calibri"/>
                <a:cs typeface="Calibri"/>
              </a:rPr>
              <a:t>ита</a:t>
            </a:r>
            <a:endParaRPr sz="2000">
              <a:latin typeface="Calibri"/>
              <a:cs typeface="Calibri"/>
            </a:endParaRPr>
          </a:p>
          <a:p>
            <a:pPr marR="59055" algn="r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проекта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494487"/>
            <a:ext cx="1656714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i="0" spc="-5" dirty="0">
                <a:latin typeface="Calibri"/>
                <a:cs typeface="Calibri"/>
              </a:rPr>
              <a:t>Классы </a:t>
            </a:r>
            <a:r>
              <a:rPr sz="1800" b="1" i="0" dirty="0">
                <a:latin typeface="Calibri"/>
                <a:cs typeface="Calibri"/>
              </a:rPr>
              <a:t>учебно-  </a:t>
            </a:r>
            <a:r>
              <a:rPr sz="1800" b="1" i="0" spc="-5" dirty="0">
                <a:latin typeface="Calibri"/>
                <a:cs typeface="Calibri"/>
              </a:rPr>
              <a:t>познава</a:t>
            </a:r>
            <a:r>
              <a:rPr sz="1800" b="1" i="0" spc="-20" dirty="0">
                <a:latin typeface="Calibri"/>
                <a:cs typeface="Calibri"/>
              </a:rPr>
              <a:t>те</a:t>
            </a:r>
            <a:r>
              <a:rPr sz="1800" b="1" i="0" dirty="0">
                <a:latin typeface="Calibri"/>
                <a:cs typeface="Calibri"/>
              </a:rPr>
              <a:t>льных  и учебно-  </a:t>
            </a:r>
            <a:r>
              <a:rPr sz="1800" b="1" i="0" spc="-5" dirty="0">
                <a:latin typeface="Calibri"/>
                <a:cs typeface="Calibri"/>
              </a:rPr>
              <a:t>практических</a:t>
            </a:r>
            <a:endParaRPr sz="1800">
              <a:latin typeface="Calibri"/>
              <a:cs typeface="Calibri"/>
            </a:endParaRPr>
          </a:p>
          <a:p>
            <a:pPr marL="12700" marR="14604">
              <a:lnSpc>
                <a:spcPct val="100000"/>
              </a:lnSpc>
            </a:pPr>
            <a:r>
              <a:rPr sz="1800" b="1" i="0" spc="-5" dirty="0">
                <a:latin typeface="Calibri"/>
                <a:cs typeface="Calibri"/>
              </a:rPr>
              <a:t>задач,  пр</a:t>
            </a:r>
            <a:r>
              <a:rPr sz="1800" b="1" i="0" spc="-20" dirty="0">
                <a:latin typeface="Calibri"/>
                <a:cs typeface="Calibri"/>
              </a:rPr>
              <a:t>е</a:t>
            </a:r>
            <a:r>
              <a:rPr sz="1800" b="1" i="0" spc="-45" dirty="0">
                <a:latin typeface="Calibri"/>
                <a:cs typeface="Calibri"/>
              </a:rPr>
              <a:t>д</a:t>
            </a:r>
            <a:r>
              <a:rPr sz="1800" b="1" i="0" spc="-5" dirty="0">
                <a:latin typeface="Calibri"/>
                <a:cs typeface="Calibri"/>
              </a:rPr>
              <a:t>ъя</a:t>
            </a:r>
            <a:r>
              <a:rPr sz="1800" b="1" i="0" spc="-15" dirty="0">
                <a:latin typeface="Calibri"/>
                <a:cs typeface="Calibri"/>
              </a:rPr>
              <a:t>в</a:t>
            </a:r>
            <a:r>
              <a:rPr sz="1800" b="1" i="0" dirty="0">
                <a:latin typeface="Calibri"/>
                <a:cs typeface="Calibri"/>
              </a:rPr>
              <a:t>ляемых  </a:t>
            </a:r>
            <a:r>
              <a:rPr sz="1800" b="1" i="0" spc="-5" dirty="0">
                <a:latin typeface="Calibri"/>
                <a:cs typeface="Calibri"/>
              </a:rPr>
              <a:t>при</a:t>
            </a:r>
            <a:r>
              <a:rPr sz="1800" b="1" i="0" spc="-15" dirty="0">
                <a:latin typeface="Calibri"/>
                <a:cs typeface="Calibri"/>
              </a:rPr>
              <a:t> </a:t>
            </a:r>
            <a:r>
              <a:rPr sz="1800" b="1" i="0" spc="-10" dirty="0">
                <a:latin typeface="Calibri"/>
                <a:cs typeface="Calibri"/>
              </a:rPr>
              <a:t>оценке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370" y="2415285"/>
            <a:ext cx="12528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д</a:t>
            </a:r>
            <a:r>
              <a:rPr sz="1800" b="1" dirty="0">
                <a:latin typeface="Calibri"/>
                <a:cs typeface="Calibri"/>
              </a:rPr>
              <a:t>о</a:t>
            </a:r>
            <a:r>
              <a:rPr sz="1800" b="1" spc="5" dirty="0">
                <a:latin typeface="Calibri"/>
                <a:cs typeface="Calibri"/>
              </a:rPr>
              <a:t>с</a:t>
            </a:r>
            <a:r>
              <a:rPr sz="1800" b="1" spc="-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20" dirty="0">
                <a:latin typeface="Calibri"/>
                <a:cs typeface="Calibri"/>
              </a:rPr>
              <a:t>ж</a:t>
            </a:r>
            <a:r>
              <a:rPr sz="1800" b="1" spc="-10" dirty="0">
                <a:latin typeface="Calibri"/>
                <a:cs typeface="Calibri"/>
              </a:rPr>
              <a:t>е</a:t>
            </a:r>
            <a:r>
              <a:rPr sz="1800" b="1" spc="-5" dirty="0">
                <a:latin typeface="Calibri"/>
                <a:cs typeface="Calibri"/>
              </a:rPr>
              <a:t>н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й  </a:t>
            </a:r>
            <a:r>
              <a:rPr sz="1800" b="1" spc="-5" dirty="0">
                <a:latin typeface="Calibri"/>
                <a:cs typeface="Calibri"/>
              </a:rPr>
              <a:t>(по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35" dirty="0">
                <a:latin typeface="Calibri"/>
                <a:cs typeface="Calibri"/>
              </a:rPr>
              <a:t>А.Г.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Асмолову)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62276" y="497281"/>
            <a:ext cx="6411595" cy="5878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8270">
              <a:lnSpc>
                <a:spcPct val="100000"/>
              </a:lnSpc>
              <a:spcBef>
                <a:spcPts val="95"/>
              </a:spcBef>
              <a:buAutoNum type="arabicParenR"/>
              <a:tabLst>
                <a:tab pos="224790" algn="l"/>
              </a:tabLst>
            </a:pPr>
            <a:r>
              <a:rPr sz="1600" spc="-10" dirty="0">
                <a:latin typeface="Calibri"/>
                <a:cs typeface="Calibri"/>
              </a:rPr>
              <a:t>учебно-познавательные </a:t>
            </a:r>
            <a:r>
              <a:rPr sz="1600" spc="-5" dirty="0">
                <a:latin typeface="Calibri"/>
                <a:cs typeface="Calibri"/>
              </a:rPr>
              <a:t>задачи, направленные на формирование и  </a:t>
            </a:r>
            <a:r>
              <a:rPr sz="1600" spc="-10" dirty="0">
                <a:latin typeface="Calibri"/>
                <a:cs typeface="Calibri"/>
              </a:rPr>
              <a:t>оценку умений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навыков, </a:t>
            </a:r>
            <a:r>
              <a:rPr sz="1600" spc="-5" dirty="0">
                <a:latin typeface="Calibri"/>
                <a:cs typeface="Calibri"/>
              </a:rPr>
              <a:t>способствующих </a:t>
            </a:r>
            <a:r>
              <a:rPr sz="1600" b="1" spc="-5" dirty="0">
                <a:latin typeface="Calibri"/>
                <a:cs typeface="Calibri"/>
              </a:rPr>
              <a:t>освоению систематических  знаний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224790" algn="l"/>
              </a:tabLst>
            </a:pPr>
            <a:r>
              <a:rPr sz="1600" spc="-10" dirty="0">
                <a:latin typeface="Calibri"/>
                <a:cs typeface="Calibri"/>
              </a:rPr>
              <a:t>учебно-познавательные </a:t>
            </a:r>
            <a:r>
              <a:rPr sz="1600" spc="-5" dirty="0">
                <a:latin typeface="Calibri"/>
                <a:cs typeface="Calibri"/>
              </a:rPr>
              <a:t>задачи, направленные на формирование и  </a:t>
            </a:r>
            <a:r>
              <a:rPr sz="1600" spc="-10" dirty="0">
                <a:latin typeface="Calibri"/>
                <a:cs typeface="Calibri"/>
              </a:rPr>
              <a:t>оценку навыка </a:t>
            </a:r>
            <a:r>
              <a:rPr sz="1600" b="1" spc="-10" dirty="0">
                <a:latin typeface="Calibri"/>
                <a:cs typeface="Calibri"/>
              </a:rPr>
              <a:t>самостоятельного </a:t>
            </a:r>
            <a:r>
              <a:rPr sz="1600" b="1" spc="-5" dirty="0">
                <a:latin typeface="Calibri"/>
                <a:cs typeface="Calibri"/>
              </a:rPr>
              <a:t>приобретения, переноса и интеграции  знаний </a:t>
            </a:r>
            <a:r>
              <a:rPr sz="1600" spc="-15" dirty="0">
                <a:latin typeface="Calibri"/>
                <a:cs typeface="Calibri"/>
              </a:rPr>
              <a:t>как </a:t>
            </a:r>
            <a:r>
              <a:rPr sz="1600" spc="-20" dirty="0">
                <a:latin typeface="Calibri"/>
                <a:cs typeface="Calibri"/>
              </a:rPr>
              <a:t>результата </a:t>
            </a:r>
            <a:r>
              <a:rPr sz="1600" spc="-10" dirty="0">
                <a:latin typeface="Calibri"/>
                <a:cs typeface="Calibri"/>
              </a:rPr>
              <a:t>использования знако-символических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средств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и/или </a:t>
            </a:r>
            <a:r>
              <a:rPr sz="1600" spc="-10" dirty="0">
                <a:latin typeface="Calibri"/>
                <a:cs typeface="Calibri"/>
              </a:rPr>
              <a:t>логических </a:t>
            </a:r>
            <a:r>
              <a:rPr sz="1600" spc="-5" dirty="0">
                <a:latin typeface="Calibri"/>
                <a:cs typeface="Calibri"/>
              </a:rPr>
              <a:t>операций сравнения, анализа, синтеза,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обобщения,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интерпретации, </a:t>
            </a:r>
            <a:r>
              <a:rPr sz="1600" spc="-10" dirty="0">
                <a:latin typeface="Calibri"/>
                <a:cs typeface="Calibri"/>
              </a:rPr>
              <a:t>оценки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т.д.</a:t>
            </a:r>
            <a:endParaRPr sz="1600">
              <a:latin typeface="Calibri"/>
              <a:cs typeface="Calibri"/>
            </a:endParaRPr>
          </a:p>
          <a:p>
            <a:pPr marL="224154" indent="-212090">
              <a:lnSpc>
                <a:spcPct val="100000"/>
              </a:lnSpc>
              <a:buAutoNum type="arabicParenR" startAt="3"/>
              <a:tabLst>
                <a:tab pos="224790" algn="l"/>
              </a:tabLst>
            </a:pPr>
            <a:r>
              <a:rPr sz="1600" spc="-5" dirty="0">
                <a:latin typeface="Calibri"/>
                <a:cs typeface="Calibri"/>
              </a:rPr>
              <a:t>учебно-практические задачи, направленные на формирование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 marR="4191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оценку навыка </a:t>
            </a:r>
            <a:r>
              <a:rPr sz="1600" b="1" spc="-5" dirty="0">
                <a:latin typeface="Calibri"/>
                <a:cs typeface="Calibri"/>
              </a:rPr>
              <a:t>разрешения </a:t>
            </a:r>
            <a:r>
              <a:rPr sz="1600" b="1" spc="-10" dirty="0">
                <a:latin typeface="Calibri"/>
                <a:cs typeface="Calibri"/>
              </a:rPr>
              <a:t>проблем</a:t>
            </a:r>
            <a:r>
              <a:rPr sz="1600" spc="-10" dirty="0">
                <a:latin typeface="Calibri"/>
                <a:cs typeface="Calibri"/>
              </a:rPr>
              <a:t>/проблемных </a:t>
            </a:r>
            <a:r>
              <a:rPr sz="1600" spc="-5" dirty="0">
                <a:latin typeface="Calibri"/>
                <a:cs typeface="Calibri"/>
              </a:rPr>
              <a:t>ситуаций, требующие  принятия </a:t>
            </a:r>
            <a:r>
              <a:rPr sz="1600" spc="-10" dirty="0">
                <a:latin typeface="Calibri"/>
                <a:cs typeface="Calibri"/>
              </a:rPr>
              <a:t>решения </a:t>
            </a:r>
            <a:r>
              <a:rPr sz="1600" spc="-5" dirty="0">
                <a:latin typeface="Calibri"/>
                <a:cs typeface="Calibri"/>
              </a:rPr>
              <a:t>в ситуации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неопределённости</a:t>
            </a:r>
            <a:endParaRPr sz="1600">
              <a:latin typeface="Calibri"/>
              <a:cs typeface="Calibri"/>
            </a:endParaRPr>
          </a:p>
          <a:p>
            <a:pPr marL="224154" indent="-212090">
              <a:lnSpc>
                <a:spcPct val="100000"/>
              </a:lnSpc>
              <a:spcBef>
                <a:spcPts val="5"/>
              </a:spcBef>
              <a:buAutoNum type="arabicParenR" startAt="4"/>
              <a:tabLst>
                <a:tab pos="224790" algn="l"/>
              </a:tabLst>
            </a:pPr>
            <a:r>
              <a:rPr sz="1600" spc="-5" dirty="0">
                <a:latin typeface="Calibri"/>
                <a:cs typeface="Calibri"/>
              </a:rPr>
              <a:t>учебно-практические задачи, направленные на </a:t>
            </a:r>
            <a:r>
              <a:rPr sz="1600" spc="-10" dirty="0">
                <a:latin typeface="Calibri"/>
                <a:cs typeface="Calibri"/>
              </a:rPr>
              <a:t>формирование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оценку навыка </a:t>
            </a:r>
            <a:r>
              <a:rPr sz="1600" b="1" spc="-10" dirty="0">
                <a:latin typeface="Calibri"/>
                <a:cs typeface="Calibri"/>
              </a:rPr>
              <a:t>сотрудничества</a:t>
            </a:r>
            <a:endParaRPr sz="1600">
              <a:latin typeface="Calibri"/>
              <a:cs typeface="Calibri"/>
            </a:endParaRPr>
          </a:p>
          <a:p>
            <a:pPr marL="12700" marR="222250">
              <a:lnSpc>
                <a:spcPct val="100000"/>
              </a:lnSpc>
              <a:buAutoNum type="arabicParenR" startAt="5"/>
              <a:tabLst>
                <a:tab pos="224790" algn="l"/>
              </a:tabLst>
            </a:pPr>
            <a:r>
              <a:rPr sz="1600" spc="-5" dirty="0">
                <a:latin typeface="Calibri"/>
                <a:cs typeface="Calibri"/>
              </a:rPr>
              <a:t>учебно-практические задачи, направленные на формирование и  </a:t>
            </a:r>
            <a:r>
              <a:rPr sz="1600" spc="-10" dirty="0">
                <a:latin typeface="Calibri"/>
                <a:cs typeface="Calibri"/>
              </a:rPr>
              <a:t>оценку навыка </a:t>
            </a:r>
            <a:r>
              <a:rPr sz="1600" b="1" spc="-10" dirty="0">
                <a:latin typeface="Calibri"/>
                <a:cs typeface="Calibri"/>
              </a:rPr>
              <a:t>коммуникации</a:t>
            </a:r>
            <a:r>
              <a:rPr sz="1600" spc="-10" dirty="0">
                <a:latin typeface="Calibri"/>
                <a:cs typeface="Calibri"/>
              </a:rPr>
              <a:t>, </a:t>
            </a:r>
            <a:r>
              <a:rPr sz="1600" spc="-5" dirty="0">
                <a:latin typeface="Calibri"/>
                <a:cs typeface="Calibri"/>
              </a:rPr>
              <a:t>требующие </a:t>
            </a:r>
            <a:r>
              <a:rPr sz="1600" spc="-10" dirty="0">
                <a:latin typeface="Calibri"/>
                <a:cs typeface="Calibri"/>
              </a:rPr>
              <a:t>создания письменного </a:t>
            </a:r>
            <a:r>
              <a:rPr sz="1600" spc="-5" dirty="0">
                <a:latin typeface="Calibri"/>
                <a:cs typeface="Calibri"/>
              </a:rPr>
              <a:t>или  </a:t>
            </a:r>
            <a:r>
              <a:rPr sz="1600" spc="-10" dirty="0">
                <a:latin typeface="Calibri"/>
                <a:cs typeface="Calibri"/>
              </a:rPr>
              <a:t>устного текста/высказывания </a:t>
            </a:r>
            <a:r>
              <a:rPr sz="1600" spc="-5" dirty="0">
                <a:latin typeface="Calibri"/>
                <a:cs typeface="Calibri"/>
              </a:rPr>
              <a:t>с заданными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параметрами</a:t>
            </a:r>
            <a:endParaRPr sz="1600">
              <a:latin typeface="Calibri"/>
              <a:cs typeface="Calibri"/>
            </a:endParaRPr>
          </a:p>
          <a:p>
            <a:pPr marL="224154" indent="-212090">
              <a:lnSpc>
                <a:spcPct val="100000"/>
              </a:lnSpc>
              <a:buAutoNum type="arabicParenR" startAt="5"/>
              <a:tabLst>
                <a:tab pos="224790" algn="l"/>
              </a:tabLst>
            </a:pPr>
            <a:r>
              <a:rPr sz="1600" spc="-5" dirty="0">
                <a:latin typeface="Calibri"/>
                <a:cs typeface="Calibri"/>
              </a:rPr>
              <a:t>учебно-практические и </a:t>
            </a:r>
            <a:r>
              <a:rPr sz="1600" spc="-10" dirty="0">
                <a:latin typeface="Calibri"/>
                <a:cs typeface="Calibri"/>
              </a:rPr>
              <a:t>учебно-познавательные </a:t>
            </a:r>
            <a:r>
              <a:rPr sz="1600" spc="-5" dirty="0">
                <a:latin typeface="Calibri"/>
                <a:cs typeface="Calibri"/>
              </a:rPr>
              <a:t>задачи,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направленные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на формирование и </a:t>
            </a:r>
            <a:r>
              <a:rPr sz="1600" spc="-10" dirty="0">
                <a:latin typeface="Calibri"/>
                <a:cs typeface="Calibri"/>
              </a:rPr>
              <a:t>оценку навыка </a:t>
            </a:r>
            <a:r>
              <a:rPr sz="1600" b="1" spc="-5" dirty="0">
                <a:latin typeface="Calibri"/>
                <a:cs typeface="Calibri"/>
              </a:rPr>
              <a:t>самоорганизации и</a:t>
            </a:r>
            <a:r>
              <a:rPr sz="1600" b="1" spc="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саморегуляции</a:t>
            </a:r>
            <a:endParaRPr sz="1600">
              <a:latin typeface="Calibri"/>
              <a:cs typeface="Calibri"/>
            </a:endParaRPr>
          </a:p>
          <a:p>
            <a:pPr marL="12700" marR="24765">
              <a:lnSpc>
                <a:spcPct val="100000"/>
              </a:lnSpc>
              <a:buAutoNum type="arabicParenR" startAt="7"/>
              <a:tabLst>
                <a:tab pos="224790" algn="l"/>
              </a:tabLst>
            </a:pPr>
            <a:r>
              <a:rPr sz="1600" spc="-5" dirty="0">
                <a:latin typeface="Calibri"/>
                <a:cs typeface="Calibri"/>
              </a:rPr>
              <a:t>учебно-практические и </a:t>
            </a:r>
            <a:r>
              <a:rPr sz="1600" spc="-10" dirty="0">
                <a:latin typeface="Calibri"/>
                <a:cs typeface="Calibri"/>
              </a:rPr>
              <a:t>учебно-познавательные </a:t>
            </a:r>
            <a:r>
              <a:rPr sz="1600" spc="-5" dirty="0">
                <a:latin typeface="Calibri"/>
                <a:cs typeface="Calibri"/>
              </a:rPr>
              <a:t>задачи, направленные  на формирование и </a:t>
            </a:r>
            <a:r>
              <a:rPr sz="1600" spc="-10" dirty="0">
                <a:latin typeface="Calibri"/>
                <a:cs typeface="Calibri"/>
              </a:rPr>
              <a:t>оценку навыка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рефлексии</a:t>
            </a:r>
            <a:endParaRPr sz="1600">
              <a:latin typeface="Calibri"/>
              <a:cs typeface="Calibri"/>
            </a:endParaRPr>
          </a:p>
          <a:p>
            <a:pPr marL="224154" indent="-212090">
              <a:lnSpc>
                <a:spcPct val="100000"/>
              </a:lnSpc>
              <a:buAutoNum type="arabicParenR" startAt="7"/>
              <a:tabLst>
                <a:tab pos="224790" algn="l"/>
              </a:tabLst>
            </a:pPr>
            <a:r>
              <a:rPr sz="1600" spc="-5" dirty="0">
                <a:latin typeface="Calibri"/>
                <a:cs typeface="Calibri"/>
              </a:rPr>
              <a:t>учебно-практические и </a:t>
            </a:r>
            <a:r>
              <a:rPr sz="1600" spc="-10" dirty="0">
                <a:latin typeface="Calibri"/>
                <a:cs typeface="Calibri"/>
              </a:rPr>
              <a:t>учебно-познавательные </a:t>
            </a:r>
            <a:r>
              <a:rPr sz="1600" spc="-5" dirty="0">
                <a:latin typeface="Calibri"/>
                <a:cs typeface="Calibri"/>
              </a:rPr>
              <a:t>задачи,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направленные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на </a:t>
            </a:r>
            <a:r>
              <a:rPr sz="1600" spc="-10" dirty="0">
                <a:latin typeface="Calibri"/>
                <a:cs typeface="Calibri"/>
              </a:rPr>
              <a:t>формирование </a:t>
            </a:r>
            <a:r>
              <a:rPr sz="1600" b="1" spc="-5" dirty="0">
                <a:latin typeface="Calibri"/>
                <a:cs typeface="Calibri"/>
              </a:rPr>
              <a:t>ценностно-смысловых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установок</a:t>
            </a:r>
            <a:endParaRPr sz="1600">
              <a:latin typeface="Calibri"/>
              <a:cs typeface="Calibri"/>
            </a:endParaRPr>
          </a:p>
          <a:p>
            <a:pPr marL="12700" marR="24765">
              <a:lnSpc>
                <a:spcPct val="100000"/>
              </a:lnSpc>
              <a:spcBef>
                <a:spcPts val="5"/>
              </a:spcBef>
              <a:buAutoNum type="arabicParenR" startAt="9"/>
              <a:tabLst>
                <a:tab pos="224790" algn="l"/>
              </a:tabLst>
            </a:pPr>
            <a:r>
              <a:rPr sz="1600" spc="-5" dirty="0">
                <a:latin typeface="Calibri"/>
                <a:cs typeface="Calibri"/>
              </a:rPr>
              <a:t>учебно-практические и </a:t>
            </a:r>
            <a:r>
              <a:rPr sz="1600" spc="-10" dirty="0">
                <a:latin typeface="Calibri"/>
                <a:cs typeface="Calibri"/>
              </a:rPr>
              <a:t>учебно-познавательные </a:t>
            </a:r>
            <a:r>
              <a:rPr sz="1600" spc="-5" dirty="0">
                <a:latin typeface="Calibri"/>
                <a:cs typeface="Calibri"/>
              </a:rPr>
              <a:t>задачи, направленные  на формирование и </a:t>
            </a:r>
            <a:r>
              <a:rPr sz="1600" spc="-10" dirty="0">
                <a:latin typeface="Calibri"/>
                <a:cs typeface="Calibri"/>
              </a:rPr>
              <a:t>оценку </a:t>
            </a:r>
            <a:r>
              <a:rPr sz="1600" b="1" spc="-10" dirty="0">
                <a:latin typeface="Calibri"/>
                <a:cs typeface="Calibri"/>
              </a:rPr>
              <a:t>ИКТ-компетентности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обучающихся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715" y="330708"/>
            <a:ext cx="8354568" cy="6240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600" y="3572992"/>
            <a:ext cx="1080122" cy="710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1775" y="4221111"/>
            <a:ext cx="1224140" cy="1224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99766" y="5085181"/>
            <a:ext cx="1705356" cy="8526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45255" y="489915"/>
            <a:ext cx="41382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7115" algn="l"/>
                <a:tab pos="2557780" algn="l"/>
              </a:tabLst>
            </a:pPr>
            <a:r>
              <a:rPr sz="2400" dirty="0">
                <a:latin typeface="Calibri"/>
                <a:cs typeface="Calibri"/>
              </a:rPr>
              <a:t>ч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об</a:t>
            </a:r>
            <a:r>
              <a:rPr sz="2400" dirty="0">
                <a:latin typeface="Calibri"/>
                <a:cs typeface="Calibri"/>
              </a:rPr>
              <a:t>ы	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бъек</a:t>
            </a:r>
            <a:r>
              <a:rPr sz="2400" spc="-25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м	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40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енивания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10627" y="489915"/>
            <a:ext cx="5746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стал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406" y="489915"/>
            <a:ext cx="24574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100"/>
              </a:spcBef>
              <a:tabLst>
                <a:tab pos="1830705" algn="l"/>
              </a:tabLst>
            </a:pPr>
            <a:r>
              <a:rPr sz="2400" spc="-10" dirty="0">
                <a:latin typeface="Calibri"/>
                <a:cs typeface="Calibri"/>
              </a:rPr>
              <a:t>«</a:t>
            </a:r>
            <a:r>
              <a:rPr sz="2400" spc="-5" dirty="0">
                <a:latin typeface="Calibri"/>
                <a:cs typeface="Calibri"/>
              </a:rPr>
              <a:t>Дл</a:t>
            </a:r>
            <a:r>
              <a:rPr sz="2400" dirty="0">
                <a:latin typeface="Calibri"/>
                <a:cs typeface="Calibri"/>
              </a:rPr>
              <a:t>я	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35" dirty="0">
                <a:latin typeface="Calibri"/>
                <a:cs typeface="Calibri"/>
              </a:rPr>
              <a:t>г</a:t>
            </a:r>
            <a:r>
              <a:rPr sz="2400" spc="-5" dirty="0">
                <a:latin typeface="Calibri"/>
                <a:cs typeface="Calibri"/>
              </a:rPr>
              <a:t>о,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индивидуальный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22751" y="855979"/>
            <a:ext cx="1181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прогресс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82159" y="855979"/>
            <a:ext cx="19043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об</a:t>
            </a:r>
            <a:r>
              <a:rPr sz="2400" dirty="0">
                <a:latin typeface="Calibri"/>
                <a:cs typeface="Calibri"/>
              </a:rPr>
              <a:t>уча</a:t>
            </a:r>
            <a:r>
              <a:rPr sz="2400" spc="-10" dirty="0">
                <a:latin typeface="Calibri"/>
                <a:cs typeface="Calibri"/>
              </a:rPr>
              <a:t>ю</a:t>
            </a:r>
            <a:r>
              <a:rPr sz="2400" spc="-25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-25" dirty="0">
                <a:latin typeface="Calibri"/>
                <a:cs typeface="Calibri"/>
              </a:rPr>
              <a:t>г</a:t>
            </a:r>
            <a:r>
              <a:rPr sz="2400" spc="-5" dirty="0">
                <a:latin typeface="Calibri"/>
                <a:cs typeface="Calibri"/>
              </a:rPr>
              <a:t>ося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66103" y="855979"/>
            <a:ext cx="1716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необходимо,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406" y="1221740"/>
            <a:ext cx="762063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по-другому представить </a:t>
            </a:r>
            <a:r>
              <a:rPr sz="2400" dirty="0">
                <a:latin typeface="Calibri"/>
                <a:cs typeface="Calibri"/>
              </a:rPr>
              <a:t>само </a:t>
            </a:r>
            <a:r>
              <a:rPr sz="2400" spc="-15" dirty="0">
                <a:latin typeface="Calibri"/>
                <a:cs typeface="Calibri"/>
              </a:rPr>
              <a:t>содержание </a:t>
            </a:r>
            <a:r>
              <a:rPr sz="2400" spc="-25" dirty="0">
                <a:latin typeface="Calibri"/>
                <a:cs typeface="Calibri"/>
              </a:rPr>
              <a:t>отдельных  </a:t>
            </a:r>
            <a:r>
              <a:rPr sz="2400" dirty="0">
                <a:latin typeface="Calibri"/>
                <a:cs typeface="Calibri"/>
              </a:rPr>
              <a:t>учебных </a:t>
            </a:r>
            <a:r>
              <a:rPr sz="2400" spc="-5" dirty="0">
                <a:latin typeface="Calibri"/>
                <a:cs typeface="Calibri"/>
              </a:rPr>
              <a:t>дисциплин </a:t>
            </a:r>
            <a:r>
              <a:rPr sz="2400" spc="-10" dirty="0">
                <a:latin typeface="Calibri"/>
                <a:cs typeface="Calibri"/>
              </a:rPr>
              <a:t>(предметов) </a:t>
            </a:r>
            <a:r>
              <a:rPr sz="2400" spc="-15" dirty="0">
                <a:latin typeface="Calibri"/>
                <a:cs typeface="Calibri"/>
              </a:rPr>
              <a:t>как </a:t>
            </a:r>
            <a:r>
              <a:rPr sz="2400" dirty="0">
                <a:latin typeface="Calibri"/>
                <a:cs typeface="Calibri"/>
              </a:rPr>
              <a:t>набор </a:t>
            </a:r>
            <a:r>
              <a:rPr sz="2400" spc="-20" dirty="0">
                <a:latin typeface="Calibri"/>
                <a:cs typeface="Calibri"/>
              </a:rPr>
              <a:t>культурных  </a:t>
            </a:r>
            <a:r>
              <a:rPr sz="2400" spc="-10" dirty="0">
                <a:latin typeface="Calibri"/>
                <a:cs typeface="Calibri"/>
              </a:rPr>
              <a:t>предметных </a:t>
            </a:r>
            <a:r>
              <a:rPr sz="2400" spc="-5" dirty="0">
                <a:latin typeface="Calibri"/>
                <a:cs typeface="Calibri"/>
              </a:rPr>
              <a:t>способов действий </a:t>
            </a:r>
            <a:r>
              <a:rPr sz="2400" spc="-10" dirty="0">
                <a:latin typeface="Calibri"/>
                <a:cs typeface="Calibri"/>
              </a:rPr>
              <a:t>/средств. </a:t>
            </a:r>
            <a:r>
              <a:rPr sz="2400" spc="-5" dirty="0">
                <a:latin typeface="Calibri"/>
                <a:cs typeface="Calibri"/>
              </a:rPr>
              <a:t>Именно</a:t>
            </a:r>
            <a:r>
              <a:rPr sz="2400" spc="9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оценка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406" y="2685034"/>
            <a:ext cx="5812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8660" algn="l"/>
                <a:tab pos="3182620" algn="l"/>
                <a:tab pos="4041140" algn="l"/>
                <a:tab pos="5328920" algn="l"/>
              </a:tabLst>
            </a:pPr>
            <a:r>
              <a:rPr sz="2400" b="1" dirty="0">
                <a:latin typeface="Calibri"/>
                <a:cs typeface="Calibri"/>
              </a:rPr>
              <a:t>грамотн</a:t>
            </a:r>
            <a:r>
              <a:rPr sz="2400" b="1" spc="-15" dirty="0">
                <a:latin typeface="Calibri"/>
                <a:cs typeface="Calibri"/>
              </a:rPr>
              <a:t>о</a:t>
            </a:r>
            <a:r>
              <a:rPr sz="2400" b="1" spc="-5" dirty="0">
                <a:latin typeface="Calibri"/>
                <a:cs typeface="Calibri"/>
              </a:rPr>
              <a:t>с</a:t>
            </a:r>
            <a:r>
              <a:rPr sz="2400" b="1" spc="-10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и)	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5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лжн</a:t>
            </a:r>
            <a:r>
              <a:rPr sz="2400" dirty="0">
                <a:latin typeface="Calibri"/>
                <a:cs typeface="Calibri"/>
              </a:rPr>
              <a:t>а	ст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</a:t>
            </a:r>
            <a:r>
              <a:rPr sz="2400" spc="-5" dirty="0">
                <a:latin typeface="Calibri"/>
                <a:cs typeface="Calibri"/>
              </a:rPr>
              <a:t>ос</a:t>
            </a:r>
            <a:r>
              <a:rPr sz="2400" spc="-15" dirty="0">
                <a:latin typeface="Calibri"/>
                <a:cs typeface="Calibri"/>
              </a:rPr>
              <a:t>н</a:t>
            </a:r>
            <a:r>
              <a:rPr sz="2400" spc="-5" dirty="0">
                <a:latin typeface="Calibri"/>
                <a:cs typeface="Calibri"/>
              </a:rPr>
              <a:t>ов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5" dirty="0">
                <a:latin typeface="Calibri"/>
                <a:cs typeface="Calibri"/>
              </a:rPr>
              <a:t>для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406" y="2319273"/>
            <a:ext cx="7619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  <a:tabLst>
                <a:tab pos="982980" algn="l"/>
                <a:tab pos="2624455" algn="l"/>
                <a:tab pos="4265930" algn="l"/>
                <a:tab pos="5816600" algn="l"/>
              </a:tabLst>
            </a:pPr>
            <a:r>
              <a:rPr sz="2400" spc="-10" dirty="0">
                <a:latin typeface="Calibri"/>
                <a:cs typeface="Calibri"/>
              </a:rPr>
              <a:t>э</a:t>
            </a:r>
            <a:r>
              <a:rPr sz="2400" spc="-5" dirty="0">
                <a:latin typeface="Calibri"/>
                <a:cs typeface="Calibri"/>
              </a:rPr>
              <a:t>ти</a:t>
            </a:r>
            <a:r>
              <a:rPr sz="2400" dirty="0">
                <a:latin typeface="Calibri"/>
                <a:cs typeface="Calibri"/>
              </a:rPr>
              <a:t>х	спо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spc="-5" dirty="0">
                <a:latin typeface="Calibri"/>
                <a:cs typeface="Calibri"/>
              </a:rPr>
              <a:t>обо</a:t>
            </a:r>
            <a:r>
              <a:rPr sz="2400" dirty="0">
                <a:latin typeface="Calibri"/>
                <a:cs typeface="Calibri"/>
              </a:rPr>
              <a:t>в	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-10" dirty="0">
                <a:latin typeface="Calibri"/>
                <a:cs typeface="Calibri"/>
              </a:rPr>
              <a:t>й</a:t>
            </a:r>
            <a:r>
              <a:rPr sz="2400" dirty="0">
                <a:latin typeface="Calibri"/>
                <a:cs typeface="Calibri"/>
              </a:rPr>
              <a:t>ствий	</a:t>
            </a:r>
            <a:r>
              <a:rPr sz="2400" spc="-5" dirty="0">
                <a:latin typeface="Calibri"/>
                <a:cs typeface="Calibri"/>
              </a:rPr>
              <a:t>/</a:t>
            </a:r>
            <a:r>
              <a:rPr sz="2400" spc="-15" dirty="0">
                <a:latin typeface="Calibri"/>
                <a:cs typeface="Calibri"/>
              </a:rPr>
              <a:t>с</a:t>
            </a: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ств	</a:t>
            </a:r>
            <a:r>
              <a:rPr sz="2400" b="1" dirty="0">
                <a:latin typeface="Calibri"/>
                <a:cs typeface="Calibri"/>
              </a:rPr>
              <a:t>(п</a:t>
            </a:r>
            <a:r>
              <a:rPr sz="2400" b="1" spc="-10" dirty="0">
                <a:latin typeface="Calibri"/>
                <a:cs typeface="Calibri"/>
              </a:rPr>
              <a:t>р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spc="-5" dirty="0">
                <a:latin typeface="Calibri"/>
                <a:cs typeface="Calibri"/>
              </a:rPr>
              <a:t>дмет</a:t>
            </a:r>
            <a:r>
              <a:rPr sz="2400" b="1" spc="10" dirty="0">
                <a:latin typeface="Calibri"/>
                <a:cs typeface="Calibri"/>
              </a:rPr>
              <a:t>н</a:t>
            </a:r>
            <a:r>
              <a:rPr sz="2400" b="1" dirty="0">
                <a:latin typeface="Calibri"/>
                <a:cs typeface="Calibri"/>
              </a:rPr>
              <a:t>ые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пр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дме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ной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406" y="3050870"/>
            <a:ext cx="76193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диагностики </a:t>
            </a:r>
            <a:r>
              <a:rPr sz="2400" spc="-10" dirty="0">
                <a:latin typeface="Calibri"/>
                <a:cs typeface="Calibri"/>
              </a:rPr>
              <a:t>прежде </a:t>
            </a:r>
            <a:r>
              <a:rPr sz="2400" spc="-5" dirty="0">
                <a:latin typeface="Calibri"/>
                <a:cs typeface="Calibri"/>
              </a:rPr>
              <a:t>всего </a:t>
            </a:r>
            <a:r>
              <a:rPr sz="2400" dirty="0">
                <a:latin typeface="Calibri"/>
                <a:cs typeface="Calibri"/>
              </a:rPr>
              <a:t>со </a:t>
            </a:r>
            <a:r>
              <a:rPr sz="2400" spc="-10" dirty="0">
                <a:latin typeface="Calibri"/>
                <a:cs typeface="Calibri"/>
              </a:rPr>
              <a:t>стороны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учителя»</a:t>
            </a:r>
            <a:endParaRPr sz="2400">
              <a:latin typeface="Calibri"/>
              <a:cs typeface="Calibri"/>
            </a:endParaRPr>
          </a:p>
          <a:p>
            <a:pPr marL="5652135">
              <a:lnSpc>
                <a:spcPct val="100000"/>
              </a:lnSpc>
            </a:pPr>
            <a:r>
              <a:rPr sz="2400" b="1" i="1" spc="-35" dirty="0">
                <a:latin typeface="Calibri"/>
                <a:cs typeface="Calibri"/>
              </a:rPr>
              <a:t>(Г.С.</a:t>
            </a:r>
            <a:r>
              <a:rPr sz="2400" b="1" i="1" spc="-6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Ковалева)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546" y="404609"/>
            <a:ext cx="8280908" cy="6078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3077" y="417957"/>
            <a:ext cx="506349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i="1" spc="-5" dirty="0">
                <a:latin typeface="Calibri"/>
                <a:cs typeface="Calibri"/>
              </a:rPr>
              <a:t>Проверка метапредметных </a:t>
            </a:r>
            <a:r>
              <a:rPr sz="2400" b="1" i="1" spc="-10" dirty="0">
                <a:latin typeface="Calibri"/>
                <a:cs typeface="Calibri"/>
              </a:rPr>
              <a:t>умений:  </a:t>
            </a:r>
            <a:r>
              <a:rPr sz="2400" i="0" spc="-10" dirty="0">
                <a:latin typeface="Calibri"/>
                <a:cs typeface="Calibri"/>
              </a:rPr>
              <a:t>Общее </a:t>
            </a:r>
            <a:r>
              <a:rPr sz="2400" i="0" spc="-5" dirty="0">
                <a:latin typeface="Calibri"/>
                <a:cs typeface="Calibri"/>
              </a:rPr>
              <a:t>понимание </a:t>
            </a:r>
            <a:r>
              <a:rPr sz="2400" i="0" spc="-10" dirty="0">
                <a:latin typeface="Calibri"/>
                <a:cs typeface="Calibri"/>
              </a:rPr>
              <a:t>текста: </a:t>
            </a:r>
            <a:r>
              <a:rPr sz="2400" i="0" spc="-5" dirty="0">
                <a:latin typeface="Calibri"/>
                <a:cs typeface="Calibri"/>
              </a:rPr>
              <a:t>поиск </a:t>
            </a:r>
            <a:r>
              <a:rPr sz="2400" i="0" dirty="0">
                <a:latin typeface="Calibri"/>
                <a:cs typeface="Calibri"/>
              </a:rPr>
              <a:t>и  </a:t>
            </a:r>
            <a:r>
              <a:rPr sz="2400" i="0" spc="-5" dirty="0">
                <a:latin typeface="Calibri"/>
                <a:cs typeface="Calibri"/>
              </a:rPr>
              <a:t>выявление </a:t>
            </a:r>
            <a:r>
              <a:rPr sz="2400" i="0" dirty="0">
                <a:latin typeface="Calibri"/>
                <a:cs typeface="Calibri"/>
              </a:rPr>
              <a:t>в </a:t>
            </a:r>
            <a:r>
              <a:rPr sz="2400" i="0" spc="-15" dirty="0">
                <a:latin typeface="Calibri"/>
                <a:cs typeface="Calibri"/>
              </a:rPr>
              <a:t>тексте </a:t>
            </a:r>
            <a:r>
              <a:rPr sz="2400" i="0" spc="-5" dirty="0">
                <a:latin typeface="Calibri"/>
                <a:cs typeface="Calibri"/>
              </a:rPr>
              <a:t>информации,  </a:t>
            </a:r>
            <a:r>
              <a:rPr sz="2400" i="0" spc="-10" dirty="0">
                <a:latin typeface="Calibri"/>
                <a:cs typeface="Calibri"/>
              </a:rPr>
              <a:t>формулирование </a:t>
            </a:r>
            <a:r>
              <a:rPr sz="2400" i="0" dirty="0">
                <a:latin typeface="Calibri"/>
                <a:cs typeface="Calibri"/>
              </a:rPr>
              <a:t>прямых </a:t>
            </a:r>
            <a:r>
              <a:rPr sz="2400" i="0" spc="-15" dirty="0">
                <a:latin typeface="Calibri"/>
                <a:cs typeface="Calibri"/>
              </a:rPr>
              <a:t>выводов</a:t>
            </a:r>
            <a:r>
              <a:rPr sz="2400" i="0" spc="-25" dirty="0">
                <a:latin typeface="Calibri"/>
                <a:cs typeface="Calibri"/>
              </a:rPr>
              <a:t> </a:t>
            </a:r>
            <a:r>
              <a:rPr sz="2400" i="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 marR="1062355">
              <a:lnSpc>
                <a:spcPct val="100000"/>
              </a:lnSpc>
            </a:pPr>
            <a:r>
              <a:rPr sz="2400" i="0" spc="-5" dirty="0">
                <a:latin typeface="Calibri"/>
                <a:cs typeface="Calibri"/>
              </a:rPr>
              <a:t>заключений </a:t>
            </a:r>
            <a:r>
              <a:rPr sz="2400" i="0" dirty="0">
                <a:latin typeface="Calibri"/>
                <a:cs typeface="Calibri"/>
              </a:rPr>
              <a:t>на </a:t>
            </a:r>
            <a:r>
              <a:rPr sz="2400" i="0" spc="-5" dirty="0">
                <a:latin typeface="Calibri"/>
                <a:cs typeface="Calibri"/>
              </a:rPr>
              <a:t>основе </a:t>
            </a:r>
            <a:r>
              <a:rPr sz="2400" i="0" spc="-10" dirty="0">
                <a:latin typeface="Calibri"/>
                <a:cs typeface="Calibri"/>
              </a:rPr>
              <a:t>фактов,  </a:t>
            </a:r>
            <a:r>
              <a:rPr sz="2400" i="0" spc="-5" dirty="0">
                <a:latin typeface="Calibri"/>
                <a:cs typeface="Calibri"/>
              </a:rPr>
              <a:t>имеющихся </a:t>
            </a:r>
            <a:r>
              <a:rPr sz="2400" i="0" dirty="0">
                <a:latin typeface="Calibri"/>
                <a:cs typeface="Calibri"/>
              </a:rPr>
              <a:t>в</a:t>
            </a:r>
            <a:r>
              <a:rPr sz="2400" i="0" spc="-5" dirty="0">
                <a:latin typeface="Calibri"/>
                <a:cs typeface="Calibri"/>
              </a:rPr>
              <a:t> </a:t>
            </a:r>
            <a:r>
              <a:rPr sz="2400" i="0" spc="-15" dirty="0">
                <a:latin typeface="Calibri"/>
                <a:cs typeface="Calibri"/>
              </a:rPr>
              <a:t>тексте.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3077" y="2613152"/>
            <a:ext cx="523049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5934" algn="just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Calibri"/>
                <a:cs typeface="Calibri"/>
              </a:rPr>
              <a:t>Глубокое </a:t>
            </a:r>
            <a:r>
              <a:rPr sz="2400" spc="-5" dirty="0">
                <a:latin typeface="Calibri"/>
                <a:cs typeface="Calibri"/>
              </a:rPr>
              <a:t>понимание </a:t>
            </a:r>
            <a:r>
              <a:rPr sz="2400" spc="-10" dirty="0">
                <a:latin typeface="Calibri"/>
                <a:cs typeface="Calibri"/>
              </a:rPr>
              <a:t>текста: </a:t>
            </a:r>
            <a:r>
              <a:rPr sz="2400" dirty="0">
                <a:latin typeface="Calibri"/>
                <a:cs typeface="Calibri"/>
              </a:rPr>
              <a:t>анализ,  </a:t>
            </a:r>
            <a:r>
              <a:rPr sz="2400" spc="-5" dirty="0">
                <a:latin typeface="Calibri"/>
                <a:cs typeface="Calibri"/>
              </a:rPr>
              <a:t>интерпретация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обобщение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информации, </a:t>
            </a:r>
            <a:r>
              <a:rPr sz="2400" spc="-10" dirty="0">
                <a:latin typeface="Calibri"/>
                <a:cs typeface="Calibri"/>
              </a:rPr>
              <a:t>представленной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5" dirty="0">
                <a:latin typeface="Calibri"/>
                <a:cs typeface="Calibri"/>
              </a:rPr>
              <a:t>тексте,  </a:t>
            </a:r>
            <a:r>
              <a:rPr sz="2400" spc="-10" dirty="0">
                <a:latin typeface="Calibri"/>
                <a:cs typeface="Calibri"/>
              </a:rPr>
              <a:t>формулирование </a:t>
            </a:r>
            <a:r>
              <a:rPr sz="2400" dirty="0">
                <a:latin typeface="Calibri"/>
                <a:cs typeface="Calibri"/>
              </a:rPr>
              <a:t>на ее </a:t>
            </a:r>
            <a:r>
              <a:rPr sz="2400" spc="-5" dirty="0">
                <a:latin typeface="Calibri"/>
                <a:cs typeface="Calibri"/>
              </a:rPr>
              <a:t>основе сложных  </a:t>
            </a:r>
            <a:r>
              <a:rPr sz="2400" spc="-15" dirty="0">
                <a:latin typeface="Calibri"/>
                <a:cs typeface="Calibri"/>
              </a:rPr>
              <a:t>выводов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оценочных суждений.</a:t>
            </a:r>
            <a:endParaRPr sz="2400">
              <a:latin typeface="Calibri"/>
              <a:cs typeface="Calibri"/>
            </a:endParaRPr>
          </a:p>
          <a:p>
            <a:pPr marL="12700" marR="12827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Использование </a:t>
            </a:r>
            <a:r>
              <a:rPr sz="2400" spc="-5" dirty="0">
                <a:latin typeface="Calibri"/>
                <a:cs typeface="Calibri"/>
              </a:rPr>
              <a:t>информации </a:t>
            </a:r>
            <a:r>
              <a:rPr sz="2400" dirty="0">
                <a:latin typeface="Calibri"/>
                <a:cs typeface="Calibri"/>
              </a:rPr>
              <a:t>из </a:t>
            </a:r>
            <a:r>
              <a:rPr sz="2400" spc="-10" dirty="0">
                <a:latin typeface="Calibri"/>
                <a:cs typeface="Calibri"/>
              </a:rPr>
              <a:t>текста  </a:t>
            </a:r>
            <a:r>
              <a:rPr sz="2400" spc="-5" dirty="0">
                <a:latin typeface="Calibri"/>
                <a:cs typeface="Calibri"/>
              </a:rPr>
              <a:t>для </a:t>
            </a:r>
            <a:r>
              <a:rPr sz="2400" spc="-10" dirty="0">
                <a:latin typeface="Calibri"/>
                <a:cs typeface="Calibri"/>
              </a:rPr>
              <a:t>различных </a:t>
            </a:r>
            <a:r>
              <a:rPr sz="2400" spc="-15" dirty="0">
                <a:latin typeface="Calibri"/>
                <a:cs typeface="Calibri"/>
              </a:rPr>
              <a:t>целей </a:t>
            </a:r>
            <a:r>
              <a:rPr sz="2400" spc="-5" dirty="0">
                <a:latin typeface="Calibri"/>
                <a:cs typeface="Calibri"/>
              </a:rPr>
              <a:t>(для </a:t>
            </a:r>
            <a:r>
              <a:rPr sz="2400" spc="-10" dirty="0">
                <a:latin typeface="Calibri"/>
                <a:cs typeface="Calibri"/>
              </a:rPr>
              <a:t>выполнения  конкретных </a:t>
            </a:r>
            <a:r>
              <a:rPr sz="2400" spc="-5" dirty="0">
                <a:latin typeface="Calibri"/>
                <a:cs typeface="Calibri"/>
              </a:rPr>
              <a:t>заданий).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782828"/>
            <a:ext cx="2078989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85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Оценивание  деятельности при  работе </a:t>
            </a:r>
            <a:r>
              <a:rPr sz="1800" b="1" dirty="0">
                <a:latin typeface="Calibri"/>
                <a:cs typeface="Calibri"/>
              </a:rPr>
              <a:t>с </a:t>
            </a:r>
            <a:r>
              <a:rPr sz="1800" b="1" spc="-10" dirty="0">
                <a:latin typeface="Calibri"/>
                <a:cs typeface="Calibri"/>
              </a:rPr>
              <a:t>текстом</a:t>
            </a:r>
            <a:r>
              <a:rPr sz="1800" b="1" spc="-1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  </a:t>
            </a:r>
            <a:r>
              <a:rPr sz="1800" b="1" spc="-10" dirty="0">
                <a:latin typeface="Calibri"/>
                <a:cs typeface="Calibri"/>
              </a:rPr>
              <a:t>уроках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биологии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Выполнение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заданий </a:t>
            </a:r>
            <a:r>
              <a:rPr sz="1800" b="1" spc="-5" dirty="0">
                <a:latin typeface="Calibri"/>
                <a:cs typeface="Calibri"/>
              </a:rPr>
              <a:t>на </a:t>
            </a:r>
            <a:r>
              <a:rPr sz="1800" b="1" dirty="0">
                <a:latin typeface="Calibri"/>
                <a:cs typeface="Calibri"/>
              </a:rPr>
              <a:t>основе  </a:t>
            </a:r>
            <a:r>
              <a:rPr sz="1800" b="1" spc="-5" dirty="0">
                <a:latin typeface="Calibri"/>
                <a:cs typeface="Calibri"/>
              </a:rPr>
              <a:t>чтения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учебниковых  </a:t>
            </a:r>
            <a:r>
              <a:rPr sz="1800" b="1" dirty="0">
                <a:latin typeface="Calibri"/>
                <a:cs typeface="Calibri"/>
              </a:rPr>
              <a:t>и </a:t>
            </a:r>
            <a:r>
              <a:rPr sz="1800" b="1" spc="-5" dirty="0">
                <a:latin typeface="Calibri"/>
                <a:cs typeface="Calibri"/>
              </a:rPr>
              <a:t>источниковых  </a:t>
            </a:r>
            <a:r>
              <a:rPr sz="1800" b="1" spc="-15" dirty="0">
                <a:latin typeface="Calibri"/>
                <a:cs typeface="Calibri"/>
              </a:rPr>
              <a:t>текстов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11195" y="455803"/>
            <a:ext cx="5216525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indent="-161925">
              <a:lnSpc>
                <a:spcPct val="100000"/>
              </a:lnSpc>
              <a:spcBef>
                <a:spcPts val="100"/>
              </a:spcBef>
              <a:buChar char="-"/>
              <a:tabLst>
                <a:tab pos="174625" algn="l"/>
              </a:tabLst>
            </a:pPr>
            <a:r>
              <a:rPr sz="2400" spc="-10" dirty="0">
                <a:latin typeface="Calibri"/>
                <a:cs typeface="Calibri"/>
              </a:rPr>
              <a:t>осмысливать </a:t>
            </a:r>
            <a:r>
              <a:rPr sz="2400" spc="-20" dirty="0">
                <a:latin typeface="Calibri"/>
                <a:cs typeface="Calibri"/>
              </a:rPr>
              <a:t>цели</a:t>
            </a:r>
            <a:r>
              <a:rPr sz="2400" spc="-5" dirty="0">
                <a:latin typeface="Calibri"/>
                <a:cs typeface="Calibri"/>
              </a:rPr>
              <a:t> чтения;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74625" algn="l"/>
              </a:tabLst>
            </a:pPr>
            <a:r>
              <a:rPr sz="2400" spc="-5" dirty="0">
                <a:latin typeface="Calibri"/>
                <a:cs typeface="Calibri"/>
              </a:rPr>
              <a:t>выбирать </a:t>
            </a:r>
            <a:r>
              <a:rPr sz="2400" dirty="0">
                <a:latin typeface="Calibri"/>
                <a:cs typeface="Calibri"/>
              </a:rPr>
              <a:t>вид </a:t>
            </a:r>
            <a:r>
              <a:rPr sz="2400" spc="-10" dirty="0">
                <a:latin typeface="Calibri"/>
                <a:cs typeface="Calibri"/>
              </a:rPr>
              <a:t>чтения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зависимости </a:t>
            </a:r>
            <a:r>
              <a:rPr sz="2400" spc="-15" dirty="0">
                <a:latin typeface="Calibri"/>
                <a:cs typeface="Calibri"/>
              </a:rPr>
              <a:t>от  </a:t>
            </a:r>
            <a:r>
              <a:rPr sz="2400" spc="-10" dirty="0">
                <a:latin typeface="Calibri"/>
                <a:cs typeface="Calibri"/>
              </a:rPr>
              <a:t>его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цели;</a:t>
            </a:r>
            <a:endParaRPr sz="2400">
              <a:latin typeface="Calibri"/>
              <a:cs typeface="Calibri"/>
            </a:endParaRPr>
          </a:p>
          <a:p>
            <a:pPr marL="12700" marR="57785">
              <a:lnSpc>
                <a:spcPct val="100000"/>
              </a:lnSpc>
              <a:buChar char="-"/>
              <a:tabLst>
                <a:tab pos="174625" algn="l"/>
              </a:tabLst>
            </a:pPr>
            <a:r>
              <a:rPr sz="2400" spc="-10" dirty="0">
                <a:latin typeface="Calibri"/>
                <a:cs typeface="Calibri"/>
              </a:rPr>
              <a:t>извлекать </a:t>
            </a:r>
            <a:r>
              <a:rPr sz="2400" spc="-20" dirty="0">
                <a:latin typeface="Calibri"/>
                <a:cs typeface="Calibri"/>
              </a:rPr>
              <a:t>необходимую </a:t>
            </a:r>
            <a:r>
              <a:rPr sz="2400" spc="-5" dirty="0">
                <a:latin typeface="Calibri"/>
                <a:cs typeface="Calibri"/>
              </a:rPr>
              <a:t>информацию  </a:t>
            </a:r>
            <a:r>
              <a:rPr sz="2400" dirty="0">
                <a:latin typeface="Calibri"/>
                <a:cs typeface="Calibri"/>
              </a:rPr>
              <a:t>из </a:t>
            </a:r>
            <a:r>
              <a:rPr sz="2400" spc="-5" dirty="0">
                <a:latin typeface="Calibri"/>
                <a:cs typeface="Calibri"/>
              </a:rPr>
              <a:t>прослушанных </a:t>
            </a:r>
            <a:r>
              <a:rPr sz="2400" spc="-15" dirty="0">
                <a:latin typeface="Calibri"/>
                <a:cs typeface="Calibri"/>
              </a:rPr>
              <a:t>текстов </a:t>
            </a:r>
            <a:r>
              <a:rPr sz="2400" spc="-10" dirty="0">
                <a:latin typeface="Calibri"/>
                <a:cs typeface="Calibri"/>
              </a:rPr>
              <a:t>различных  </a:t>
            </a:r>
            <a:r>
              <a:rPr sz="2400" spc="-5" dirty="0">
                <a:latin typeface="Calibri"/>
                <a:cs typeface="Calibri"/>
              </a:rPr>
              <a:t>жанров;</a:t>
            </a:r>
            <a:endParaRPr sz="2400">
              <a:latin typeface="Calibri"/>
              <a:cs typeface="Calibri"/>
            </a:endParaRPr>
          </a:p>
          <a:p>
            <a:pPr marL="173990" indent="-161925">
              <a:lnSpc>
                <a:spcPct val="100000"/>
              </a:lnSpc>
              <a:spcBef>
                <a:spcPts val="5"/>
              </a:spcBef>
              <a:buChar char="-"/>
              <a:tabLst>
                <a:tab pos="174625" algn="l"/>
              </a:tabLst>
            </a:pPr>
            <a:r>
              <a:rPr sz="2400" spc="-15" dirty="0">
                <a:latin typeface="Calibri"/>
                <a:cs typeface="Calibri"/>
              </a:rPr>
              <a:t>определять </a:t>
            </a:r>
            <a:r>
              <a:rPr sz="2400" spc="-5" dirty="0">
                <a:latin typeface="Calibri"/>
                <a:cs typeface="Calibri"/>
              </a:rPr>
              <a:t>основную </a:t>
            </a:r>
            <a:r>
              <a:rPr sz="240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второстепенную информацию;</a:t>
            </a:r>
            <a:endParaRPr sz="2400">
              <a:latin typeface="Calibri"/>
              <a:cs typeface="Calibri"/>
            </a:endParaRPr>
          </a:p>
          <a:p>
            <a:pPr marL="173990" indent="-161925">
              <a:lnSpc>
                <a:spcPct val="100000"/>
              </a:lnSpc>
              <a:buChar char="-"/>
              <a:tabLst>
                <a:tab pos="174625" algn="l"/>
              </a:tabLst>
            </a:pPr>
            <a:r>
              <a:rPr sz="2400" spc="-10" dirty="0">
                <a:latin typeface="Calibri"/>
                <a:cs typeface="Calibri"/>
              </a:rPr>
              <a:t>свободно </a:t>
            </a:r>
            <a:r>
              <a:rPr sz="2400" spc="-5" dirty="0">
                <a:latin typeface="Calibri"/>
                <a:cs typeface="Calibri"/>
              </a:rPr>
              <a:t>ориентироваться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воспринимать </a:t>
            </a:r>
            <a:r>
              <a:rPr sz="2400" spc="-10" dirty="0">
                <a:latin typeface="Calibri"/>
                <a:cs typeface="Calibri"/>
              </a:rPr>
              <a:t>тексты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художественного,</a:t>
            </a:r>
            <a:endParaRPr sz="2400">
              <a:latin typeface="Calibri"/>
              <a:cs typeface="Calibri"/>
            </a:endParaRPr>
          </a:p>
          <a:p>
            <a:pPr marL="12700" marR="1147445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научного, публицистического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10" dirty="0">
                <a:latin typeface="Calibri"/>
                <a:cs typeface="Calibri"/>
              </a:rPr>
              <a:t>официально-делового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стилей;</a:t>
            </a:r>
            <a:endParaRPr sz="2400">
              <a:latin typeface="Calibri"/>
              <a:cs typeface="Calibri"/>
            </a:endParaRPr>
          </a:p>
          <a:p>
            <a:pPr marL="12700" marR="711835">
              <a:lnSpc>
                <a:spcPct val="100000"/>
              </a:lnSpc>
              <a:buChar char="-"/>
              <a:tabLst>
                <a:tab pos="174625" algn="l"/>
              </a:tabLst>
            </a:pPr>
            <a:r>
              <a:rPr sz="2400" spc="-5" dirty="0">
                <a:latin typeface="Calibri"/>
                <a:cs typeface="Calibri"/>
              </a:rPr>
              <a:t>понимать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адекватно </a:t>
            </a:r>
            <a:r>
              <a:rPr sz="2400" spc="-10" dirty="0">
                <a:latin typeface="Calibri"/>
                <a:cs typeface="Calibri"/>
              </a:rPr>
              <a:t>оценивать  языковые средства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массовой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информации.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437" y="492963"/>
            <a:ext cx="195008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40" dirty="0">
                <a:latin typeface="Calibri"/>
                <a:cs typeface="Calibri"/>
              </a:rPr>
              <a:t>Текст </a:t>
            </a:r>
            <a:r>
              <a:rPr sz="2000" b="1" spc="-10" dirty="0">
                <a:latin typeface="Calibri"/>
                <a:cs typeface="Calibri"/>
              </a:rPr>
              <a:t>как</a:t>
            </a:r>
            <a:endParaRPr sz="2000">
              <a:latin typeface="Calibri"/>
              <a:cs typeface="Calibri"/>
            </a:endParaRPr>
          </a:p>
          <a:p>
            <a:pPr marL="12700" marR="584835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инструмент  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-10" dirty="0">
                <a:latin typeface="Calibri"/>
                <a:cs typeface="Calibri"/>
              </a:rPr>
              <a:t>ц</a:t>
            </a:r>
            <a:r>
              <a:rPr sz="2000" b="1" spc="-5" dirty="0">
                <a:latin typeface="Calibri"/>
                <a:cs typeface="Calibri"/>
              </a:rPr>
              <a:t>енивания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мет</a:t>
            </a:r>
            <a:r>
              <a:rPr sz="2000" b="1" spc="-10" dirty="0">
                <a:latin typeface="Calibri"/>
                <a:cs typeface="Calibri"/>
              </a:rPr>
              <a:t>а</a:t>
            </a:r>
            <a:r>
              <a:rPr sz="2000" b="1" spc="-5" dirty="0">
                <a:latin typeface="Calibri"/>
                <a:cs typeface="Calibri"/>
              </a:rPr>
              <a:t>пр</a:t>
            </a:r>
            <a:r>
              <a:rPr sz="2000" b="1" spc="-25" dirty="0">
                <a:latin typeface="Calibri"/>
                <a:cs typeface="Calibri"/>
              </a:rPr>
              <a:t>е</a:t>
            </a:r>
            <a:r>
              <a:rPr sz="2000" b="1" spc="-5" dirty="0">
                <a:latin typeface="Calibri"/>
                <a:cs typeface="Calibri"/>
              </a:rPr>
              <a:t>дметных  умений: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7050" y="489915"/>
            <a:ext cx="46120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0" spc="-10" dirty="0">
                <a:latin typeface="Calibri"/>
                <a:cs typeface="Calibri"/>
              </a:rPr>
              <a:t>Учебный </a:t>
            </a:r>
            <a:r>
              <a:rPr sz="2400" b="1" i="0" spc="-5" dirty="0">
                <a:latin typeface="Calibri"/>
                <a:cs typeface="Calibri"/>
              </a:rPr>
              <a:t>проект</a:t>
            </a:r>
            <a:r>
              <a:rPr sz="2400" b="1" i="0" spc="-10" dirty="0">
                <a:latin typeface="Calibri"/>
                <a:cs typeface="Calibri"/>
              </a:rPr>
              <a:t> </a:t>
            </a:r>
            <a:r>
              <a:rPr sz="2400" i="0" spc="-10" dirty="0">
                <a:latin typeface="Calibri"/>
                <a:cs typeface="Calibri"/>
              </a:rPr>
              <a:t>выполняется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i="0" spc="-5" dirty="0">
                <a:latin typeface="Calibri"/>
                <a:cs typeface="Calibri"/>
              </a:rPr>
              <a:t>обучающимся </a:t>
            </a:r>
            <a:r>
              <a:rPr sz="2400" i="0" dirty="0">
                <a:latin typeface="Calibri"/>
                <a:cs typeface="Calibri"/>
              </a:rPr>
              <a:t>в </a:t>
            </a:r>
            <a:r>
              <a:rPr sz="2400" i="0" spc="-10" dirty="0">
                <a:latin typeface="Calibri"/>
                <a:cs typeface="Calibri"/>
              </a:rPr>
              <a:t>рамках </a:t>
            </a:r>
            <a:r>
              <a:rPr sz="2400" i="0" spc="-20" dirty="0">
                <a:latin typeface="Calibri"/>
                <a:cs typeface="Calibri"/>
              </a:rPr>
              <a:t>одного</a:t>
            </a:r>
            <a:r>
              <a:rPr sz="2400" i="0" spc="-45" dirty="0">
                <a:latin typeface="Calibri"/>
                <a:cs typeface="Calibri"/>
              </a:rPr>
              <a:t> </a:t>
            </a:r>
            <a:r>
              <a:rPr sz="2400" i="0" dirty="0">
                <a:latin typeface="Calibri"/>
                <a:cs typeface="Calibri"/>
              </a:rPr>
              <a:t>или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7050" y="1221740"/>
            <a:ext cx="5508625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55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нескольких </a:t>
            </a:r>
            <a:r>
              <a:rPr sz="2400" dirty="0">
                <a:latin typeface="Calibri"/>
                <a:cs typeface="Calibri"/>
              </a:rPr>
              <a:t>учебных </a:t>
            </a:r>
            <a:r>
              <a:rPr sz="2400" spc="-10" dirty="0">
                <a:latin typeface="Calibri"/>
                <a:cs typeface="Calibri"/>
              </a:rPr>
              <a:t>предметов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15" dirty="0">
                <a:latin typeface="Calibri"/>
                <a:cs typeface="Calibri"/>
              </a:rPr>
              <a:t>целью  </a:t>
            </a:r>
            <a:r>
              <a:rPr sz="2400" spc="-10" dirty="0">
                <a:latin typeface="Calibri"/>
                <a:cs typeface="Calibri"/>
              </a:rPr>
              <a:t>продемонстрировать </a:t>
            </a:r>
            <a:r>
              <a:rPr sz="2400" dirty="0">
                <a:latin typeface="Calibri"/>
                <a:cs typeface="Calibri"/>
              </a:rPr>
              <a:t>свои </a:t>
            </a:r>
            <a:r>
              <a:rPr sz="2400" spc="-10" dirty="0">
                <a:latin typeface="Calibri"/>
                <a:cs typeface="Calibri"/>
              </a:rPr>
              <a:t>достижения </a:t>
            </a:r>
            <a:r>
              <a:rPr sz="2400" dirty="0">
                <a:latin typeface="Calibri"/>
                <a:cs typeface="Calibri"/>
              </a:rPr>
              <a:t>в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самостоятельном </a:t>
            </a:r>
            <a:r>
              <a:rPr sz="2400" spc="-5" dirty="0">
                <a:latin typeface="Calibri"/>
                <a:cs typeface="Calibri"/>
              </a:rPr>
              <a:t>освоении </a:t>
            </a:r>
            <a:r>
              <a:rPr sz="2400" spc="-15" dirty="0">
                <a:latin typeface="Calibri"/>
                <a:cs typeface="Calibri"/>
              </a:rPr>
              <a:t>содержания</a:t>
            </a:r>
            <a:r>
              <a:rPr sz="2400" dirty="0">
                <a:latin typeface="Calibri"/>
                <a:cs typeface="Calibri"/>
              </a:rPr>
              <a:t> 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25" dirty="0">
                <a:latin typeface="Calibri"/>
                <a:cs typeface="Calibri"/>
              </a:rPr>
              <a:t>методов </a:t>
            </a:r>
            <a:r>
              <a:rPr sz="2400" dirty="0">
                <a:latin typeface="Calibri"/>
                <a:cs typeface="Calibri"/>
              </a:rPr>
              <a:t>избранных </a:t>
            </a:r>
            <a:r>
              <a:rPr sz="2400" spc="-10" dirty="0">
                <a:latin typeface="Calibri"/>
                <a:cs typeface="Calibri"/>
              </a:rPr>
              <a:t>областей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знаний</a:t>
            </a:r>
            <a:endParaRPr sz="2400">
              <a:latin typeface="Calibri"/>
              <a:cs typeface="Calibri"/>
            </a:endParaRPr>
          </a:p>
          <a:p>
            <a:pPr marL="12700" marR="11303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и/или </a:t>
            </a:r>
            <a:r>
              <a:rPr sz="2400" spc="-5" dirty="0">
                <a:latin typeface="Calibri"/>
                <a:cs typeface="Calibri"/>
              </a:rPr>
              <a:t>видов </a:t>
            </a:r>
            <a:r>
              <a:rPr sz="2400" spc="-10" dirty="0">
                <a:latin typeface="Calibri"/>
                <a:cs typeface="Calibri"/>
              </a:rPr>
              <a:t>деятельности </a:t>
            </a:r>
            <a:r>
              <a:rPr sz="2400" dirty="0">
                <a:latin typeface="Calibri"/>
                <a:cs typeface="Calibri"/>
              </a:rPr>
              <a:t>и способность  проектировать 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осуществлять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целесообразную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результативную</a:t>
            </a:r>
            <a:endParaRPr sz="2400">
              <a:latin typeface="Calibri"/>
              <a:cs typeface="Calibri"/>
            </a:endParaRPr>
          </a:p>
          <a:p>
            <a:pPr marL="12700" marR="36576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деятельность </a:t>
            </a:r>
            <a:r>
              <a:rPr sz="2400" spc="-5" dirty="0">
                <a:latin typeface="Calibri"/>
                <a:cs typeface="Calibri"/>
              </a:rPr>
              <a:t>(учебно-познавательную,  </a:t>
            </a:r>
            <a:r>
              <a:rPr sz="2400" spc="-10" dirty="0">
                <a:latin typeface="Calibri"/>
                <a:cs typeface="Calibri"/>
              </a:rPr>
              <a:t>конструкторскую,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социальную,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художественно-творческую,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иную)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870330"/>
            <a:ext cx="19812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002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Проектная  деятельность</a:t>
            </a:r>
            <a:r>
              <a:rPr sz="1800" b="1" spc="-114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обучении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биологии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1195" y="489915"/>
            <a:ext cx="491744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i="1" spc="-5" dirty="0"/>
              <a:t>письменная работа </a:t>
            </a:r>
            <a:r>
              <a:rPr sz="2400" i="0" spc="-5" dirty="0">
                <a:latin typeface="Calibri"/>
                <a:cs typeface="Calibri"/>
              </a:rPr>
              <a:t>(эссе, </a:t>
            </a:r>
            <a:r>
              <a:rPr sz="2400" i="0" spc="-20" dirty="0">
                <a:latin typeface="Calibri"/>
                <a:cs typeface="Calibri"/>
              </a:rPr>
              <a:t>реферат,  </a:t>
            </a:r>
            <a:r>
              <a:rPr sz="2400" i="0" dirty="0">
                <a:latin typeface="Calibri"/>
                <a:cs typeface="Calibri"/>
              </a:rPr>
              <a:t>аналитические </a:t>
            </a:r>
            <a:r>
              <a:rPr sz="2400" i="0" spc="-5" dirty="0">
                <a:latin typeface="Calibri"/>
                <a:cs typeface="Calibri"/>
              </a:rPr>
              <a:t>материалы,</a:t>
            </a:r>
            <a:r>
              <a:rPr sz="2400" i="0" spc="-85" dirty="0">
                <a:latin typeface="Calibri"/>
                <a:cs typeface="Calibri"/>
              </a:rPr>
              <a:t> </a:t>
            </a:r>
            <a:r>
              <a:rPr sz="2400" i="0" spc="-5" dirty="0">
                <a:latin typeface="Calibri"/>
                <a:cs typeface="Calibri"/>
              </a:rPr>
              <a:t>обзорные  материалы, </a:t>
            </a:r>
            <a:r>
              <a:rPr sz="2400" i="0" spc="-10" dirty="0">
                <a:latin typeface="Calibri"/>
                <a:cs typeface="Calibri"/>
              </a:rPr>
              <a:t>отчёты </a:t>
            </a:r>
            <a:r>
              <a:rPr sz="2400" i="0" dirty="0">
                <a:latin typeface="Calibri"/>
                <a:cs typeface="Calibri"/>
              </a:rPr>
              <a:t>о </a:t>
            </a:r>
            <a:r>
              <a:rPr sz="2400" i="0" spc="-10" dirty="0">
                <a:latin typeface="Calibri"/>
                <a:cs typeface="Calibri"/>
              </a:rPr>
              <a:t>проведённых</a:t>
            </a:r>
            <a:endParaRPr sz="2400">
              <a:latin typeface="Calibri"/>
              <a:cs typeface="Calibri"/>
            </a:endParaRPr>
          </a:p>
          <a:p>
            <a:pPr marL="12700" marR="164465">
              <a:lnSpc>
                <a:spcPct val="100000"/>
              </a:lnSpc>
            </a:pPr>
            <a:r>
              <a:rPr sz="2400" i="0" spc="-10" dirty="0">
                <a:latin typeface="Calibri"/>
                <a:cs typeface="Calibri"/>
              </a:rPr>
              <a:t>исследованиях, стендовый доклад </a:t>
            </a:r>
            <a:r>
              <a:rPr sz="2400" i="0" dirty="0">
                <a:latin typeface="Calibri"/>
                <a:cs typeface="Calibri"/>
              </a:rPr>
              <a:t>и  </a:t>
            </a:r>
            <a:r>
              <a:rPr sz="2400" i="0" spc="-5" dirty="0">
                <a:latin typeface="Calibri"/>
                <a:cs typeface="Calibri"/>
              </a:rPr>
              <a:t>др.);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1195" y="2319273"/>
            <a:ext cx="5280025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9225" algn="just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Calibri"/>
                <a:cs typeface="Calibri"/>
              </a:rPr>
              <a:t>творческая работа, </a:t>
            </a:r>
            <a:r>
              <a:rPr sz="2400" spc="-10" dirty="0">
                <a:latin typeface="Calibri"/>
                <a:cs typeface="Calibri"/>
              </a:rPr>
              <a:t>представленная </a:t>
            </a:r>
            <a:r>
              <a:rPr sz="2400" dirty="0">
                <a:latin typeface="Calibri"/>
                <a:cs typeface="Calibri"/>
              </a:rPr>
              <a:t>в  </a:t>
            </a:r>
            <a:r>
              <a:rPr sz="2400" spc="-5" dirty="0">
                <a:latin typeface="Calibri"/>
                <a:cs typeface="Calibri"/>
              </a:rPr>
              <a:t>виде прозаического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15" dirty="0">
                <a:latin typeface="Calibri"/>
                <a:cs typeface="Calibri"/>
              </a:rPr>
              <a:t>стихотворного  </a:t>
            </a:r>
            <a:r>
              <a:rPr sz="2400" spc="-5" dirty="0">
                <a:latin typeface="Calibri"/>
                <a:cs typeface="Calibri"/>
              </a:rPr>
              <a:t>произведения, инсценировки,</a:t>
            </a:r>
            <a:endParaRPr sz="2400">
              <a:latin typeface="Calibri"/>
              <a:cs typeface="Calibri"/>
            </a:endParaRPr>
          </a:p>
          <a:p>
            <a:pPr marL="12700" marR="32512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компьютерной </a:t>
            </a:r>
            <a:r>
              <a:rPr sz="2400" spc="-5" dirty="0">
                <a:latin typeface="Calibri"/>
                <a:cs typeface="Calibri"/>
              </a:rPr>
              <a:t>анимации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др.;  </a:t>
            </a:r>
            <a:r>
              <a:rPr sz="2400" i="1" spc="-5" dirty="0">
                <a:latin typeface="Calibri"/>
                <a:cs typeface="Calibri"/>
              </a:rPr>
              <a:t>материальный </a:t>
            </a:r>
            <a:r>
              <a:rPr sz="2400" i="1" spc="-10" dirty="0">
                <a:latin typeface="Calibri"/>
                <a:cs typeface="Calibri"/>
              </a:rPr>
              <a:t>объект, </a:t>
            </a:r>
            <a:r>
              <a:rPr sz="2400" i="1" spc="-5" dirty="0">
                <a:latin typeface="Calibri"/>
                <a:cs typeface="Calibri"/>
              </a:rPr>
              <a:t>макет</a:t>
            </a:r>
            <a:r>
              <a:rPr sz="2400" spc="-5" dirty="0">
                <a:latin typeface="Calibri"/>
                <a:cs typeface="Calibri"/>
              </a:rPr>
              <a:t>, иное  </a:t>
            </a:r>
            <a:r>
              <a:rPr sz="2400" spc="-15" dirty="0">
                <a:latin typeface="Calibri"/>
                <a:cs typeface="Calibri"/>
              </a:rPr>
              <a:t>конструкторское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изделие;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i="1" spc="-5" dirty="0">
                <a:latin typeface="Calibri"/>
                <a:cs typeface="Calibri"/>
              </a:rPr>
              <a:t>отчётные материалы </a:t>
            </a:r>
            <a:r>
              <a:rPr sz="2400" i="1" dirty="0">
                <a:latin typeface="Calibri"/>
                <a:cs typeface="Calibri"/>
              </a:rPr>
              <a:t>по </a:t>
            </a:r>
            <a:r>
              <a:rPr sz="2400" i="1" spc="-5" dirty="0">
                <a:latin typeface="Calibri"/>
                <a:cs typeface="Calibri"/>
              </a:rPr>
              <a:t>социальному  </a:t>
            </a:r>
            <a:r>
              <a:rPr sz="2400" i="1" dirty="0">
                <a:latin typeface="Calibri"/>
                <a:cs typeface="Calibri"/>
              </a:rPr>
              <a:t>проекту</a:t>
            </a:r>
            <a:r>
              <a:rPr sz="2400" dirty="0">
                <a:latin typeface="Calibri"/>
                <a:cs typeface="Calibri"/>
              </a:rPr>
              <a:t>, </a:t>
            </a:r>
            <a:r>
              <a:rPr sz="2400" spc="-15" dirty="0">
                <a:latin typeface="Calibri"/>
                <a:cs typeface="Calibri"/>
              </a:rPr>
              <a:t>которые </a:t>
            </a:r>
            <a:r>
              <a:rPr sz="2400" spc="-5" dirty="0">
                <a:latin typeface="Calibri"/>
                <a:cs typeface="Calibri"/>
              </a:rPr>
              <a:t>могут включать </a:t>
            </a:r>
            <a:r>
              <a:rPr sz="2400" spc="-15" dirty="0">
                <a:latin typeface="Calibri"/>
                <a:cs typeface="Calibri"/>
              </a:rPr>
              <a:t>как  </a:t>
            </a:r>
            <a:r>
              <a:rPr sz="2400" spc="-10" dirty="0">
                <a:latin typeface="Calibri"/>
                <a:cs typeface="Calibri"/>
              </a:rPr>
              <a:t>тексты, </a:t>
            </a:r>
            <a:r>
              <a:rPr sz="2400" spc="-5" dirty="0">
                <a:latin typeface="Calibri"/>
                <a:cs typeface="Calibri"/>
              </a:rPr>
              <a:t>так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мультимедийные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продукты.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370" y="926719"/>
            <a:ext cx="199136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7870" algn="just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Р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-15" dirty="0">
                <a:latin typeface="Calibri"/>
                <a:cs typeface="Calibri"/>
              </a:rPr>
              <a:t>з</a:t>
            </a:r>
            <a:r>
              <a:rPr sz="1800" b="1" spc="-65" dirty="0">
                <a:latin typeface="Calibri"/>
                <a:cs typeface="Calibri"/>
              </a:rPr>
              <a:t>у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-65" dirty="0">
                <a:latin typeface="Calibri"/>
                <a:cs typeface="Calibri"/>
              </a:rPr>
              <a:t>ь</a:t>
            </a:r>
            <a:r>
              <a:rPr sz="1800" b="1" spc="-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а</a:t>
            </a:r>
            <a:r>
              <a:rPr sz="1800" b="1" spc="-2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ом  (пр</a:t>
            </a:r>
            <a:r>
              <a:rPr sz="1800" b="1" spc="-45" dirty="0">
                <a:latin typeface="Calibri"/>
                <a:cs typeface="Calibri"/>
              </a:rPr>
              <a:t>о</a:t>
            </a:r>
            <a:r>
              <a:rPr sz="1800" b="1" spc="-30" dirty="0">
                <a:latin typeface="Calibri"/>
                <a:cs typeface="Calibri"/>
              </a:rPr>
              <a:t>д</a:t>
            </a:r>
            <a:r>
              <a:rPr sz="1800" b="1" dirty="0">
                <a:latin typeface="Calibri"/>
                <a:cs typeface="Calibri"/>
              </a:rPr>
              <a:t>у</a:t>
            </a:r>
            <a:r>
              <a:rPr sz="1800" b="1" spc="-10" dirty="0">
                <a:latin typeface="Calibri"/>
                <a:cs typeface="Calibri"/>
              </a:rPr>
              <a:t>к</a:t>
            </a:r>
            <a:r>
              <a:rPr sz="1800" b="1" spc="-2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ом)  </a:t>
            </a:r>
            <a:r>
              <a:rPr sz="1800" b="1" spc="-5" dirty="0">
                <a:latin typeface="Calibri"/>
                <a:cs typeface="Calibri"/>
              </a:rPr>
              <a:t>проектной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деятельности</a:t>
            </a:r>
            <a:r>
              <a:rPr sz="1800" b="1" spc="-1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могут  быть: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1195" y="421005"/>
            <a:ext cx="526923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37185">
              <a:lnSpc>
                <a:spcPct val="100000"/>
              </a:lnSpc>
              <a:spcBef>
                <a:spcPts val="105"/>
              </a:spcBef>
            </a:pPr>
            <a:r>
              <a:rPr sz="2000" b="1" i="0" dirty="0">
                <a:latin typeface="Calibri"/>
                <a:cs typeface="Calibri"/>
              </a:rPr>
              <a:t>1. </a:t>
            </a:r>
            <a:r>
              <a:rPr sz="2000" i="0" spc="-5" dirty="0">
                <a:latin typeface="Calibri"/>
                <a:cs typeface="Calibri"/>
              </a:rPr>
              <a:t>Способность </a:t>
            </a:r>
            <a:r>
              <a:rPr sz="2000" b="1" i="0" dirty="0">
                <a:latin typeface="Calibri"/>
                <a:cs typeface="Calibri"/>
              </a:rPr>
              <a:t>к </a:t>
            </a:r>
            <a:r>
              <a:rPr sz="2000" b="1" i="0" spc="-10" dirty="0">
                <a:latin typeface="Calibri"/>
                <a:cs typeface="Calibri"/>
              </a:rPr>
              <a:t>самостоятельному  </a:t>
            </a:r>
            <a:r>
              <a:rPr sz="2000" b="1" i="0" spc="-5" dirty="0">
                <a:latin typeface="Calibri"/>
                <a:cs typeface="Calibri"/>
              </a:rPr>
              <a:t>приобретению знаний </a:t>
            </a:r>
            <a:r>
              <a:rPr sz="2000" b="1" i="0" dirty="0">
                <a:latin typeface="Calibri"/>
                <a:cs typeface="Calibri"/>
              </a:rPr>
              <a:t>и решению</a:t>
            </a:r>
            <a:r>
              <a:rPr sz="2000" b="1" i="0" spc="-114" dirty="0">
                <a:latin typeface="Calibri"/>
                <a:cs typeface="Calibri"/>
              </a:rPr>
              <a:t> </a:t>
            </a:r>
            <a:r>
              <a:rPr sz="2000" b="1" i="0" spc="-5" dirty="0">
                <a:latin typeface="Calibri"/>
                <a:cs typeface="Calibri"/>
              </a:rPr>
              <a:t>проблем</a:t>
            </a:r>
            <a:r>
              <a:rPr sz="2000" i="0" spc="-5" dirty="0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i="0" dirty="0">
                <a:latin typeface="Calibri"/>
                <a:cs typeface="Calibri"/>
              </a:rPr>
              <a:t>проявляющаяся в </a:t>
            </a:r>
            <a:r>
              <a:rPr sz="2000" i="0" spc="-5" dirty="0">
                <a:latin typeface="Calibri"/>
                <a:cs typeface="Calibri"/>
              </a:rPr>
              <a:t>умении </a:t>
            </a:r>
            <a:r>
              <a:rPr sz="2000" i="0" dirty="0">
                <a:latin typeface="Calibri"/>
                <a:cs typeface="Calibri"/>
              </a:rPr>
              <a:t>поставить </a:t>
            </a:r>
            <a:r>
              <a:rPr sz="2000" i="0" spc="-10" dirty="0">
                <a:latin typeface="Calibri"/>
                <a:cs typeface="Calibri"/>
              </a:rPr>
              <a:t>проблему</a:t>
            </a:r>
            <a:r>
              <a:rPr sz="2000" i="0" spc="-130" dirty="0">
                <a:latin typeface="Calibri"/>
                <a:cs typeface="Calibri"/>
              </a:rPr>
              <a:t> </a:t>
            </a:r>
            <a:r>
              <a:rPr sz="2000" i="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1195" y="1335786"/>
            <a:ext cx="5370830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3977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выбрать </a:t>
            </a:r>
            <a:r>
              <a:rPr sz="2000" spc="-5" dirty="0">
                <a:latin typeface="Calibri"/>
                <a:cs typeface="Calibri"/>
              </a:rPr>
              <a:t>адекватные </a:t>
            </a:r>
            <a:r>
              <a:rPr sz="2000" dirty="0">
                <a:latin typeface="Calibri"/>
                <a:cs typeface="Calibri"/>
              </a:rPr>
              <a:t>способы её </a:t>
            </a:r>
            <a:r>
              <a:rPr sz="2000" spc="-5" dirty="0">
                <a:latin typeface="Calibri"/>
                <a:cs typeface="Calibri"/>
              </a:rPr>
              <a:t>решения,  </a:t>
            </a:r>
            <a:r>
              <a:rPr sz="2000" dirty="0">
                <a:latin typeface="Calibri"/>
                <a:cs typeface="Calibri"/>
              </a:rPr>
              <a:t>включая поиск и </a:t>
            </a:r>
            <a:r>
              <a:rPr sz="2000" spc="-5" dirty="0">
                <a:latin typeface="Calibri"/>
                <a:cs typeface="Calibri"/>
              </a:rPr>
              <a:t>обработку </a:t>
            </a:r>
            <a:r>
              <a:rPr sz="2000" dirty="0">
                <a:latin typeface="Calibri"/>
                <a:cs typeface="Calibri"/>
              </a:rPr>
              <a:t>информации,  </a:t>
            </a:r>
            <a:r>
              <a:rPr sz="2000" spc="-10" dirty="0">
                <a:latin typeface="Calibri"/>
                <a:cs typeface="Calibri"/>
              </a:rPr>
              <a:t>формулировку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выводов.</a:t>
            </a:r>
            <a:endParaRPr sz="2000">
              <a:latin typeface="Calibri"/>
              <a:cs typeface="Calibri"/>
            </a:endParaRPr>
          </a:p>
          <a:p>
            <a:pPr marL="266700" indent="-254635">
              <a:lnSpc>
                <a:spcPct val="100000"/>
              </a:lnSpc>
              <a:buFont typeface="Calibri"/>
              <a:buAutoNum type="arabicPeriod" startAt="2"/>
              <a:tabLst>
                <a:tab pos="267335" algn="l"/>
              </a:tabLst>
            </a:pPr>
            <a:r>
              <a:rPr sz="2000" spc="-5" dirty="0">
                <a:latin typeface="Calibri"/>
                <a:cs typeface="Calibri"/>
              </a:rPr>
              <a:t>Сформированность </a:t>
            </a:r>
            <a:r>
              <a:rPr sz="2000" b="1" spc="-5" dirty="0">
                <a:latin typeface="Calibri"/>
                <a:cs typeface="Calibri"/>
              </a:rPr>
              <a:t>предметных знаний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способов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действий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266700" indent="-254635">
              <a:lnSpc>
                <a:spcPct val="100000"/>
              </a:lnSpc>
              <a:buFont typeface="Calibri"/>
              <a:buAutoNum type="arabicPeriod" startAt="3"/>
              <a:tabLst>
                <a:tab pos="267335" algn="l"/>
              </a:tabLst>
            </a:pPr>
            <a:r>
              <a:rPr sz="2000" i="1" spc="-5" dirty="0">
                <a:latin typeface="Calibri"/>
                <a:cs typeface="Calibri"/>
              </a:rPr>
              <a:t>Сформированность </a:t>
            </a:r>
            <a:r>
              <a:rPr sz="2000" b="1" i="1" spc="-5" dirty="0">
                <a:latin typeface="Calibri"/>
                <a:cs typeface="Calibri"/>
              </a:rPr>
              <a:t>проектных</a:t>
            </a:r>
            <a:r>
              <a:rPr sz="2000" b="1" i="1" spc="-4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действий: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-</a:t>
            </a:r>
            <a:r>
              <a:rPr sz="2000" b="1" i="1" spc="-5" dirty="0">
                <a:latin typeface="Calibri"/>
                <a:cs typeface="Calibri"/>
              </a:rPr>
              <a:t>регулятивных</a:t>
            </a:r>
            <a:r>
              <a:rPr sz="2000" i="1" spc="-5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проявляющихся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умении</a:t>
            </a:r>
            <a:endParaRPr sz="2000">
              <a:latin typeface="Calibri"/>
              <a:cs typeface="Calibri"/>
            </a:endParaRPr>
          </a:p>
          <a:p>
            <a:pPr marL="12700" marR="7239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самостоятельно </a:t>
            </a:r>
            <a:r>
              <a:rPr sz="2000" dirty="0">
                <a:latin typeface="Calibri"/>
                <a:cs typeface="Calibri"/>
              </a:rPr>
              <a:t>планировать и </a:t>
            </a:r>
            <a:r>
              <a:rPr sz="2000" spc="-5" dirty="0">
                <a:latin typeface="Calibri"/>
                <a:cs typeface="Calibri"/>
              </a:rPr>
              <a:t>управлять </a:t>
            </a:r>
            <a:r>
              <a:rPr sz="2000" dirty="0">
                <a:latin typeface="Calibri"/>
                <a:cs typeface="Calibri"/>
              </a:rPr>
              <a:t>своей  </a:t>
            </a:r>
            <a:r>
              <a:rPr sz="2000" spc="-5" dirty="0">
                <a:latin typeface="Calibri"/>
                <a:cs typeface="Calibri"/>
              </a:rPr>
              <a:t>познавательной </a:t>
            </a:r>
            <a:r>
              <a:rPr sz="2000" spc="-10" dirty="0">
                <a:latin typeface="Calibri"/>
                <a:cs typeface="Calibri"/>
              </a:rPr>
              <a:t>деятельностью, </a:t>
            </a:r>
            <a:r>
              <a:rPr sz="2000" spc="-5" dirty="0">
                <a:latin typeface="Calibri"/>
                <a:cs typeface="Calibri"/>
              </a:rPr>
              <a:t>использовать  </a:t>
            </a:r>
            <a:r>
              <a:rPr sz="2000" dirty="0">
                <a:latin typeface="Calibri"/>
                <a:cs typeface="Calibri"/>
              </a:rPr>
              <a:t>ресурсные возможности </a:t>
            </a:r>
            <a:r>
              <a:rPr sz="2000" spc="-5" dirty="0">
                <a:latin typeface="Calibri"/>
                <a:cs typeface="Calibri"/>
              </a:rPr>
              <a:t>для достижения </a:t>
            </a:r>
            <a:r>
              <a:rPr sz="2000" spc="-15" dirty="0">
                <a:latin typeface="Calibri"/>
                <a:cs typeface="Calibri"/>
              </a:rPr>
              <a:t>целей,  </a:t>
            </a:r>
            <a:r>
              <a:rPr sz="2000" spc="-5" dirty="0">
                <a:latin typeface="Calibri"/>
                <a:cs typeface="Calibri"/>
              </a:rPr>
              <a:t>осуществлять </a:t>
            </a:r>
            <a:r>
              <a:rPr sz="2000" dirty="0">
                <a:latin typeface="Calibri"/>
                <a:cs typeface="Calibri"/>
              </a:rPr>
              <a:t>выбор </a:t>
            </a:r>
            <a:r>
              <a:rPr sz="2000" spc="-5" dirty="0">
                <a:latin typeface="Calibri"/>
                <a:cs typeface="Calibri"/>
              </a:rPr>
              <a:t>конструктивных стратегий</a:t>
            </a:r>
            <a:r>
              <a:rPr sz="2000" spc="-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 </a:t>
            </a:r>
            <a:r>
              <a:rPr sz="2000" spc="-15" dirty="0">
                <a:latin typeface="Calibri"/>
                <a:cs typeface="Calibri"/>
              </a:rPr>
              <a:t>трудных </a:t>
            </a:r>
            <a:r>
              <a:rPr sz="2000" dirty="0">
                <a:latin typeface="Calibri"/>
                <a:cs typeface="Calibri"/>
              </a:rPr>
              <a:t>ситуациях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(РУУД).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Calibri"/>
                <a:cs typeface="Calibri"/>
              </a:rPr>
              <a:t>-</a:t>
            </a:r>
            <a:r>
              <a:rPr sz="2000" b="1" i="1" spc="-10" dirty="0">
                <a:latin typeface="Calibri"/>
                <a:cs typeface="Calibri"/>
              </a:rPr>
              <a:t>коммуникативных</a:t>
            </a:r>
            <a:r>
              <a:rPr sz="2000" i="1" spc="-1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проявляющихся </a:t>
            </a:r>
            <a:r>
              <a:rPr sz="2000" dirty="0">
                <a:latin typeface="Calibri"/>
                <a:cs typeface="Calibri"/>
              </a:rPr>
              <a:t>в умении  </a:t>
            </a:r>
            <a:r>
              <a:rPr sz="2000" spc="-5" dirty="0">
                <a:latin typeface="Calibri"/>
                <a:cs typeface="Calibri"/>
              </a:rPr>
              <a:t>ясно </a:t>
            </a:r>
            <a:r>
              <a:rPr sz="2000" spc="-10" dirty="0">
                <a:latin typeface="Calibri"/>
                <a:cs typeface="Calibri"/>
              </a:rPr>
              <a:t>изложить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оформить выполненную </a:t>
            </a:r>
            <a:r>
              <a:rPr sz="2000" spc="-15" dirty="0">
                <a:latin typeface="Calibri"/>
                <a:cs typeface="Calibri"/>
              </a:rPr>
              <a:t>работу,  </a:t>
            </a:r>
            <a:r>
              <a:rPr sz="2000" spc="-5" dirty="0">
                <a:latin typeface="Calibri"/>
                <a:cs typeface="Calibri"/>
              </a:rPr>
              <a:t>представить </a:t>
            </a:r>
            <a:r>
              <a:rPr sz="2000" dirty="0">
                <a:latin typeface="Calibri"/>
                <a:cs typeface="Calibri"/>
              </a:rPr>
              <a:t>её </a:t>
            </a:r>
            <a:r>
              <a:rPr sz="2000" spc="-20" dirty="0">
                <a:latin typeface="Calibri"/>
                <a:cs typeface="Calibri"/>
              </a:rPr>
              <a:t>результаты, </a:t>
            </a:r>
            <a:r>
              <a:rPr sz="2000" spc="-5" dirty="0">
                <a:latin typeface="Calibri"/>
                <a:cs typeface="Calibri"/>
              </a:rPr>
              <a:t>аргументированно  ответить </a:t>
            </a:r>
            <a:r>
              <a:rPr sz="2000" dirty="0">
                <a:latin typeface="Calibri"/>
                <a:cs typeface="Calibri"/>
              </a:rPr>
              <a:t>на вопросы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(КУУД).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834390"/>
            <a:ext cx="18656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Критерии </a:t>
            </a:r>
            <a:r>
              <a:rPr sz="1800" b="1" spc="-10" dirty="0">
                <a:latin typeface="Calibri"/>
                <a:cs typeface="Calibri"/>
              </a:rPr>
              <a:t>оценки  </a:t>
            </a:r>
            <a:r>
              <a:rPr sz="1800" b="1" spc="-5" dirty="0">
                <a:latin typeface="Calibri"/>
                <a:cs typeface="Calibri"/>
              </a:rPr>
              <a:t>проектной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работы  по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биологии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3077" y="489915"/>
            <a:ext cx="48323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i="0" spc="-15" dirty="0">
                <a:latin typeface="Calibri"/>
                <a:cs typeface="Calibri"/>
              </a:rPr>
              <a:t>Вывод </a:t>
            </a:r>
            <a:r>
              <a:rPr sz="2400" i="0" spc="-5" dirty="0">
                <a:latin typeface="Calibri"/>
                <a:cs typeface="Calibri"/>
              </a:rPr>
              <a:t>об уровне сформированности  </a:t>
            </a:r>
            <a:r>
              <a:rPr sz="2400" i="0" spc="-10" dirty="0">
                <a:latin typeface="Calibri"/>
                <a:cs typeface="Calibri"/>
              </a:rPr>
              <a:t>навыков проектной деятельности  </a:t>
            </a:r>
            <a:r>
              <a:rPr sz="2400" i="0" spc="-15" dirty="0">
                <a:latin typeface="Calibri"/>
                <a:cs typeface="Calibri"/>
              </a:rPr>
              <a:t>делается </a:t>
            </a:r>
            <a:r>
              <a:rPr sz="2400" i="0" dirty="0">
                <a:latin typeface="Calibri"/>
                <a:cs typeface="Calibri"/>
              </a:rPr>
              <a:t>на </a:t>
            </a:r>
            <a:r>
              <a:rPr sz="2400" i="0" spc="-5" dirty="0">
                <a:latin typeface="Calibri"/>
                <a:cs typeface="Calibri"/>
              </a:rPr>
              <a:t>основе </a:t>
            </a:r>
            <a:r>
              <a:rPr sz="2400" i="0" spc="-10" dirty="0">
                <a:latin typeface="Calibri"/>
                <a:cs typeface="Calibri"/>
              </a:rPr>
              <a:t>оценки</a:t>
            </a:r>
            <a:r>
              <a:rPr sz="2400" i="0" spc="-25" dirty="0">
                <a:latin typeface="Calibri"/>
                <a:cs typeface="Calibri"/>
              </a:rPr>
              <a:t> </a:t>
            </a:r>
            <a:r>
              <a:rPr sz="2400" i="0" dirty="0">
                <a:latin typeface="Calibri"/>
                <a:cs typeface="Calibri"/>
              </a:rPr>
              <a:t>всей</a:t>
            </a:r>
            <a:endParaRPr sz="2400">
              <a:latin typeface="Calibri"/>
              <a:cs typeface="Calibri"/>
            </a:endParaRPr>
          </a:p>
          <a:p>
            <a:pPr marL="12700" marR="161925">
              <a:lnSpc>
                <a:spcPct val="100000"/>
              </a:lnSpc>
            </a:pPr>
            <a:r>
              <a:rPr sz="2400" i="0" dirty="0">
                <a:latin typeface="Calibri"/>
                <a:cs typeface="Calibri"/>
              </a:rPr>
              <a:t>совокупности </a:t>
            </a:r>
            <a:r>
              <a:rPr sz="2400" i="0" spc="-5" dirty="0">
                <a:latin typeface="Calibri"/>
                <a:cs typeface="Calibri"/>
              </a:rPr>
              <a:t>основных </a:t>
            </a:r>
            <a:r>
              <a:rPr sz="2400" i="0" spc="-15" dirty="0">
                <a:latin typeface="Calibri"/>
                <a:cs typeface="Calibri"/>
              </a:rPr>
              <a:t>элементов  </a:t>
            </a:r>
            <a:r>
              <a:rPr sz="2400" i="0" spc="-5" dirty="0">
                <a:latin typeface="Calibri"/>
                <a:cs typeface="Calibri"/>
              </a:rPr>
              <a:t>проекта </a:t>
            </a:r>
            <a:r>
              <a:rPr sz="2400" i="0" spc="-15" dirty="0">
                <a:latin typeface="Calibri"/>
                <a:cs typeface="Calibri"/>
              </a:rPr>
              <a:t>(продукта </a:t>
            </a:r>
            <a:r>
              <a:rPr sz="2400" i="0" dirty="0">
                <a:latin typeface="Calibri"/>
                <a:cs typeface="Calibri"/>
              </a:rPr>
              <a:t>и </a:t>
            </a:r>
            <a:r>
              <a:rPr sz="2400" i="0" spc="-10" dirty="0">
                <a:latin typeface="Calibri"/>
                <a:cs typeface="Calibri"/>
              </a:rPr>
              <a:t>пояснительной  </a:t>
            </a:r>
            <a:r>
              <a:rPr sz="2400" i="0" dirty="0">
                <a:latin typeface="Calibri"/>
                <a:cs typeface="Calibri"/>
              </a:rPr>
              <a:t>записки, </a:t>
            </a:r>
            <a:r>
              <a:rPr sz="2400" i="0" spc="-10" dirty="0">
                <a:latin typeface="Calibri"/>
                <a:cs typeface="Calibri"/>
              </a:rPr>
              <a:t>отзыва, </a:t>
            </a:r>
            <a:r>
              <a:rPr sz="2400" i="0" dirty="0">
                <a:latin typeface="Calibri"/>
                <a:cs typeface="Calibri"/>
              </a:rPr>
              <a:t>презентации)</a:t>
            </a:r>
            <a:r>
              <a:rPr sz="2400" i="0" spc="-50" dirty="0">
                <a:latin typeface="Calibri"/>
                <a:cs typeface="Calibri"/>
              </a:rPr>
              <a:t> </a:t>
            </a:r>
            <a:r>
              <a:rPr sz="2400" i="0" dirty="0">
                <a:latin typeface="Calibri"/>
                <a:cs typeface="Calibri"/>
              </a:rPr>
              <a:t>по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каждому </a:t>
            </a:r>
            <a:r>
              <a:rPr dirty="0"/>
              <a:t>из названных выше</a:t>
            </a:r>
            <a:r>
              <a:rPr spc="-65" dirty="0"/>
              <a:t> </a:t>
            </a:r>
            <a:r>
              <a:rPr spc="-5" dirty="0"/>
              <a:t>критериев.  </a:t>
            </a:r>
            <a:r>
              <a:rPr spc="-10" dirty="0"/>
              <a:t>Целесообразно выделять </a:t>
            </a:r>
            <a:r>
              <a:rPr b="1" spc="-5" dirty="0">
                <a:latin typeface="Calibri"/>
                <a:cs typeface="Calibri"/>
              </a:rPr>
              <a:t>два </a:t>
            </a:r>
            <a:r>
              <a:rPr b="1" dirty="0">
                <a:latin typeface="Calibri"/>
                <a:cs typeface="Calibri"/>
              </a:rPr>
              <a:t>уровня  </a:t>
            </a:r>
            <a:r>
              <a:rPr b="1" spc="-5" dirty="0">
                <a:latin typeface="Calibri"/>
                <a:cs typeface="Calibri"/>
              </a:rPr>
              <a:t>сформированности </a:t>
            </a:r>
            <a:r>
              <a:rPr spc="-10" dirty="0"/>
              <a:t>навыков проектной  деятельности: </a:t>
            </a:r>
            <a:r>
              <a:rPr b="1" i="1" spc="-5" dirty="0">
                <a:latin typeface="Calibri"/>
                <a:cs typeface="Calibri"/>
              </a:rPr>
              <a:t>базовый </a:t>
            </a:r>
            <a:r>
              <a:rPr b="1" dirty="0">
                <a:latin typeface="Calibri"/>
                <a:cs typeface="Calibri"/>
              </a:rPr>
              <a:t>и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i="1" spc="-5" dirty="0">
                <a:latin typeface="Calibri"/>
                <a:cs typeface="Calibri"/>
              </a:rPr>
              <a:t>повышенный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Calibri"/>
              <a:cs typeface="Calibri"/>
            </a:endParaRPr>
          </a:p>
          <a:p>
            <a:pPr marL="12700" marR="520700">
              <a:lnSpc>
                <a:spcPct val="100000"/>
              </a:lnSpc>
            </a:pPr>
            <a:r>
              <a:rPr i="1" spc="-10" dirty="0">
                <a:latin typeface="Calibri"/>
                <a:cs typeface="Calibri"/>
              </a:rPr>
              <a:t>Отметка </a:t>
            </a:r>
            <a:r>
              <a:rPr i="1" dirty="0">
                <a:latin typeface="Calibri"/>
                <a:cs typeface="Calibri"/>
              </a:rPr>
              <a:t>за </a:t>
            </a:r>
            <a:r>
              <a:rPr i="1" spc="-5" dirty="0">
                <a:latin typeface="Calibri"/>
                <a:cs typeface="Calibri"/>
              </a:rPr>
              <a:t>выполнение </a:t>
            </a:r>
            <a:r>
              <a:rPr i="1" dirty="0">
                <a:latin typeface="Calibri"/>
                <a:cs typeface="Calibri"/>
              </a:rPr>
              <a:t>проекта  </a:t>
            </a:r>
            <a:r>
              <a:rPr i="1" spc="-5" dirty="0">
                <a:latin typeface="Calibri"/>
                <a:cs typeface="Calibri"/>
              </a:rPr>
              <a:t>выставляется </a:t>
            </a:r>
            <a:r>
              <a:rPr i="1" dirty="0">
                <a:latin typeface="Calibri"/>
                <a:cs typeface="Calibri"/>
              </a:rPr>
              <a:t>в </a:t>
            </a:r>
            <a:r>
              <a:rPr i="1" spc="-5" dirty="0">
                <a:latin typeface="Calibri"/>
                <a:cs typeface="Calibri"/>
              </a:rPr>
              <a:t>графу</a:t>
            </a:r>
            <a:r>
              <a:rPr i="1" spc="-85" dirty="0">
                <a:latin typeface="Calibri"/>
                <a:cs typeface="Calibri"/>
              </a:rPr>
              <a:t> </a:t>
            </a:r>
            <a:r>
              <a:rPr i="1" spc="-5" dirty="0">
                <a:latin typeface="Calibri"/>
                <a:cs typeface="Calibri"/>
              </a:rPr>
              <a:t>«Проектная  </a:t>
            </a:r>
            <a:r>
              <a:rPr i="1" spc="-10" dirty="0">
                <a:latin typeface="Calibri"/>
                <a:cs typeface="Calibri"/>
              </a:rPr>
              <a:t>деятельность» </a:t>
            </a:r>
            <a:r>
              <a:rPr i="1" spc="-5" dirty="0">
                <a:latin typeface="Calibri"/>
                <a:cs typeface="Calibri"/>
              </a:rPr>
              <a:t>или «Экзамен»</a:t>
            </a:r>
            <a:r>
              <a:rPr i="1" spc="-15" dirty="0">
                <a:latin typeface="Calibri"/>
                <a:cs typeface="Calibri"/>
              </a:rPr>
              <a:t> </a:t>
            </a:r>
            <a:r>
              <a:rPr i="1" dirty="0" smtClean="0">
                <a:latin typeface="Calibri"/>
                <a:cs typeface="Calibri"/>
              </a:rPr>
              <a:t>в</a:t>
            </a:r>
            <a:r>
              <a:rPr i="1" spc="-5" dirty="0" smtClean="0">
                <a:latin typeface="Calibri"/>
                <a:cs typeface="Calibri"/>
              </a:rPr>
              <a:t> </a:t>
            </a:r>
            <a:r>
              <a:rPr i="1" spc="-5" dirty="0">
                <a:latin typeface="Calibri"/>
                <a:cs typeface="Calibri"/>
              </a:rPr>
              <a:t>журнале</a:t>
            </a:r>
            <a:r>
              <a:rPr i="1" spc="3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6303" y="926719"/>
            <a:ext cx="18815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Оценка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проектной  деятельности по  биологии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644519" y="614298"/>
          <a:ext cx="4453890" cy="31546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5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3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Критерий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Кол-во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баллов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Самостоятельное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8580" marR="786765">
                        <a:lnSpc>
                          <a:spcPct val="114999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приобретение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знаний</a:t>
                      </a:r>
                      <a:r>
                        <a:rPr sz="2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и 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проблем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0-3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Знание</a:t>
                      </a:r>
                      <a:r>
                        <a:rPr sz="2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предмета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0-3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Регулятивные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действия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0-3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Коммуникативные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действия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0-3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ИТОГО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0-12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499230" y="4082922"/>
            <a:ext cx="5212715" cy="167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Times New Roman"/>
                <a:cs typeface="Times New Roman"/>
              </a:rPr>
              <a:t>Базовый </a:t>
            </a:r>
            <a:r>
              <a:rPr sz="1800" b="1" spc="-10" dirty="0">
                <a:latin typeface="Times New Roman"/>
                <a:cs typeface="Times New Roman"/>
              </a:rPr>
              <a:t>уровень </a:t>
            </a:r>
            <a:r>
              <a:rPr sz="1800" dirty="0">
                <a:latin typeface="Times New Roman"/>
                <a:cs typeface="Times New Roman"/>
              </a:rPr>
              <a:t>- </a:t>
            </a:r>
            <a:r>
              <a:rPr sz="1800" spc="-10" dirty="0">
                <a:latin typeface="Times New Roman"/>
                <a:cs typeface="Times New Roman"/>
              </a:rPr>
              <a:t>(отметка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«</a:t>
            </a:r>
            <a:r>
              <a:rPr sz="1800" b="1" spc="-15" dirty="0">
                <a:latin typeface="Times New Roman"/>
                <a:cs typeface="Times New Roman"/>
              </a:rPr>
              <a:t>удовлетворительно</a:t>
            </a:r>
            <a:r>
              <a:rPr sz="1800" b="1" spc="-15" dirty="0">
                <a:latin typeface="Calibri"/>
                <a:cs typeface="Calibri"/>
              </a:rPr>
              <a:t>»</a:t>
            </a:r>
            <a:r>
              <a:rPr sz="1800" b="1" spc="-15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12700" marR="289560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latin typeface="Times New Roman"/>
                <a:cs typeface="Times New Roman"/>
              </a:rPr>
              <a:t>соответствует </a:t>
            </a:r>
            <a:r>
              <a:rPr sz="1800" spc="-5" dirty="0">
                <a:latin typeface="Times New Roman"/>
                <a:cs typeface="Times New Roman"/>
              </a:rPr>
              <a:t>получению </a:t>
            </a:r>
            <a:r>
              <a:rPr sz="1800" dirty="0">
                <a:latin typeface="Times New Roman"/>
                <a:cs typeface="Times New Roman"/>
              </a:rPr>
              <a:t>4 </a:t>
            </a:r>
            <a:r>
              <a:rPr sz="1800" spc="-5" dirty="0">
                <a:latin typeface="Times New Roman"/>
                <a:cs typeface="Times New Roman"/>
              </a:rPr>
              <a:t>первичных </a:t>
            </a:r>
            <a:r>
              <a:rPr sz="1800" dirty="0">
                <a:latin typeface="Times New Roman"/>
                <a:cs typeface="Times New Roman"/>
              </a:rPr>
              <a:t>баллов (по  </a:t>
            </a:r>
            <a:r>
              <a:rPr sz="1800" spc="-20" dirty="0">
                <a:latin typeface="Times New Roman"/>
                <a:cs typeface="Times New Roman"/>
              </a:rPr>
              <a:t>одному </a:t>
            </a:r>
            <a:r>
              <a:rPr sz="1800" dirty="0">
                <a:latin typeface="Times New Roman"/>
                <a:cs typeface="Times New Roman"/>
              </a:rPr>
              <a:t>баллу </a:t>
            </a:r>
            <a:r>
              <a:rPr sz="1800" spc="-5" dirty="0">
                <a:latin typeface="Times New Roman"/>
                <a:cs typeface="Times New Roman"/>
              </a:rPr>
              <a:t>за каждый из </a:t>
            </a:r>
            <a:r>
              <a:rPr sz="1800" dirty="0">
                <a:latin typeface="Times New Roman"/>
                <a:cs typeface="Times New Roman"/>
              </a:rPr>
              <a:t>четырёх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критериев)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115"/>
              </a:lnSpc>
            </a:pPr>
            <a:r>
              <a:rPr sz="1800" b="1" spc="-10" dirty="0">
                <a:latin typeface="Times New Roman"/>
                <a:cs typeface="Times New Roman"/>
              </a:rPr>
              <a:t>Повышенный уровень </a:t>
            </a:r>
            <a:r>
              <a:rPr sz="1800" dirty="0">
                <a:latin typeface="Times New Roman"/>
                <a:cs typeface="Times New Roman"/>
              </a:rPr>
              <a:t>- </a:t>
            </a:r>
            <a:r>
              <a:rPr sz="1800" spc="-5" dirty="0">
                <a:latin typeface="Times New Roman"/>
                <a:cs typeface="Times New Roman"/>
              </a:rPr>
              <a:t>(отметка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«</a:t>
            </a:r>
            <a:r>
              <a:rPr sz="1800" b="1" spc="-15" dirty="0">
                <a:latin typeface="Times New Roman"/>
                <a:cs typeface="Times New Roman"/>
              </a:rPr>
              <a:t>хорошо</a:t>
            </a:r>
            <a:r>
              <a:rPr sz="1800" b="1" spc="-15" dirty="0">
                <a:latin typeface="Calibri"/>
                <a:cs typeface="Calibri"/>
              </a:rPr>
              <a:t>»</a:t>
            </a:r>
            <a:r>
              <a:rPr sz="1800" b="1" spc="-15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соответствует </a:t>
            </a:r>
            <a:r>
              <a:rPr sz="1800" spc="-5" dirty="0">
                <a:latin typeface="Times New Roman"/>
                <a:cs typeface="Times New Roman"/>
              </a:rPr>
              <a:t>получению </a:t>
            </a:r>
            <a:r>
              <a:rPr sz="1800" dirty="0">
                <a:latin typeface="Times New Roman"/>
                <a:cs typeface="Times New Roman"/>
              </a:rPr>
              <a:t>7</a:t>
            </a:r>
            <a:r>
              <a:rPr sz="1800" dirty="0">
                <a:latin typeface="Calibri"/>
                <a:cs typeface="Calibri"/>
              </a:rPr>
              <a:t>—</a:t>
            </a:r>
            <a:r>
              <a:rPr sz="1800" dirty="0">
                <a:latin typeface="Times New Roman"/>
                <a:cs typeface="Times New Roman"/>
              </a:rPr>
              <a:t>9 баллов;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(отметка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10" dirty="0">
                <a:latin typeface="Calibri"/>
                <a:cs typeface="Calibri"/>
              </a:rPr>
              <a:t>«</a:t>
            </a:r>
            <a:r>
              <a:rPr sz="1800" b="1" spc="-10" dirty="0">
                <a:latin typeface="Times New Roman"/>
                <a:cs typeface="Times New Roman"/>
              </a:rPr>
              <a:t>отлично</a:t>
            </a:r>
            <a:r>
              <a:rPr sz="1800" b="1" spc="-10" dirty="0">
                <a:latin typeface="Calibri"/>
                <a:cs typeface="Calibri"/>
              </a:rPr>
              <a:t>»</a:t>
            </a:r>
            <a:r>
              <a:rPr sz="1800" b="1" spc="-10" dirty="0">
                <a:latin typeface="Times New Roman"/>
                <a:cs typeface="Times New Roman"/>
              </a:rPr>
              <a:t>) </a:t>
            </a:r>
            <a:r>
              <a:rPr sz="1800" dirty="0">
                <a:latin typeface="Times New Roman"/>
                <a:cs typeface="Times New Roman"/>
              </a:rPr>
              <a:t>10</a:t>
            </a:r>
            <a:r>
              <a:rPr sz="1800" dirty="0">
                <a:latin typeface="Calibri"/>
                <a:cs typeface="Calibri"/>
              </a:rPr>
              <a:t>—</a:t>
            </a:r>
            <a:r>
              <a:rPr sz="1800" dirty="0">
                <a:latin typeface="Times New Roman"/>
                <a:cs typeface="Times New Roman"/>
              </a:rPr>
              <a:t>12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баллов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370" y="925144"/>
            <a:ext cx="1957705" cy="1393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Оценка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10" dirty="0">
                <a:latin typeface="Times New Roman"/>
                <a:cs typeface="Times New Roman"/>
              </a:rPr>
              <a:t>выполнения  </a:t>
            </a:r>
            <a:r>
              <a:rPr sz="1800" b="1" spc="-5" dirty="0">
                <a:latin typeface="Times New Roman"/>
                <a:cs typeface="Times New Roman"/>
              </a:rPr>
              <a:t>проекта </a:t>
            </a:r>
            <a:r>
              <a:rPr sz="1800" b="1" dirty="0">
                <a:latin typeface="Times New Roman"/>
                <a:cs typeface="Times New Roman"/>
              </a:rPr>
              <a:t>в </a:t>
            </a:r>
            <a:r>
              <a:rPr sz="1800" b="1" spc="-10" dirty="0">
                <a:latin typeface="Times New Roman"/>
                <a:cs typeface="Times New Roman"/>
              </a:rPr>
              <a:t>рамках  </a:t>
            </a:r>
            <a:r>
              <a:rPr sz="1800" b="1" spc="-5" dirty="0">
                <a:latin typeface="Times New Roman"/>
                <a:cs typeface="Times New Roman"/>
              </a:rPr>
              <a:t>учебного</a:t>
            </a:r>
            <a:r>
              <a:rPr sz="1800" b="1" spc="-9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предмета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125"/>
              </a:lnSpc>
            </a:pPr>
            <a:r>
              <a:rPr sz="1800" b="1" spc="-10" dirty="0">
                <a:latin typeface="Calibri"/>
                <a:cs typeface="Calibri"/>
              </a:rPr>
              <a:t>«</a:t>
            </a:r>
            <a:r>
              <a:rPr sz="1800" b="1" spc="-10" dirty="0">
                <a:latin typeface="Times New Roman"/>
                <a:cs typeface="Times New Roman"/>
              </a:rPr>
              <a:t>Биология</a:t>
            </a:r>
            <a:r>
              <a:rPr sz="1800" b="1" spc="-10" dirty="0">
                <a:latin typeface="Calibri"/>
                <a:cs typeface="Calibri"/>
              </a:rPr>
              <a:t>»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715" y="259079"/>
            <a:ext cx="3243072" cy="6339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5657" y="3933075"/>
            <a:ext cx="1224140" cy="1224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7622" y="3356965"/>
            <a:ext cx="1080122" cy="710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7622" y="4869154"/>
            <a:ext cx="1705355" cy="852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303" y="422528"/>
            <a:ext cx="196723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1515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Задания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для  </a:t>
            </a:r>
            <a:r>
              <a:rPr sz="1800" b="1" spc="-10" dirty="0">
                <a:latin typeface="Calibri"/>
                <a:cs typeface="Calibri"/>
              </a:rPr>
              <a:t>проведения  </a:t>
            </a:r>
            <a:r>
              <a:rPr sz="1800" b="1" spc="-5" dirty="0">
                <a:latin typeface="Calibri"/>
                <a:cs typeface="Calibri"/>
              </a:rPr>
              <a:t>диа</a:t>
            </a:r>
            <a:r>
              <a:rPr sz="1800" b="1" spc="-10" dirty="0">
                <a:latin typeface="Calibri"/>
                <a:cs typeface="Calibri"/>
              </a:rPr>
              <a:t>г</a:t>
            </a:r>
            <a:r>
              <a:rPr sz="1800" b="1" spc="-5" dirty="0">
                <a:latin typeface="Calibri"/>
                <a:cs typeface="Calibri"/>
              </a:rPr>
              <a:t>но</a:t>
            </a:r>
            <a:r>
              <a:rPr sz="1800" b="1" dirty="0">
                <a:latin typeface="Calibri"/>
                <a:cs typeface="Calibri"/>
              </a:rPr>
              <a:t>с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ики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сфо</a:t>
            </a:r>
            <a:r>
              <a:rPr sz="1800" b="1" spc="5" dirty="0">
                <a:latin typeface="Calibri"/>
                <a:cs typeface="Calibri"/>
              </a:rPr>
              <a:t>р</a:t>
            </a:r>
            <a:r>
              <a:rPr sz="1800" b="1" spc="-5" dirty="0">
                <a:latin typeface="Calibri"/>
                <a:cs typeface="Calibri"/>
              </a:rPr>
              <a:t>м</a:t>
            </a:r>
            <a:r>
              <a:rPr sz="1800" b="1" dirty="0">
                <a:latin typeface="Calibri"/>
                <a:cs typeface="Calibri"/>
              </a:rPr>
              <a:t>ир</a:t>
            </a:r>
            <a:r>
              <a:rPr sz="1800" b="1" spc="-10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ваннос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и  </a:t>
            </a:r>
            <a:r>
              <a:rPr sz="1800" b="1" spc="-50" dirty="0">
                <a:latin typeface="Calibri"/>
                <a:cs typeface="Calibri"/>
              </a:rPr>
              <a:t>УУД</a:t>
            </a:r>
            <a:endParaRPr sz="1800">
              <a:latin typeface="Calibri"/>
              <a:cs typeface="Calibri"/>
            </a:endParaRPr>
          </a:p>
          <a:p>
            <a:pPr marL="12700" marR="338455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5" dirty="0">
                <a:latin typeface="Calibri"/>
                <a:cs typeface="Calibri"/>
              </a:rPr>
              <a:t>соответствии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  </a:t>
            </a:r>
            <a:r>
              <a:rPr sz="1800" b="1" spc="-15" dirty="0">
                <a:latin typeface="Calibri"/>
                <a:cs typeface="Calibri"/>
              </a:rPr>
              <a:t>ФГОС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0450" marR="5080">
              <a:lnSpc>
                <a:spcPct val="100000"/>
              </a:lnSpc>
              <a:spcBef>
                <a:spcPts val="95"/>
              </a:spcBef>
            </a:pPr>
            <a:r>
              <a:rPr i="0" spc="-10" dirty="0">
                <a:latin typeface="Calibri"/>
                <a:cs typeface="Calibri"/>
              </a:rPr>
              <a:t>проверяет </a:t>
            </a:r>
            <a:r>
              <a:rPr i="1" spc="-10" dirty="0"/>
              <a:t>умение определять, </a:t>
            </a:r>
            <a:r>
              <a:rPr i="1" spc="-20" dirty="0"/>
              <a:t>какая  </a:t>
            </a:r>
            <a:r>
              <a:rPr spc="-5" dirty="0"/>
              <a:t>информация нужна для</a:t>
            </a:r>
            <a:r>
              <a:rPr dirty="0"/>
              <a:t> </a:t>
            </a:r>
            <a:r>
              <a:rPr spc="-5" dirty="0"/>
              <a:t>решения</a:t>
            </a:r>
          </a:p>
          <a:p>
            <a:pPr marL="2330450">
              <a:lnSpc>
                <a:spcPct val="100000"/>
              </a:lnSpc>
            </a:pPr>
            <a:r>
              <a:rPr i="1" spc="-5" dirty="0"/>
              <a:t>задачи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422528"/>
            <a:ext cx="196723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1515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Задания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для  </a:t>
            </a:r>
            <a:r>
              <a:rPr sz="1800" b="1" spc="-10" dirty="0">
                <a:latin typeface="Calibri"/>
                <a:cs typeface="Calibri"/>
              </a:rPr>
              <a:t>проведения  </a:t>
            </a:r>
            <a:r>
              <a:rPr sz="1800" b="1" spc="-5" dirty="0">
                <a:latin typeface="Calibri"/>
                <a:cs typeface="Calibri"/>
              </a:rPr>
              <a:t>диа</a:t>
            </a:r>
            <a:r>
              <a:rPr sz="1800" b="1" spc="-10" dirty="0">
                <a:latin typeface="Calibri"/>
                <a:cs typeface="Calibri"/>
              </a:rPr>
              <a:t>г</a:t>
            </a:r>
            <a:r>
              <a:rPr sz="1800" b="1" spc="-5" dirty="0">
                <a:latin typeface="Calibri"/>
                <a:cs typeface="Calibri"/>
              </a:rPr>
              <a:t>но</a:t>
            </a:r>
            <a:r>
              <a:rPr sz="1800" b="1" dirty="0">
                <a:latin typeface="Calibri"/>
                <a:cs typeface="Calibri"/>
              </a:rPr>
              <a:t>с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ики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сфо</a:t>
            </a:r>
            <a:r>
              <a:rPr sz="1800" b="1" spc="5" dirty="0">
                <a:latin typeface="Calibri"/>
                <a:cs typeface="Calibri"/>
              </a:rPr>
              <a:t>р</a:t>
            </a:r>
            <a:r>
              <a:rPr sz="1800" b="1" spc="-5" dirty="0">
                <a:latin typeface="Calibri"/>
                <a:cs typeface="Calibri"/>
              </a:rPr>
              <a:t>м</a:t>
            </a:r>
            <a:r>
              <a:rPr sz="1800" b="1" dirty="0">
                <a:latin typeface="Calibri"/>
                <a:cs typeface="Calibri"/>
              </a:rPr>
              <a:t>ир</a:t>
            </a:r>
            <a:r>
              <a:rPr sz="1800" b="1" spc="-10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ваннос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и  </a:t>
            </a:r>
            <a:r>
              <a:rPr sz="1800" b="1" spc="-50" dirty="0">
                <a:latin typeface="Calibri"/>
                <a:cs typeface="Calibri"/>
              </a:rPr>
              <a:t>УУД</a:t>
            </a:r>
            <a:endParaRPr sz="1800">
              <a:latin typeface="Calibri"/>
              <a:cs typeface="Calibri"/>
            </a:endParaRPr>
          </a:p>
          <a:p>
            <a:pPr marL="12700" marR="338455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5" dirty="0">
                <a:latin typeface="Calibri"/>
                <a:cs typeface="Calibri"/>
              </a:rPr>
              <a:t>соответствии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  </a:t>
            </a:r>
            <a:r>
              <a:rPr sz="1800" b="1" spc="-15" dirty="0">
                <a:latin typeface="Calibri"/>
                <a:cs typeface="Calibri"/>
              </a:rPr>
              <a:t>ФГОС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0450" marR="5080">
              <a:lnSpc>
                <a:spcPct val="100000"/>
              </a:lnSpc>
              <a:spcBef>
                <a:spcPts val="95"/>
              </a:spcBef>
            </a:pPr>
            <a:r>
              <a:rPr i="0" spc="-10" dirty="0">
                <a:latin typeface="Calibri"/>
                <a:cs typeface="Calibri"/>
              </a:rPr>
              <a:t>проверяет </a:t>
            </a:r>
            <a:r>
              <a:rPr i="1" spc="-10" dirty="0"/>
              <a:t>умение самостоятельно  </a:t>
            </a:r>
            <a:r>
              <a:rPr spc="-10" dirty="0"/>
              <a:t>формулировать </a:t>
            </a:r>
            <a:r>
              <a:rPr spc="-20" dirty="0"/>
              <a:t>цель</a:t>
            </a:r>
            <a:r>
              <a:rPr spc="5" dirty="0"/>
              <a:t> </a:t>
            </a:r>
            <a:r>
              <a:rPr spc="-15" dirty="0"/>
              <a:t>деятельности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51150" y="2266314"/>
            <a:ext cx="58439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Дополните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схему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latin typeface="Calibri"/>
                <a:cs typeface="Calibri"/>
              </a:rPr>
              <a:t>Задачи </a:t>
            </a:r>
            <a:r>
              <a:rPr sz="2800" b="1" spc="-10" dirty="0">
                <a:latin typeface="Calibri"/>
                <a:cs typeface="Calibri"/>
              </a:rPr>
              <a:t>современной </a:t>
            </a:r>
            <a:r>
              <a:rPr sz="2800" b="1" spc="-15" dirty="0">
                <a:latin typeface="Calibri"/>
                <a:cs typeface="Calibri"/>
              </a:rPr>
              <a:t>науки</a:t>
            </a:r>
            <a:r>
              <a:rPr sz="2800" b="1" spc="7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биологии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3967" y="3602342"/>
            <a:ext cx="1836420" cy="511175"/>
          </a:xfrm>
          <a:prstGeom prst="rect">
            <a:avLst/>
          </a:prstGeom>
          <a:ln w="25400">
            <a:solidFill>
              <a:srgbClr val="385D89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815"/>
              </a:spcBef>
            </a:pPr>
            <a:r>
              <a:rPr sz="1800" spc="-15" dirty="0">
                <a:solidFill>
                  <a:srgbClr val="7E7E7E"/>
                </a:solidFill>
                <a:latin typeface="Calibri"/>
                <a:cs typeface="Calibri"/>
              </a:rPr>
              <a:t>наблюдение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23967" y="5820143"/>
            <a:ext cx="1836420" cy="511175"/>
          </a:xfrm>
          <a:custGeom>
            <a:avLst/>
            <a:gdLst/>
            <a:ahLst/>
            <a:cxnLst/>
            <a:rect l="l" t="t" r="r" b="b"/>
            <a:pathLst>
              <a:path w="1836420" h="511175">
                <a:moveTo>
                  <a:pt x="0" y="510552"/>
                </a:moveTo>
                <a:lnTo>
                  <a:pt x="1836165" y="510552"/>
                </a:lnTo>
                <a:lnTo>
                  <a:pt x="1836165" y="0"/>
                </a:lnTo>
                <a:lnTo>
                  <a:pt x="0" y="0"/>
                </a:lnTo>
                <a:lnTo>
                  <a:pt x="0" y="51055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23967" y="4391393"/>
            <a:ext cx="1836420" cy="511175"/>
          </a:xfrm>
          <a:custGeom>
            <a:avLst/>
            <a:gdLst/>
            <a:ahLst/>
            <a:cxnLst/>
            <a:rect l="l" t="t" r="r" b="b"/>
            <a:pathLst>
              <a:path w="1836420" h="511175">
                <a:moveTo>
                  <a:pt x="0" y="510552"/>
                </a:moveTo>
                <a:lnTo>
                  <a:pt x="1836165" y="510552"/>
                </a:lnTo>
                <a:lnTo>
                  <a:pt x="1836165" y="0"/>
                </a:lnTo>
                <a:lnTo>
                  <a:pt x="0" y="0"/>
                </a:lnTo>
                <a:lnTo>
                  <a:pt x="0" y="51055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49367" y="5163692"/>
            <a:ext cx="1836420" cy="511175"/>
          </a:xfrm>
          <a:custGeom>
            <a:avLst/>
            <a:gdLst/>
            <a:ahLst/>
            <a:cxnLst/>
            <a:rect l="l" t="t" r="r" b="b"/>
            <a:pathLst>
              <a:path w="1836420" h="511175">
                <a:moveTo>
                  <a:pt x="0" y="510552"/>
                </a:moveTo>
                <a:lnTo>
                  <a:pt x="1836165" y="510552"/>
                </a:lnTo>
                <a:lnTo>
                  <a:pt x="1836165" y="0"/>
                </a:lnTo>
                <a:lnTo>
                  <a:pt x="0" y="0"/>
                </a:lnTo>
                <a:lnTo>
                  <a:pt x="0" y="51055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563" y="330708"/>
            <a:ext cx="8427720" cy="6240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23919" y="980694"/>
            <a:ext cx="4762500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8186" y="296417"/>
            <a:ext cx="329247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8309">
              <a:lnSpc>
                <a:spcPct val="100000"/>
              </a:lnSpc>
              <a:spcBef>
                <a:spcPts val="95"/>
              </a:spcBef>
            </a:pPr>
            <a:r>
              <a:rPr b="1" i="0" spc="-5" dirty="0">
                <a:latin typeface="Georgia"/>
                <a:cs typeface="Georgia"/>
              </a:rPr>
              <a:t>Оценивание</a:t>
            </a:r>
          </a:p>
          <a:p>
            <a:pPr marL="437515" marR="5080" indent="-425450">
              <a:lnSpc>
                <a:spcPct val="100000"/>
              </a:lnSpc>
            </a:pPr>
            <a:r>
              <a:rPr b="1" i="0" spc="-5" dirty="0">
                <a:latin typeface="Georgia"/>
                <a:cs typeface="Georgia"/>
              </a:rPr>
              <a:t>метапредм</a:t>
            </a:r>
            <a:r>
              <a:rPr b="1" i="0" spc="-20" dirty="0">
                <a:latin typeface="Georgia"/>
                <a:cs typeface="Georgia"/>
              </a:rPr>
              <a:t>е</a:t>
            </a:r>
            <a:r>
              <a:rPr b="1" i="0" spc="-5" dirty="0">
                <a:latin typeface="Georgia"/>
                <a:cs typeface="Georgia"/>
              </a:rPr>
              <a:t>тных  результатов  </a:t>
            </a:r>
            <a:r>
              <a:rPr b="1" i="0" spc="-10" dirty="0">
                <a:latin typeface="Georgia"/>
                <a:cs typeface="Georgia"/>
              </a:rPr>
              <a:t>по </a:t>
            </a:r>
            <a:r>
              <a:rPr b="1" i="0" spc="-5" dirty="0">
                <a:latin typeface="Georgia"/>
                <a:cs typeface="Georgia"/>
              </a:rPr>
              <a:t>биологии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06897" y="5215301"/>
            <a:ext cx="3186430" cy="102015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lang="ru-RU" sz="1400" b="1" dirty="0" smtClean="0">
                <a:latin typeface="Georgia"/>
                <a:cs typeface="Georgia"/>
              </a:rPr>
              <a:t>Матафонова Анастасия Сергеевна</a:t>
            </a: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lang="ru-RU" sz="1400" b="1" dirty="0" smtClean="0">
                <a:latin typeface="Georgia"/>
                <a:cs typeface="Georgia"/>
              </a:rPr>
              <a:t>Учитель биологии </a:t>
            </a: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lang="ru-RU" sz="1400" b="1" dirty="0" smtClean="0">
                <a:latin typeface="Georgia"/>
                <a:cs typeface="Georgia"/>
              </a:rPr>
              <a:t>МАОУ «СОШ №18» г. Улан-Удэ</a:t>
            </a:r>
            <a:endParaRPr sz="14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7757" y="260604"/>
            <a:ext cx="3132455" cy="3348990"/>
          </a:xfrm>
          <a:custGeom>
            <a:avLst/>
            <a:gdLst/>
            <a:ahLst/>
            <a:cxnLst/>
            <a:rect l="l" t="t" r="r" b="b"/>
            <a:pathLst>
              <a:path w="3132454" h="3348990">
                <a:moveTo>
                  <a:pt x="3132327" y="0"/>
                </a:moveTo>
                <a:lnTo>
                  <a:pt x="0" y="0"/>
                </a:lnTo>
                <a:lnTo>
                  <a:pt x="0" y="3348990"/>
                </a:lnTo>
                <a:lnTo>
                  <a:pt x="3132327" y="3348990"/>
                </a:lnTo>
                <a:lnTo>
                  <a:pt x="3132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0084" y="260604"/>
            <a:ext cx="3132455" cy="3348990"/>
          </a:xfrm>
          <a:custGeom>
            <a:avLst/>
            <a:gdLst/>
            <a:ahLst/>
            <a:cxnLst/>
            <a:rect l="l" t="t" r="r" b="b"/>
            <a:pathLst>
              <a:path w="3132454" h="3348990">
                <a:moveTo>
                  <a:pt x="3132328" y="0"/>
                </a:moveTo>
                <a:lnTo>
                  <a:pt x="0" y="0"/>
                </a:lnTo>
                <a:lnTo>
                  <a:pt x="0" y="3348990"/>
                </a:lnTo>
                <a:lnTo>
                  <a:pt x="3132328" y="3348990"/>
                </a:lnTo>
                <a:lnTo>
                  <a:pt x="3132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56967" y="261365"/>
            <a:ext cx="17411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2400" i="0" dirty="0">
                <a:latin typeface="Calibri"/>
                <a:cs typeface="Calibri"/>
              </a:rPr>
              <a:t>Вним</a:t>
            </a:r>
            <a:r>
              <a:rPr sz="2400" i="0" spc="-15" dirty="0">
                <a:latin typeface="Calibri"/>
                <a:cs typeface="Calibri"/>
              </a:rPr>
              <a:t>а</a:t>
            </a:r>
            <a:r>
              <a:rPr sz="2400" i="0" spc="-30" dirty="0">
                <a:latin typeface="Calibri"/>
                <a:cs typeface="Calibri"/>
              </a:rPr>
              <a:t>т</a:t>
            </a:r>
            <a:r>
              <a:rPr sz="2400" i="0" spc="-35" dirty="0">
                <a:latin typeface="Calibri"/>
                <a:cs typeface="Calibri"/>
              </a:rPr>
              <a:t>е</a:t>
            </a:r>
            <a:r>
              <a:rPr sz="2400" i="0" spc="-5" dirty="0">
                <a:latin typeface="Calibri"/>
                <a:cs typeface="Calibri"/>
              </a:rPr>
              <a:t>льно  рассмотри  </a:t>
            </a:r>
            <a:r>
              <a:rPr sz="2400" i="0" spc="-15" dirty="0">
                <a:latin typeface="Calibri"/>
                <a:cs typeface="Calibri"/>
              </a:rPr>
              <a:t>который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6540" y="627075"/>
            <a:ext cx="90931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знак,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3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жно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6967" y="1358900"/>
            <a:ext cx="308864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встретить, </a:t>
            </a:r>
            <a:r>
              <a:rPr sz="2400" dirty="0">
                <a:latin typeface="Calibri"/>
                <a:cs typeface="Calibri"/>
              </a:rPr>
              <a:t>например, в  </a:t>
            </a:r>
            <a:r>
              <a:rPr sz="2400" spc="-5" dirty="0">
                <a:latin typeface="Calibri"/>
                <a:cs typeface="Calibri"/>
              </a:rPr>
              <a:t>лесопарке.</a:t>
            </a:r>
            <a:endParaRPr sz="2400">
              <a:latin typeface="Calibri"/>
              <a:cs typeface="Calibri"/>
            </a:endParaRPr>
          </a:p>
          <a:p>
            <a:pPr marR="5080" algn="just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Как </a:t>
            </a:r>
            <a:r>
              <a:rPr sz="2400" spc="-5" dirty="0">
                <a:latin typeface="Calibri"/>
                <a:cs typeface="Calibri"/>
              </a:rPr>
              <a:t>ты думаешь, </a:t>
            </a:r>
            <a:r>
              <a:rPr sz="2400" spc="-20" dirty="0">
                <a:latin typeface="Calibri"/>
                <a:cs typeface="Calibri"/>
              </a:rPr>
              <a:t>какое  </a:t>
            </a:r>
            <a:r>
              <a:rPr sz="2400" dirty="0">
                <a:latin typeface="Calibri"/>
                <a:cs typeface="Calibri"/>
              </a:rPr>
              <a:t>правило </a:t>
            </a:r>
            <a:r>
              <a:rPr sz="2400" spc="-5" dirty="0">
                <a:latin typeface="Calibri"/>
                <a:cs typeface="Calibri"/>
              </a:rPr>
              <a:t>установлено  этим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знаком?</a:t>
            </a:r>
            <a:endParaRPr sz="240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Напиши </a:t>
            </a:r>
            <a:r>
              <a:rPr sz="2400" spc="-15" dirty="0">
                <a:latin typeface="Calibri"/>
                <a:cs typeface="Calibri"/>
              </a:rPr>
              <a:t>это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правило.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0215" y="1124711"/>
            <a:ext cx="1800224" cy="1800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6303" y="422528"/>
            <a:ext cx="183832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преобразовывать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модель </a:t>
            </a:r>
            <a:r>
              <a:rPr sz="1800" b="1" dirty="0">
                <a:latin typeface="Calibri"/>
                <a:cs typeface="Calibri"/>
              </a:rPr>
              <a:t>с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целью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выявления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общих  принципов  </a:t>
            </a:r>
            <a:r>
              <a:rPr sz="1800" b="1" spc="-10" dirty="0">
                <a:latin typeface="Calibri"/>
                <a:cs typeface="Calibri"/>
              </a:rPr>
              <a:t>поведения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1865" y="4437113"/>
            <a:ext cx="1800225" cy="180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84189" y="4437113"/>
            <a:ext cx="1800224" cy="1800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473" y="638683"/>
            <a:ext cx="16224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0385">
              <a:lnSpc>
                <a:spcPct val="100000"/>
              </a:lnSpc>
              <a:spcBef>
                <a:spcPts val="100"/>
              </a:spcBef>
            </a:pPr>
            <a:r>
              <a:rPr sz="1800" b="1" i="0" spc="-20" dirty="0">
                <a:latin typeface="Calibri"/>
                <a:cs typeface="Calibri"/>
              </a:rPr>
              <a:t>Умения  </a:t>
            </a:r>
            <a:r>
              <a:rPr sz="1800" b="1" i="0" spc="-5" dirty="0">
                <a:latin typeface="Calibri"/>
                <a:cs typeface="Calibri"/>
              </a:rPr>
              <a:t>пр</a:t>
            </a:r>
            <a:r>
              <a:rPr sz="1800" b="1" i="0" spc="5" dirty="0">
                <a:latin typeface="Calibri"/>
                <a:cs typeface="Calibri"/>
              </a:rPr>
              <a:t>о</a:t>
            </a:r>
            <a:r>
              <a:rPr sz="1800" b="1" i="0" dirty="0">
                <a:latin typeface="Calibri"/>
                <a:cs typeface="Calibri"/>
              </a:rPr>
              <a:t>в</a:t>
            </a:r>
            <a:r>
              <a:rPr sz="1800" b="1" i="0" spc="-50" dirty="0">
                <a:latin typeface="Calibri"/>
                <a:cs typeface="Calibri"/>
              </a:rPr>
              <a:t>о</a:t>
            </a:r>
            <a:r>
              <a:rPr sz="1800" b="1" i="0" spc="-5" dirty="0">
                <a:latin typeface="Calibri"/>
                <a:cs typeface="Calibri"/>
              </a:rPr>
              <a:t>дить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i="0" dirty="0">
                <a:latin typeface="Calibri"/>
                <a:cs typeface="Calibri"/>
              </a:rPr>
              <a:t>кл</a:t>
            </a:r>
            <a:r>
              <a:rPr sz="1800" b="1" i="0" spc="-10" dirty="0">
                <a:latin typeface="Calibri"/>
                <a:cs typeface="Calibri"/>
              </a:rPr>
              <a:t>ас</a:t>
            </a:r>
            <a:r>
              <a:rPr sz="1800" b="1" i="0" spc="-5" dirty="0">
                <a:latin typeface="Calibri"/>
                <a:cs typeface="Calibri"/>
              </a:rPr>
              <a:t>с</a:t>
            </a:r>
            <a:r>
              <a:rPr sz="1800" b="1" i="0" dirty="0">
                <a:latin typeface="Calibri"/>
                <a:cs typeface="Calibri"/>
              </a:rPr>
              <a:t>и</a:t>
            </a:r>
            <a:r>
              <a:rPr sz="1800" b="1" i="0" spc="-5" dirty="0">
                <a:latin typeface="Calibri"/>
                <a:cs typeface="Calibri"/>
              </a:rPr>
              <a:t>фи</a:t>
            </a:r>
            <a:r>
              <a:rPr sz="1800" b="1" i="0" spc="-30" dirty="0">
                <a:latin typeface="Calibri"/>
                <a:cs typeface="Calibri"/>
              </a:rPr>
              <a:t>к</a:t>
            </a:r>
            <a:r>
              <a:rPr sz="1800" b="1" i="0" dirty="0">
                <a:latin typeface="Calibri"/>
                <a:cs typeface="Calibri"/>
              </a:rPr>
              <a:t>а</a:t>
            </a:r>
            <a:r>
              <a:rPr sz="1800" b="1" i="0" spc="-10" dirty="0">
                <a:latin typeface="Calibri"/>
                <a:cs typeface="Calibri"/>
              </a:rPr>
              <a:t>ц</a:t>
            </a:r>
            <a:r>
              <a:rPr sz="1800" b="1" i="0" dirty="0">
                <a:latin typeface="Calibri"/>
                <a:cs typeface="Calibri"/>
              </a:rPr>
              <a:t>ию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1461896"/>
            <a:ext cx="1421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по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заданному  </a:t>
            </a:r>
            <a:r>
              <a:rPr sz="1800" b="1" dirty="0">
                <a:latin typeface="Calibri"/>
                <a:cs typeface="Calibri"/>
              </a:rPr>
              <a:t>основанию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357371" y="2098039"/>
          <a:ext cx="2559685" cy="2205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110"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 marR="1193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пустую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коробочку из- 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под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йогурта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916">
                <a:tc>
                  <a:txBody>
                    <a:bodyPr/>
                    <a:lstStyle/>
                    <a:p>
                      <a:pPr marL="29209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2)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 marR="821055">
                        <a:lnSpc>
                          <a:spcPts val="2160"/>
                        </a:lnSpc>
                        <a:spcBef>
                          <a:spcPts val="2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ар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оф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ные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очистки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82">
                <a:tc>
                  <a:txBody>
                    <a:bodyPr/>
                    <a:lstStyle/>
                    <a:p>
                      <a:pPr marL="29209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3)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211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гнилой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помидор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622">
                <a:tc>
                  <a:txBody>
                    <a:bodyPr/>
                    <a:lstStyle/>
                    <a:p>
                      <a:pPr marL="29209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разорванный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пакет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857">
                <a:tc>
                  <a:txBody>
                    <a:bodyPr/>
                    <a:lstStyle/>
                    <a:p>
                      <a:pPr marL="29209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5)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огрызок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яблока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779014" y="547497"/>
            <a:ext cx="48323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333333"/>
                </a:solidFill>
                <a:latin typeface="Arial"/>
                <a:cs typeface="Arial"/>
              </a:rPr>
              <a:t>Рядом 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с твоим домом </a:t>
            </a:r>
            <a:r>
              <a:rPr sz="1600" spc="-10" dirty="0">
                <a:solidFill>
                  <a:srgbClr val="333333"/>
                </a:solidFill>
                <a:latin typeface="Arial"/>
                <a:cs typeface="Arial"/>
              </a:rPr>
              <a:t>установили </a:t>
            </a:r>
            <a:r>
              <a:rPr sz="1600" dirty="0">
                <a:solidFill>
                  <a:srgbClr val="333333"/>
                </a:solidFill>
                <a:latin typeface="Arial"/>
                <a:cs typeface="Arial"/>
              </a:rPr>
              <a:t>три 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бака для  </a:t>
            </a:r>
            <a:r>
              <a:rPr sz="1600" spc="-20" dirty="0">
                <a:solidFill>
                  <a:srgbClr val="333333"/>
                </a:solidFill>
                <a:latin typeface="Arial"/>
                <a:cs typeface="Arial"/>
              </a:rPr>
              <a:t>раздельного 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сбора </a:t>
            </a:r>
            <a:r>
              <a:rPr sz="1600" spc="-15" dirty="0">
                <a:solidFill>
                  <a:srgbClr val="333333"/>
                </a:solidFill>
                <a:latin typeface="Arial"/>
                <a:cs typeface="Arial"/>
              </a:rPr>
              <a:t>бытового</a:t>
            </a:r>
            <a:r>
              <a:rPr sz="1600" spc="4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мусора.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9014" y="1279398"/>
            <a:ext cx="48323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Какие </a:t>
            </a:r>
            <a:r>
              <a:rPr sz="1600" spc="-15" dirty="0">
                <a:solidFill>
                  <a:srgbClr val="333333"/>
                </a:solidFill>
                <a:latin typeface="Arial"/>
                <a:cs typeface="Arial"/>
              </a:rPr>
              <a:t>предметы 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ты положишь в </a:t>
            </a:r>
            <a:r>
              <a:rPr sz="1600" spc="-15" dirty="0">
                <a:solidFill>
                  <a:srgbClr val="333333"/>
                </a:solidFill>
                <a:latin typeface="Arial"/>
                <a:cs typeface="Arial"/>
              </a:rPr>
              <a:t>бак 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«пищевые  </a:t>
            </a:r>
            <a:r>
              <a:rPr sz="1600" spc="-15" dirty="0">
                <a:solidFill>
                  <a:srgbClr val="333333"/>
                </a:solidFill>
                <a:latin typeface="Arial"/>
                <a:cs typeface="Arial"/>
              </a:rPr>
              <a:t>отходы»? </a:t>
            </a:r>
            <a:r>
              <a:rPr sz="1600" spc="-5" dirty="0">
                <a:solidFill>
                  <a:srgbClr val="333333"/>
                </a:solidFill>
                <a:latin typeface="Arial"/>
                <a:cs typeface="Arial"/>
              </a:rPr>
              <a:t>Запиши</a:t>
            </a:r>
            <a:r>
              <a:rPr sz="1600" u="heavy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номера</a:t>
            </a:r>
            <a:r>
              <a:rPr sz="1600" b="1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Arial"/>
                <a:cs typeface="Arial"/>
              </a:rPr>
              <a:t>этих</a:t>
            </a:r>
            <a:r>
              <a:rPr sz="1600" spc="13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Arial"/>
                <a:cs typeface="Arial"/>
              </a:rPr>
              <a:t>предметов</a:t>
            </a:r>
            <a:r>
              <a:rPr sz="1100" spc="-15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36108" y="4437062"/>
            <a:ext cx="3096387" cy="1939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339" y="540511"/>
            <a:ext cx="104266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Умения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г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spc="-5" dirty="0">
                <a:latin typeface="Calibri"/>
                <a:cs typeface="Calibri"/>
              </a:rPr>
              <a:t>ч</a:t>
            </a:r>
            <a:r>
              <a:rPr sz="1800" b="1" spc="5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ски  </a:t>
            </a:r>
            <a:r>
              <a:rPr sz="1800" b="1" spc="-5" dirty="0">
                <a:latin typeface="Calibri"/>
                <a:cs typeface="Calibri"/>
              </a:rPr>
              <a:t>выводить  следствие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8052" y="1150696"/>
            <a:ext cx="4483100" cy="412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каждом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случае к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началу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фразы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подбери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её 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продолжение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так,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чтобы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верно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составить 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правило: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для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этого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к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каждой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позиции первого  столбца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подбери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соответствующую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позицию 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из 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второго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столбца.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030"/>
              </a:lnSpc>
            </a:pPr>
            <a:r>
              <a:rPr sz="18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Начало</a:t>
            </a:r>
            <a:r>
              <a:rPr sz="1800" b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фразы</a:t>
            </a:r>
            <a:endParaRPr sz="1800">
              <a:latin typeface="Times New Roman"/>
              <a:cs typeface="Times New Roman"/>
            </a:endParaRPr>
          </a:p>
          <a:p>
            <a:pPr marL="12700" marR="932815">
              <a:lnSpc>
                <a:spcPct val="100000"/>
              </a:lnSpc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А) Для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удаления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пыли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помещении  Б) Для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сохранения здоровья</a:t>
            </a: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333333"/>
                </a:solidFill>
                <a:latin typeface="Times New Roman"/>
                <a:cs typeface="Times New Roman"/>
              </a:rPr>
              <a:t>кожи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В)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Для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укрепления</a:t>
            </a:r>
            <a:r>
              <a:rPr sz="1800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здоровья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Продолжение</a:t>
            </a:r>
            <a:r>
              <a:rPr sz="1800" b="1"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фразы</a:t>
            </a:r>
            <a:endParaRPr sz="1800">
              <a:latin typeface="Times New Roman"/>
              <a:cs typeface="Times New Roman"/>
            </a:endParaRPr>
          </a:p>
          <a:p>
            <a:pPr marL="259079" indent="-247015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259715" algn="l"/>
              </a:tabLst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нужно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регулярно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мыться 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под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душем</a:t>
            </a:r>
            <a:r>
              <a:rPr sz="1800" spc="-9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или</a:t>
            </a:r>
            <a:endParaRPr sz="18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принимать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333333"/>
                </a:solidFill>
                <a:latin typeface="Times New Roman"/>
                <a:cs typeface="Times New Roman"/>
              </a:rPr>
              <a:t>ванну.</a:t>
            </a:r>
            <a:endParaRPr sz="1800">
              <a:latin typeface="Times New Roman"/>
              <a:cs typeface="Times New Roman"/>
            </a:endParaRPr>
          </a:p>
          <a:p>
            <a:pPr marL="259715" indent="-247650">
              <a:lnSpc>
                <a:spcPct val="100000"/>
              </a:lnSpc>
              <a:buAutoNum type="arabicParenR" startAt="2"/>
              <a:tabLst>
                <a:tab pos="260350" algn="l"/>
              </a:tabLst>
            </a:pP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необходимо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провести влажную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 уборку.</a:t>
            </a:r>
            <a:endParaRPr sz="1800">
              <a:latin typeface="Times New Roman"/>
              <a:cs typeface="Times New Roman"/>
            </a:endParaRPr>
          </a:p>
          <a:p>
            <a:pPr marL="259715" indent="-247650">
              <a:lnSpc>
                <a:spcPct val="100000"/>
              </a:lnSpc>
              <a:buAutoNum type="arabicParenR" startAt="2"/>
              <a:tabLst>
                <a:tab pos="260350" algn="l"/>
              </a:tabLst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нужно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регулярно</a:t>
            </a:r>
            <a:r>
              <a:rPr sz="1800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заниматься</a:t>
            </a:r>
            <a:endParaRPr sz="18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физкультурой.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520" y="608152"/>
            <a:ext cx="1899285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проводить</a:t>
            </a:r>
            <a:endParaRPr sz="1800">
              <a:latin typeface="Calibri"/>
              <a:cs typeface="Calibri"/>
            </a:endParaRPr>
          </a:p>
          <a:p>
            <a:pPr marL="12700" marR="28067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кла</a:t>
            </a:r>
            <a:r>
              <a:rPr sz="1800" b="1" spc="-15" dirty="0">
                <a:latin typeface="Calibri"/>
                <a:cs typeface="Calibri"/>
              </a:rPr>
              <a:t>с</a:t>
            </a:r>
            <a:r>
              <a:rPr sz="1800" b="1" spc="-5" dirty="0">
                <a:latin typeface="Calibri"/>
                <a:cs typeface="Calibri"/>
              </a:rPr>
              <a:t>с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spc="-5" dirty="0">
                <a:latin typeface="Calibri"/>
                <a:cs typeface="Calibri"/>
              </a:rPr>
              <a:t>фи</a:t>
            </a:r>
            <a:r>
              <a:rPr sz="1800" b="1" spc="-25" dirty="0">
                <a:latin typeface="Calibri"/>
                <a:cs typeface="Calibri"/>
              </a:rPr>
              <a:t>к</a:t>
            </a:r>
            <a:r>
              <a:rPr sz="1800" b="1" dirty="0">
                <a:latin typeface="Calibri"/>
                <a:cs typeface="Calibri"/>
              </a:rPr>
              <a:t>ацию  </a:t>
            </a:r>
            <a:r>
              <a:rPr sz="1800" b="1" spc="-5" dirty="0">
                <a:latin typeface="Calibri"/>
                <a:cs typeface="Calibri"/>
              </a:rPr>
              <a:t>объектов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заданным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основаниям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18002" y="5089397"/>
          <a:ext cx="5852159" cy="11631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0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307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Зона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Животное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Растение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286385">
                        <a:lnSpc>
                          <a:spcPts val="1710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Природные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условия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933">
                <a:tc>
                  <a:txBody>
                    <a:bodyPr/>
                    <a:lstStyle/>
                    <a:p>
                      <a:pPr marL="127000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Лес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11">
                <a:tc>
                  <a:txBody>
                    <a:bodyPr/>
                    <a:lstStyle/>
                    <a:p>
                      <a:pPr marL="127000">
                        <a:lnSpc>
                          <a:spcPts val="210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Пустыня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337052" y="598170"/>
            <a:ext cx="5386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0600" algn="l"/>
                <a:tab pos="2089785" algn="l"/>
                <a:tab pos="2370455" algn="l"/>
                <a:tab pos="3318510" algn="l"/>
                <a:tab pos="4723765" algn="l"/>
              </a:tabLst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З</a:t>
            </a: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лни	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про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п</a:t>
            </a: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у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ски	в	</a:t>
            </a:r>
            <a:r>
              <a:rPr sz="1800" spc="25" dirty="0">
                <a:solidFill>
                  <a:srgbClr val="333333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а</a:t>
            </a:r>
            <a:r>
              <a:rPr sz="1800" spc="-50" dirty="0">
                <a:solidFill>
                  <a:srgbClr val="333333"/>
                </a:solidFill>
                <a:latin typeface="Times New Roman"/>
                <a:cs typeface="Times New Roman"/>
              </a:rPr>
              <a:t>б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л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ц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е	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«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Пр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р</a:t>
            </a:r>
            <a:r>
              <a:rPr sz="1800" spc="-5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д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н</a:t>
            </a: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ы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е	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з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оны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»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7052" y="872490"/>
            <a:ext cx="5388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04925" algn="l"/>
                <a:tab pos="2633980" algn="l"/>
                <a:tab pos="3434079" algn="l"/>
                <a:tab pos="4574540" algn="l"/>
              </a:tabLst>
            </a:pP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используя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названия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и описания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из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приведённого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ниже 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спис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а.	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З</a:t>
            </a:r>
            <a:r>
              <a:rPr sz="1800" spc="-35" dirty="0">
                <a:solidFill>
                  <a:srgbClr val="333333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ши	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а	м</a:t>
            </a:r>
            <a:r>
              <a:rPr sz="1800" spc="50" dirty="0">
                <a:solidFill>
                  <a:srgbClr val="333333"/>
                </a:solidFill>
                <a:latin typeface="Times New Roman"/>
                <a:cs typeface="Times New Roman"/>
              </a:rPr>
              <a:t>е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о	</a:t>
            </a: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к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ждо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37052" y="1421384"/>
            <a:ext cx="51923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пропуска</a:t>
            </a:r>
            <a:r>
              <a:rPr sz="1800" u="heavy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u="heavy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номер</a:t>
            </a:r>
            <a:r>
              <a:rPr sz="18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выбранного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названия или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описания.</a:t>
            </a:r>
            <a:endParaRPr sz="1800">
              <a:latin typeface="Times New Roman"/>
              <a:cs typeface="Times New Roman"/>
            </a:endParaRPr>
          </a:p>
          <a:p>
            <a:pPr marL="68580">
              <a:lnSpc>
                <a:spcPct val="100000"/>
              </a:lnSpc>
            </a:pPr>
            <a:r>
              <a:rPr sz="18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Природные</a:t>
            </a:r>
            <a:r>
              <a:rPr sz="1800" b="1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333333"/>
                </a:solidFill>
                <a:latin typeface="Times New Roman"/>
                <a:cs typeface="Times New Roman"/>
              </a:rPr>
              <a:t>зоны</a:t>
            </a:r>
            <a:endParaRPr sz="180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</a:pPr>
            <a:r>
              <a:rPr sz="1800" u="sng" spc="-44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Список названий </a:t>
            </a:r>
            <a:r>
              <a:rPr sz="18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и описаний </a:t>
            </a:r>
            <a:r>
              <a:rPr sz="1800" u="sng" spc="-1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природных</a:t>
            </a:r>
            <a:r>
              <a:rPr sz="1800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/>
                <a:cs typeface="Times New Roman"/>
              </a:rPr>
              <a:t>условий: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1)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лиственница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7052" y="2518613"/>
            <a:ext cx="53892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3090" indent="-581025">
              <a:lnSpc>
                <a:spcPct val="100000"/>
              </a:lnSpc>
              <a:spcBef>
                <a:spcPts val="100"/>
              </a:spcBef>
              <a:buAutoNum type="arabicParenR" startAt="2"/>
              <a:tabLst>
                <a:tab pos="593090" algn="l"/>
                <a:tab pos="593725" algn="l"/>
                <a:tab pos="1711960" algn="l"/>
                <a:tab pos="2827655" algn="l"/>
                <a:tab pos="4283075" algn="l"/>
              </a:tabLst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жарк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й	кли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м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а</a:t>
            </a:r>
            <a:r>
              <a:rPr sz="1800" spc="-140" dirty="0">
                <a:solidFill>
                  <a:srgbClr val="333333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,	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не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б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льш</a:t>
            </a:r>
            <a:r>
              <a:rPr sz="1800" spc="15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е	</a:t>
            </a:r>
            <a:r>
              <a:rPr sz="1800" spc="-100" dirty="0">
                <a:solidFill>
                  <a:srgbClr val="333333"/>
                </a:solidFill>
                <a:latin typeface="Times New Roman"/>
                <a:cs typeface="Times New Roman"/>
              </a:rPr>
              <a:t>к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ли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ч</a:t>
            </a:r>
            <a:r>
              <a:rPr sz="1800" spc="50" dirty="0">
                <a:solidFill>
                  <a:srgbClr val="333333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т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выпадающих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осадков</a:t>
            </a:r>
            <a:endParaRPr sz="1800">
              <a:latin typeface="Times New Roman"/>
              <a:cs typeface="Times New Roman"/>
            </a:endParaRPr>
          </a:p>
          <a:p>
            <a:pPr marL="259079" indent="-247015">
              <a:lnSpc>
                <a:spcPct val="100000"/>
              </a:lnSpc>
              <a:buAutoNum type="arabicParenR" startAt="3"/>
              <a:tabLst>
                <a:tab pos="259715" algn="l"/>
              </a:tabLst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тушканчик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46646" y="3341878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покров,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66431" y="3341878"/>
            <a:ext cx="957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solidFill>
                  <a:srgbClr val="333333"/>
                </a:solidFill>
                <a:latin typeface="Times New Roman"/>
                <a:cs typeface="Times New Roman"/>
              </a:rPr>
              <a:t>х</a:t>
            </a: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л</a:t>
            </a:r>
            <a:r>
              <a:rPr sz="1800" spc="-50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д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ые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7052" y="3341878"/>
            <a:ext cx="28467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arenR" startAt="4"/>
              <a:tabLst>
                <a:tab pos="490855" algn="l"/>
                <a:tab pos="491490" algn="l"/>
                <a:tab pos="1951355" algn="l"/>
              </a:tabLst>
            </a:pP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у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ой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ч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ив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ы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й	сн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жный 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продолжительные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 зимы</a:t>
            </a:r>
            <a:endParaRPr sz="1800">
              <a:latin typeface="Times New Roman"/>
              <a:cs typeface="Times New Roman"/>
            </a:endParaRPr>
          </a:p>
          <a:p>
            <a:pPr marL="259079" indent="-247015">
              <a:lnSpc>
                <a:spcPct val="100000"/>
              </a:lnSpc>
              <a:buAutoNum type="arabicParenR" startAt="4"/>
              <a:tabLst>
                <a:tab pos="259715" algn="l"/>
              </a:tabLst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бобр</a:t>
            </a:r>
            <a:endParaRPr sz="1800">
              <a:latin typeface="Times New Roman"/>
              <a:cs typeface="Times New Roman"/>
            </a:endParaRPr>
          </a:p>
          <a:p>
            <a:pPr marL="259079" indent="-247015">
              <a:lnSpc>
                <a:spcPct val="100000"/>
              </a:lnSpc>
              <a:buAutoNum type="arabicParenR" startAt="4"/>
              <a:tabLst>
                <a:tab pos="259715" algn="l"/>
              </a:tabLst>
            </a:pP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саксаул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540" y="608152"/>
            <a:ext cx="19621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i="0" spc="-20" dirty="0">
                <a:latin typeface="Calibri"/>
                <a:cs typeface="Calibri"/>
              </a:rPr>
              <a:t>Умения </a:t>
            </a:r>
            <a:r>
              <a:rPr sz="1800" b="1" i="0" spc="-5" dirty="0">
                <a:latin typeface="Calibri"/>
                <a:cs typeface="Calibri"/>
              </a:rPr>
              <a:t>сравнивать  объекты по  </a:t>
            </a:r>
            <a:r>
              <a:rPr sz="1800" b="1" i="0" spc="-10" dirty="0">
                <a:latin typeface="Calibri"/>
                <a:cs typeface="Calibri"/>
              </a:rPr>
              <a:t>самостоятельно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i="0" dirty="0">
                <a:latin typeface="Calibri"/>
                <a:cs typeface="Calibri"/>
              </a:rPr>
              <a:t>выбранным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540" y="1705813"/>
            <a:ext cx="12496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ос</a:t>
            </a:r>
            <a:r>
              <a:rPr sz="1800" b="1" spc="5" dirty="0">
                <a:latin typeface="Calibri"/>
                <a:cs typeface="Calibri"/>
              </a:rPr>
              <a:t>н</a:t>
            </a:r>
            <a:r>
              <a:rPr sz="1800" b="1" dirty="0">
                <a:latin typeface="Calibri"/>
                <a:cs typeface="Calibri"/>
              </a:rPr>
              <a:t>ованиям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86759" y="2115769"/>
            <a:ext cx="527685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Рассмотри рисунки, прочитай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текст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и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сравни описания 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капусты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и редьки.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На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основании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описаний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укажи </a:t>
            </a:r>
            <a:r>
              <a:rPr sz="1600" spc="-30" dirty="0">
                <a:solidFill>
                  <a:srgbClr val="333333"/>
                </a:solidFill>
                <a:latin typeface="Times New Roman"/>
                <a:cs typeface="Times New Roman"/>
              </a:rPr>
              <a:t>хотя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бы 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одно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сходство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и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одно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различие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этих</a:t>
            </a:r>
            <a:r>
              <a:rPr sz="1600" spc="1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растений.</a:t>
            </a:r>
            <a:endParaRPr sz="1600">
              <a:latin typeface="Times New Roman"/>
              <a:cs typeface="Times New Roman"/>
            </a:endParaRPr>
          </a:p>
          <a:p>
            <a:pPr marL="12700" marR="5080" indent="321310" algn="just">
              <a:lnSpc>
                <a:spcPct val="100000"/>
              </a:lnSpc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Капуста —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двулетнее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растение,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сельскохозяйственная  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культура.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sz="1600" spc="-30" dirty="0">
                <a:solidFill>
                  <a:srgbClr val="333333"/>
                </a:solidFill>
                <a:latin typeface="Times New Roman"/>
                <a:cs typeface="Times New Roman"/>
              </a:rPr>
              <a:t>диком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виде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не встречается. В</a:t>
            </a:r>
            <a:r>
              <a:rPr sz="1600" spc="229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пищу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6759" y="3334968"/>
            <a:ext cx="44323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употребляют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листья,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образующие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кочан.</a:t>
            </a:r>
            <a:r>
              <a:rPr sz="1600" spc="3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Как 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капусту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выращивают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рассадным способом.  рассаду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высаживают в открытый </a:t>
            </a:r>
            <a:r>
              <a:rPr sz="1600" spc="-30" dirty="0">
                <a:solidFill>
                  <a:srgbClr val="333333"/>
                </a:solidFill>
                <a:latin typeface="Times New Roman"/>
                <a:cs typeface="Times New Roman"/>
              </a:rPr>
              <a:t>грунт.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33333"/>
                </a:solidFill>
                <a:latin typeface="Times New Roman"/>
                <a:cs typeface="Times New Roman"/>
              </a:rPr>
              <a:t>Кочан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7098" y="3334968"/>
            <a:ext cx="78486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545" marR="5080" indent="-3048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прав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о,  </a:t>
            </a:r>
            <a:r>
              <a:rPr sz="1600" spc="-150" dirty="0">
                <a:solidFill>
                  <a:srgbClr val="333333"/>
                </a:solidFill>
                <a:latin typeface="Times New Roman"/>
                <a:cs typeface="Times New Roman"/>
              </a:rPr>
              <a:t>Г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600" spc="-35" dirty="0">
                <a:solidFill>
                  <a:srgbClr val="333333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ую 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капусты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86759" y="4067047"/>
            <a:ext cx="5276215" cy="2220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обычно созревает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через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четыре-пять</a:t>
            </a:r>
            <a:r>
              <a:rPr sz="1600"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месяцев.</a:t>
            </a:r>
            <a:endParaRPr sz="16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600" spc="-35" dirty="0">
                <a:solidFill>
                  <a:srgbClr val="333333"/>
                </a:solidFill>
                <a:latin typeface="Times New Roman"/>
                <a:cs typeface="Times New Roman"/>
              </a:rPr>
              <a:t>Культурные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сорта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редьки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произошли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от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дикой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формы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— 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редьки приморской,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распространённой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по берегам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Чёрного 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и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Средиземного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морей.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Образующиеся в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первый </a:t>
            </a:r>
            <a:r>
              <a:rPr sz="1600" spc="-30" dirty="0">
                <a:solidFill>
                  <a:srgbClr val="333333"/>
                </a:solidFill>
                <a:latin typeface="Times New Roman"/>
                <a:cs typeface="Times New Roman"/>
              </a:rPr>
              <a:t>год 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корнеплоды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используют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пищу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сыром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виде. </a:t>
            </a:r>
            <a:r>
              <a:rPr sz="1600" spc="-35" dirty="0">
                <a:solidFill>
                  <a:srgbClr val="333333"/>
                </a:solidFill>
                <a:latin typeface="Times New Roman"/>
                <a:cs typeface="Times New Roman"/>
              </a:rPr>
              <a:t>Культурная 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редька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—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морозоустойчивое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растение.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Её семена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начинают 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прорастать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при температуре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4 °С, 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всходы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и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взрослые 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растения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переносят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заморозки </a:t>
            </a:r>
            <a:r>
              <a:rPr sz="1600" spc="5" dirty="0">
                <a:solidFill>
                  <a:srgbClr val="333333"/>
                </a:solidFill>
                <a:latin typeface="Times New Roman"/>
                <a:cs typeface="Times New Roman"/>
              </a:rPr>
              <a:t>до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–5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°С,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поэтому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семена 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этого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растения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можно высаживать 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уже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600" spc="1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апреле.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29959" y="444119"/>
            <a:ext cx="1782444" cy="1335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9123" y="376300"/>
            <a:ext cx="2042922" cy="1530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520" y="608152"/>
            <a:ext cx="1452880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  </a:t>
            </a:r>
            <a:r>
              <a:rPr sz="1800" b="1" spc="-15" dirty="0">
                <a:latin typeface="Calibri"/>
                <a:cs typeface="Calibri"/>
              </a:rPr>
              <a:t>у</a:t>
            </a:r>
            <a:r>
              <a:rPr sz="1800" b="1" spc="-5" dirty="0">
                <a:latin typeface="Calibri"/>
                <a:cs typeface="Calibri"/>
              </a:rPr>
              <a:t>стана</a:t>
            </a:r>
            <a:r>
              <a:rPr sz="1800" b="1" spc="-20" dirty="0">
                <a:latin typeface="Calibri"/>
                <a:cs typeface="Calibri"/>
              </a:rPr>
              <a:t>в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ва</a:t>
            </a:r>
            <a:r>
              <a:rPr sz="1800" b="1" spc="-1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ь  </a:t>
            </a:r>
            <a:r>
              <a:rPr sz="1800" b="1" spc="-5" dirty="0">
                <a:latin typeface="Calibri"/>
                <a:cs typeface="Calibri"/>
              </a:rPr>
              <a:t>причинно </a:t>
            </a:r>
            <a:r>
              <a:rPr sz="1800" b="1" dirty="0">
                <a:latin typeface="Calibri"/>
                <a:cs typeface="Calibri"/>
              </a:rPr>
              <a:t>-  </a:t>
            </a:r>
            <a:r>
              <a:rPr sz="1800" b="1" spc="-10" dirty="0">
                <a:latin typeface="Calibri"/>
                <a:cs typeface="Calibri"/>
              </a:rPr>
              <a:t>следственные  связи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92315" y="4581131"/>
            <a:ext cx="1362075" cy="178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5" y="245725"/>
            <a:ext cx="5142865" cy="5867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spc="-5" dirty="0">
                <a:latin typeface="Times New Roman"/>
                <a:cs typeface="Times New Roman"/>
              </a:rPr>
              <a:t>На </a:t>
            </a:r>
            <a:r>
              <a:rPr sz="1600" spc="-10" dirty="0">
                <a:latin typeface="Times New Roman"/>
                <a:cs typeface="Times New Roman"/>
              </a:rPr>
              <a:t>уроке </a:t>
            </a:r>
            <a:r>
              <a:rPr sz="1600" spc="-5" dirty="0">
                <a:latin typeface="Times New Roman"/>
                <a:cs typeface="Times New Roman"/>
              </a:rPr>
              <a:t>учитель </a:t>
            </a:r>
            <a:r>
              <a:rPr sz="1600" spc="-10" dirty="0">
                <a:latin typeface="Times New Roman"/>
                <a:cs typeface="Times New Roman"/>
              </a:rPr>
              <a:t>предложил </a:t>
            </a:r>
            <a:r>
              <a:rPr sz="1600" spc="-20" dirty="0">
                <a:latin typeface="Times New Roman"/>
                <a:cs typeface="Times New Roman"/>
              </a:rPr>
              <a:t>школьникам </a:t>
            </a:r>
            <a:r>
              <a:rPr sz="1600" spc="18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самостоятельно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1191895" algn="l"/>
                <a:tab pos="2239010" algn="l"/>
                <a:tab pos="3206750" algn="l"/>
                <a:tab pos="3806190" algn="l"/>
                <a:tab pos="4051300" algn="l"/>
                <a:tab pos="4787900" algn="l"/>
              </a:tabLst>
            </a:pPr>
            <a:r>
              <a:rPr sz="1600" spc="-5" dirty="0">
                <a:latin typeface="Times New Roman"/>
                <a:cs typeface="Times New Roman"/>
              </a:rPr>
              <a:t>ра</a:t>
            </a:r>
            <a:r>
              <a:rPr sz="1600" spc="-25" dirty="0">
                <a:latin typeface="Times New Roman"/>
                <a:cs typeface="Times New Roman"/>
              </a:rPr>
              <a:t>з</a:t>
            </a:r>
            <a:r>
              <a:rPr sz="1600" dirty="0">
                <a:latin typeface="Times New Roman"/>
                <a:cs typeface="Times New Roman"/>
              </a:rPr>
              <a:t>м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spc="-4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жить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85" dirty="0">
                <a:latin typeface="Times New Roman"/>
                <a:cs typeface="Times New Roman"/>
              </a:rPr>
              <a:t>к</a:t>
            </a:r>
            <a:r>
              <a:rPr sz="1600" spc="-40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м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spc="-4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spc="2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ра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5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imes New Roman"/>
                <a:cs typeface="Times New Roman"/>
              </a:rPr>
              <a:t>ен</a:t>
            </a:r>
            <a:r>
              <a:rPr sz="1600" spc="-1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е.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Д</a:t>
            </a:r>
            <a:r>
              <a:rPr sz="1600" spc="-35" dirty="0">
                <a:latin typeface="Times New Roman"/>
                <a:cs typeface="Times New Roman"/>
              </a:rPr>
              <a:t>о</a:t>
            </a:r>
            <a:r>
              <a:rPr sz="1600" spc="-20" dirty="0">
                <a:latin typeface="Times New Roman"/>
                <a:cs typeface="Times New Roman"/>
              </a:rPr>
              <a:t>м</a:t>
            </a:r>
            <a:r>
              <a:rPr sz="1600" spc="-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у</a:t>
            </a:r>
            <a:r>
              <a:rPr sz="1600" dirty="0">
                <a:latin typeface="Times New Roman"/>
                <a:cs typeface="Times New Roman"/>
              </a:rPr>
              <a:t>	М</a:t>
            </a:r>
            <a:r>
              <a:rPr sz="1600" spc="-5" dirty="0">
                <a:latin typeface="Times New Roman"/>
                <a:cs typeface="Times New Roman"/>
              </a:rPr>
              <a:t>ар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б</a:t>
            </a:r>
            <a:r>
              <a:rPr sz="1600" dirty="0">
                <a:latin typeface="Times New Roman"/>
                <a:cs typeface="Times New Roman"/>
              </a:rPr>
              <a:t>ы</a:t>
            </a:r>
            <a:r>
              <a:rPr sz="1600" spc="-5" dirty="0">
                <a:latin typeface="Times New Roman"/>
                <a:cs typeface="Times New Roman"/>
              </a:rPr>
              <a:t>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1895" y="806856"/>
            <a:ext cx="5144135" cy="58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tabLst>
                <a:tab pos="742315" algn="l"/>
                <a:tab pos="1115695" algn="l"/>
                <a:tab pos="1490345" algn="l"/>
                <a:tab pos="1915795" algn="l"/>
                <a:tab pos="2510155" algn="l"/>
                <a:tab pos="2853055" algn="l"/>
                <a:tab pos="3397885" algn="l"/>
                <a:tab pos="4016375" algn="l"/>
                <a:tab pos="4065270" algn="l"/>
                <a:tab pos="4427855" algn="l"/>
                <a:tab pos="4920615" algn="l"/>
              </a:tabLst>
            </a:pPr>
            <a:r>
              <a:rPr sz="1600" spc="-85" dirty="0">
                <a:latin typeface="Times New Roman"/>
                <a:cs typeface="Times New Roman"/>
              </a:rPr>
              <a:t>к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л</a:t>
            </a:r>
            <a:r>
              <a:rPr sz="1600" spc="-50" dirty="0">
                <a:latin typeface="Times New Roman"/>
                <a:cs typeface="Times New Roman"/>
              </a:rPr>
              <a:t>е</a:t>
            </a:r>
            <a:r>
              <a:rPr sz="1600" spc="-15" dirty="0">
                <a:latin typeface="Times New Roman"/>
                <a:cs typeface="Times New Roman"/>
              </a:rPr>
              <a:t>у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Б</a:t>
            </a:r>
            <a:r>
              <a:rPr sz="1600" dirty="0">
                <a:latin typeface="Times New Roman"/>
                <a:cs typeface="Times New Roman"/>
              </a:rPr>
              <a:t>л</a:t>
            </a:r>
            <a:r>
              <a:rPr sz="1600" spc="-35" dirty="0">
                <a:latin typeface="Times New Roman"/>
                <a:cs typeface="Times New Roman"/>
              </a:rPr>
              <a:t>ю</a:t>
            </a:r>
            <a:r>
              <a:rPr sz="1600" dirty="0">
                <a:latin typeface="Times New Roman"/>
                <a:cs typeface="Times New Roman"/>
              </a:rPr>
              <a:t>м</a:t>
            </a:r>
            <a:r>
              <a:rPr sz="1600" spc="-5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	(</a:t>
            </a:r>
            <a:r>
              <a:rPr sz="1600" spc="-5" dirty="0">
                <a:latin typeface="Times New Roman"/>
                <a:cs typeface="Times New Roman"/>
              </a:rPr>
              <a:t>к</a:t>
            </a:r>
            <a:r>
              <a:rPr sz="1600" dirty="0">
                <a:latin typeface="Times New Roman"/>
                <a:cs typeface="Times New Roman"/>
              </a:rPr>
              <a:t>р</a:t>
            </a:r>
            <a:r>
              <a:rPr sz="1600" spc="-30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п</a:t>
            </a:r>
            <a:r>
              <a:rPr sz="1600" spc="-10" dirty="0">
                <a:latin typeface="Times New Roman"/>
                <a:cs typeface="Times New Roman"/>
              </a:rPr>
              <a:t>ив</a:t>
            </a:r>
            <a:r>
              <a:rPr sz="1600" spc="-25" dirty="0">
                <a:latin typeface="Times New Roman"/>
                <a:cs typeface="Times New Roman"/>
              </a:rPr>
              <a:t>к</a:t>
            </a:r>
            <a:r>
              <a:rPr sz="1600" spc="-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	п</a:t>
            </a:r>
            <a:r>
              <a:rPr sz="1600" spc="25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spc="1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р</a:t>
            </a:r>
            <a:r>
              <a:rPr sz="1600" spc="-1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л</a:t>
            </a:r>
            <a:r>
              <a:rPr sz="1600" spc="-10" dirty="0">
                <a:latin typeface="Times New Roman"/>
                <a:cs typeface="Times New Roman"/>
              </a:rPr>
              <a:t>ис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dirty="0">
                <a:latin typeface="Times New Roman"/>
                <a:cs typeface="Times New Roman"/>
              </a:rPr>
              <a:t>ая</a:t>
            </a:r>
            <a:r>
              <a:rPr sz="1600" spc="-5" dirty="0">
                <a:latin typeface="Times New Roman"/>
                <a:cs typeface="Times New Roman"/>
              </a:rPr>
              <a:t>),</a:t>
            </a:r>
            <a:r>
              <a:rPr sz="1600" dirty="0">
                <a:latin typeface="Times New Roman"/>
                <a:cs typeface="Times New Roman"/>
              </a:rPr>
              <a:t>		н</a:t>
            </a:r>
            <a:r>
              <a:rPr sz="1600" spc="-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85" dirty="0">
                <a:latin typeface="Times New Roman"/>
                <a:cs typeface="Times New Roman"/>
              </a:rPr>
              <a:t>к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spc="-3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ор</a:t>
            </a:r>
            <a:r>
              <a:rPr sz="1600" spc="-4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м  </a:t>
            </a:r>
            <a:r>
              <a:rPr sz="1600" spc="-10" dirty="0">
                <a:latin typeface="Times New Roman"/>
                <a:cs typeface="Times New Roman"/>
              </a:rPr>
              <a:t>ш</a:t>
            </a:r>
            <a:r>
              <a:rPr sz="1600" spc="-85" dirty="0">
                <a:latin typeface="Times New Roman"/>
                <a:cs typeface="Times New Roman"/>
              </a:rPr>
              <a:t>к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л</a:t>
            </a:r>
            <a:r>
              <a:rPr sz="1600" dirty="0">
                <a:latin typeface="Times New Roman"/>
                <a:cs typeface="Times New Roman"/>
              </a:rPr>
              <a:t>ьни</a:t>
            </a:r>
            <a:r>
              <a:rPr sz="1600" spc="-10" dirty="0">
                <a:latin typeface="Times New Roman"/>
                <a:cs typeface="Times New Roman"/>
              </a:rPr>
              <a:t>ц</a:t>
            </a:r>
            <a:r>
              <a:rPr sz="1600" spc="-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р</a:t>
            </a:r>
            <a:r>
              <a:rPr sz="1600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ш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ла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пр</a:t>
            </a:r>
            <a:r>
              <a:rPr sz="1600" dirty="0">
                <a:latin typeface="Times New Roman"/>
                <a:cs typeface="Times New Roman"/>
              </a:rPr>
              <a:t>о</a:t>
            </a:r>
            <a:r>
              <a:rPr sz="1600" spc="-15" dirty="0">
                <a:latin typeface="Times New Roman"/>
                <a:cs typeface="Times New Roman"/>
              </a:rPr>
              <a:t>в</a:t>
            </a:r>
            <a:r>
              <a:rPr sz="1600" spc="25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	с</a:t>
            </a:r>
            <a:r>
              <a:rPr sz="1600" spc="-15" dirty="0">
                <a:latin typeface="Times New Roman"/>
                <a:cs typeface="Times New Roman"/>
              </a:rPr>
              <a:t>в</a:t>
            </a:r>
            <a:r>
              <a:rPr sz="1600" spc="-5" dirty="0">
                <a:latin typeface="Times New Roman"/>
                <a:cs typeface="Times New Roman"/>
              </a:rPr>
              <a:t>ой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о</a:t>
            </a:r>
            <a:r>
              <a:rPr sz="1600" spc="-10" dirty="0">
                <a:latin typeface="Times New Roman"/>
                <a:cs typeface="Times New Roman"/>
              </a:rPr>
              <a:t>п</a:t>
            </a:r>
            <a:r>
              <a:rPr sz="1600" spc="-5" dirty="0">
                <a:latin typeface="Times New Roman"/>
                <a:cs typeface="Times New Roman"/>
              </a:rPr>
              <a:t>ы</a:t>
            </a:r>
            <a:r>
              <a:rPr sz="1600" spc="-12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Р</a:t>
            </a:r>
            <a:r>
              <a:rPr sz="1600" spc="5" dirty="0">
                <a:latin typeface="Times New Roman"/>
                <a:cs typeface="Times New Roman"/>
              </a:rPr>
              <a:t>а</a:t>
            </a:r>
            <a:r>
              <a:rPr sz="1600" spc="-5" dirty="0">
                <a:latin typeface="Times New Roman"/>
                <a:cs typeface="Times New Roman"/>
              </a:rPr>
              <a:t>сс</a:t>
            </a:r>
            <a:r>
              <a:rPr sz="1600" spc="2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авь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по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1895" y="1367769"/>
            <a:ext cx="5141595" cy="5867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spc="-10" dirty="0">
                <a:latin typeface="Times New Roman"/>
                <a:cs typeface="Times New Roman"/>
              </a:rPr>
              <a:t>порядку </a:t>
            </a:r>
            <a:r>
              <a:rPr sz="1600" dirty="0">
                <a:latin typeface="Times New Roman"/>
                <a:cs typeface="Times New Roman"/>
              </a:rPr>
              <a:t>действия, </a:t>
            </a:r>
            <a:r>
              <a:rPr sz="1600" spc="-20" dirty="0">
                <a:latin typeface="Times New Roman"/>
                <a:cs typeface="Times New Roman"/>
              </a:rPr>
              <a:t>которые </a:t>
            </a:r>
            <a:r>
              <a:rPr sz="1600" dirty="0">
                <a:latin typeface="Times New Roman"/>
                <a:cs typeface="Times New Roman"/>
              </a:rPr>
              <a:t>Мария </a:t>
            </a:r>
            <a:r>
              <a:rPr sz="1600" spc="-5" dirty="0">
                <a:latin typeface="Times New Roman"/>
                <a:cs typeface="Times New Roman"/>
              </a:rPr>
              <a:t>должна</a:t>
            </a:r>
            <a:r>
              <a:rPr sz="1600" spc="3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осуществить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spc="-5" dirty="0">
                <a:latin typeface="Times New Roman"/>
                <a:cs typeface="Times New Roman"/>
              </a:rPr>
              <a:t>для </a:t>
            </a:r>
            <a:r>
              <a:rPr sz="1600" spc="-10" dirty="0">
                <a:latin typeface="Times New Roman"/>
                <a:cs typeface="Times New Roman"/>
              </a:rPr>
              <a:t>размножения </a:t>
            </a:r>
            <a:r>
              <a:rPr sz="1600" spc="-25" dirty="0">
                <a:latin typeface="Times New Roman"/>
                <a:cs typeface="Times New Roman"/>
              </a:rPr>
              <a:t>комнатного</a:t>
            </a:r>
            <a:r>
              <a:rPr sz="1600" spc="7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растения.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1895" y="2209317"/>
            <a:ext cx="5144135" cy="255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545">
              <a:lnSpc>
                <a:spcPct val="114999"/>
              </a:lnSpc>
              <a:spcBef>
                <a:spcPts val="100"/>
              </a:spcBef>
            </a:pPr>
            <a:r>
              <a:rPr sz="1600" spc="-10" dirty="0">
                <a:latin typeface="Times New Roman"/>
                <a:cs typeface="Times New Roman"/>
              </a:rPr>
              <a:t>Номера </a:t>
            </a:r>
            <a:r>
              <a:rPr sz="1600" spc="-5" dirty="0">
                <a:latin typeface="Times New Roman"/>
                <a:cs typeface="Times New Roman"/>
              </a:rPr>
              <a:t>действий в </a:t>
            </a:r>
            <a:r>
              <a:rPr sz="1600" spc="-10" dirty="0">
                <a:latin typeface="Times New Roman"/>
                <a:cs typeface="Times New Roman"/>
              </a:rPr>
              <a:t>правильном порядке запиши </a:t>
            </a: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spc="-10" dirty="0">
                <a:latin typeface="Times New Roman"/>
                <a:cs typeface="Times New Roman"/>
              </a:rPr>
              <a:t>таблицу 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1)аккуратно полить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и накрыть черенок</a:t>
            </a:r>
            <a:r>
              <a:rPr sz="1600" spc="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стаканом</a:t>
            </a:r>
            <a:endParaRPr sz="1600">
              <a:latin typeface="Times New Roman"/>
              <a:cs typeface="Times New Roman"/>
            </a:endParaRPr>
          </a:p>
          <a:p>
            <a:pPr marL="182880" indent="-170815">
              <a:lnSpc>
                <a:spcPct val="100000"/>
              </a:lnSpc>
              <a:spcBef>
                <a:spcPts val="290"/>
              </a:spcBef>
              <a:buSzPct val="93750"/>
              <a:buAutoNum type="arabicParenR" startAt="2"/>
              <a:tabLst>
                <a:tab pos="183515" algn="l"/>
              </a:tabLst>
            </a:pP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удалить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два нижних</a:t>
            </a:r>
            <a:r>
              <a:rPr sz="1600" spc="8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листа</a:t>
            </a:r>
            <a:endParaRPr sz="1600">
              <a:latin typeface="Times New Roman"/>
              <a:cs typeface="Times New Roman"/>
            </a:endParaRPr>
          </a:p>
          <a:p>
            <a:pPr marL="182880" indent="-170815">
              <a:lnSpc>
                <a:spcPct val="100000"/>
              </a:lnSpc>
              <a:spcBef>
                <a:spcPts val="285"/>
              </a:spcBef>
              <a:buSzPct val="93750"/>
              <a:buAutoNum type="arabicParenR" startAt="2"/>
              <a:tabLst>
                <a:tab pos="183515" algn="l"/>
              </a:tabLst>
            </a:pP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сделать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почве</a:t>
            </a:r>
            <a:r>
              <a:rPr sz="1600" spc="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углубление</a:t>
            </a:r>
            <a:r>
              <a:rPr sz="1600" spc="-20" dirty="0">
                <a:latin typeface="Times New Roman"/>
                <a:cs typeface="Times New Roman"/>
              </a:rPr>
              <a:t>\</a:t>
            </a:r>
            <a:endParaRPr sz="1600">
              <a:latin typeface="Times New Roman"/>
              <a:cs typeface="Times New Roman"/>
            </a:endParaRPr>
          </a:p>
          <a:p>
            <a:pPr marL="12700" marR="6350">
              <a:lnSpc>
                <a:spcPct val="114999"/>
              </a:lnSpc>
              <a:buSzPct val="93750"/>
              <a:buAutoNum type="arabicParenR" startAt="2"/>
              <a:tabLst>
                <a:tab pos="183515" algn="l"/>
              </a:tabLst>
            </a:pP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осторожно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срезать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стеблевой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черенок с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тремя-четырьмя 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листьями с</a:t>
            </a:r>
            <a:r>
              <a:rPr sz="1600" spc="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растения</a:t>
            </a:r>
            <a:endParaRPr sz="1600">
              <a:latin typeface="Times New Roman"/>
              <a:cs typeface="Times New Roman"/>
            </a:endParaRPr>
          </a:p>
          <a:p>
            <a:pPr marL="182880" indent="-170815">
              <a:lnSpc>
                <a:spcPct val="100000"/>
              </a:lnSpc>
              <a:spcBef>
                <a:spcPts val="290"/>
              </a:spcBef>
              <a:buSzPct val="93750"/>
              <a:buAutoNum type="arabicParenR" startAt="2"/>
              <a:tabLst>
                <a:tab pos="183515" algn="l"/>
              </a:tabLst>
            </a:pP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присыпать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черенок</a:t>
            </a:r>
            <a:r>
              <a:rPr sz="1600" spc="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землёй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5"/>
              </a:spcBef>
              <a:buSzPct val="93750"/>
              <a:buAutoNum type="arabicParenR" startAt="2"/>
              <a:tabLst>
                <a:tab pos="183515" algn="l"/>
              </a:tabLst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поместить черенок в 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почву </a:t>
            </a:r>
            <a:r>
              <a:rPr sz="1600" spc="5" dirty="0">
                <a:solidFill>
                  <a:srgbClr val="333333"/>
                </a:solidFill>
                <a:latin typeface="Times New Roman"/>
                <a:cs typeface="Times New Roman"/>
              </a:rPr>
              <a:t>так,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чтобы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нижний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узел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был  скрыт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почвой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40549" y="6015888"/>
          <a:ext cx="6094094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520" y="608152"/>
            <a:ext cx="1452880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  </a:t>
            </a:r>
            <a:r>
              <a:rPr sz="1800" b="1" spc="-15" dirty="0">
                <a:latin typeface="Calibri"/>
                <a:cs typeface="Calibri"/>
              </a:rPr>
              <a:t>у</a:t>
            </a:r>
            <a:r>
              <a:rPr sz="1800" b="1" spc="-5" dirty="0">
                <a:latin typeface="Calibri"/>
                <a:cs typeface="Calibri"/>
              </a:rPr>
              <a:t>стана</a:t>
            </a:r>
            <a:r>
              <a:rPr sz="1800" b="1" spc="-20" dirty="0">
                <a:latin typeface="Calibri"/>
                <a:cs typeface="Calibri"/>
              </a:rPr>
              <a:t>в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ва</a:t>
            </a:r>
            <a:r>
              <a:rPr sz="1800" b="1" spc="-1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ь  </a:t>
            </a:r>
            <a:r>
              <a:rPr sz="1800" b="1" spc="-5" dirty="0">
                <a:latin typeface="Calibri"/>
                <a:cs typeface="Calibri"/>
              </a:rPr>
              <a:t>причинно </a:t>
            </a:r>
            <a:r>
              <a:rPr sz="1800" b="1" dirty="0">
                <a:latin typeface="Calibri"/>
                <a:cs typeface="Calibri"/>
              </a:rPr>
              <a:t>-  </a:t>
            </a:r>
            <a:r>
              <a:rPr sz="1800" b="1" spc="-10" dirty="0">
                <a:latin typeface="Calibri"/>
                <a:cs typeface="Calibri"/>
              </a:rPr>
              <a:t>следственные  связи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3354" y="333882"/>
            <a:ext cx="479552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imes New Roman"/>
                <a:cs typeface="Times New Roman"/>
              </a:rPr>
              <a:t>На </a:t>
            </a:r>
            <a:r>
              <a:rPr sz="2000" spc="-20" dirty="0">
                <a:latin typeface="Times New Roman"/>
                <a:cs typeface="Times New Roman"/>
              </a:rPr>
              <a:t>одном </a:t>
            </a:r>
            <a:r>
              <a:rPr sz="2000" spc="-5" dirty="0">
                <a:latin typeface="Times New Roman"/>
                <a:cs typeface="Times New Roman"/>
              </a:rPr>
              <a:t>из </a:t>
            </a:r>
            <a:r>
              <a:rPr sz="2000" spc="-15" dirty="0">
                <a:latin typeface="Times New Roman"/>
                <a:cs typeface="Times New Roman"/>
              </a:rPr>
              <a:t>уроков </a:t>
            </a:r>
            <a:r>
              <a:rPr sz="2000" spc="-5" dirty="0">
                <a:latin typeface="Times New Roman"/>
                <a:cs typeface="Times New Roman"/>
              </a:rPr>
              <a:t>учитель </a:t>
            </a:r>
            <a:r>
              <a:rPr sz="2000" spc="-10" dirty="0">
                <a:latin typeface="Times New Roman"/>
                <a:cs typeface="Times New Roman"/>
              </a:rPr>
              <a:t>предложил  </a:t>
            </a:r>
            <a:r>
              <a:rPr sz="2000" spc="-5" dirty="0">
                <a:latin typeface="Times New Roman"/>
                <a:cs typeface="Times New Roman"/>
              </a:rPr>
              <a:t>ребятам </a:t>
            </a:r>
            <a:r>
              <a:rPr sz="2000" spc="-10" dirty="0">
                <a:latin typeface="Times New Roman"/>
                <a:cs typeface="Times New Roman"/>
              </a:rPr>
              <a:t>дома </a:t>
            </a:r>
            <a:r>
              <a:rPr sz="2000" dirty="0">
                <a:latin typeface="Times New Roman"/>
                <a:cs typeface="Times New Roman"/>
              </a:rPr>
              <a:t>провести </a:t>
            </a:r>
            <a:r>
              <a:rPr sz="2000" spc="-20" dirty="0">
                <a:latin typeface="Times New Roman"/>
                <a:cs typeface="Times New Roman"/>
              </a:rPr>
              <a:t>наблюдение </a:t>
            </a:r>
            <a:r>
              <a:rPr sz="2000" spc="-5" dirty="0">
                <a:latin typeface="Times New Roman"/>
                <a:cs typeface="Times New Roman"/>
              </a:rPr>
              <a:t>за  </a:t>
            </a:r>
            <a:r>
              <a:rPr sz="2000" dirty="0">
                <a:latin typeface="Times New Roman"/>
                <a:cs typeface="Times New Roman"/>
              </a:rPr>
              <a:t>прорастанием </a:t>
            </a:r>
            <a:r>
              <a:rPr sz="2000" spc="5" dirty="0">
                <a:latin typeface="Times New Roman"/>
                <a:cs typeface="Times New Roman"/>
              </a:rPr>
              <a:t>семян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10" dirty="0">
                <a:latin typeface="Times New Roman"/>
                <a:cs typeface="Times New Roman"/>
              </a:rPr>
              <a:t>записать </a:t>
            </a:r>
            <a:r>
              <a:rPr sz="2000" spc="-20" dirty="0">
                <a:latin typeface="Times New Roman"/>
                <a:cs typeface="Times New Roman"/>
              </a:rPr>
              <a:t>результаты  наблюдения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5" dirty="0">
                <a:latin typeface="Times New Roman"/>
                <a:cs typeface="Times New Roman"/>
              </a:rPr>
              <a:t>рабочую </a:t>
            </a:r>
            <a:r>
              <a:rPr sz="2000" dirty="0">
                <a:latin typeface="Times New Roman"/>
                <a:cs typeface="Times New Roman"/>
              </a:rPr>
              <a:t>тетрадь. Расставь </a:t>
            </a:r>
            <a:r>
              <a:rPr sz="2000" spc="-5" dirty="0">
                <a:latin typeface="Times New Roman"/>
                <a:cs typeface="Times New Roman"/>
              </a:rPr>
              <a:t>по  порядку </a:t>
            </a:r>
            <a:r>
              <a:rPr sz="2000" dirty="0">
                <a:latin typeface="Times New Roman"/>
                <a:cs typeface="Times New Roman"/>
              </a:rPr>
              <a:t>события, </a:t>
            </a:r>
            <a:r>
              <a:rPr sz="2000" spc="-20" dirty="0">
                <a:latin typeface="Times New Roman"/>
                <a:cs typeface="Times New Roman"/>
              </a:rPr>
              <a:t>которые </a:t>
            </a:r>
            <a:r>
              <a:rPr sz="2000" spc="-5" dirty="0">
                <a:latin typeface="Times New Roman"/>
                <a:cs typeface="Times New Roman"/>
              </a:rPr>
              <a:t>должны </a:t>
            </a:r>
            <a:r>
              <a:rPr sz="2000" dirty="0">
                <a:latin typeface="Times New Roman"/>
                <a:cs typeface="Times New Roman"/>
              </a:rPr>
              <a:t>были  </a:t>
            </a:r>
            <a:r>
              <a:rPr sz="2000" spc="-25" dirty="0">
                <a:latin typeface="Times New Roman"/>
                <a:cs typeface="Times New Roman"/>
              </a:rPr>
              <a:t>наблюдать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школьники.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13354" y="2468118"/>
            <a:ext cx="513461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32485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imes New Roman"/>
                <a:cs typeface="Times New Roman"/>
              </a:rPr>
              <a:t>Номера </a:t>
            </a:r>
            <a:r>
              <a:rPr sz="2000" dirty="0">
                <a:latin typeface="Times New Roman"/>
                <a:cs typeface="Times New Roman"/>
              </a:rPr>
              <a:t>событий в </a:t>
            </a:r>
            <a:r>
              <a:rPr sz="2000" spc="-10" dirty="0">
                <a:latin typeface="Times New Roman"/>
                <a:cs typeface="Times New Roman"/>
              </a:rPr>
              <a:t>правильном порядке  запиши </a:t>
            </a:r>
            <a:r>
              <a:rPr sz="2000" dirty="0">
                <a:latin typeface="Times New Roman"/>
                <a:cs typeface="Times New Roman"/>
              </a:rPr>
              <a:t>в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Times New Roman"/>
                <a:cs typeface="Times New Roman"/>
              </a:rPr>
              <a:t>таблицу.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682625" indent="-213995">
              <a:lnSpc>
                <a:spcPct val="100000"/>
              </a:lnSpc>
              <a:buSzPct val="95000"/>
              <a:buAutoNum type="arabicParenR"/>
              <a:tabLst>
                <a:tab pos="683260" algn="l"/>
              </a:tabLst>
            </a:pPr>
            <a:r>
              <a:rPr sz="2000" spc="5" dirty="0">
                <a:latin typeface="Times New Roman"/>
                <a:cs typeface="Times New Roman"/>
              </a:rPr>
              <a:t>семена </a:t>
            </a:r>
            <a:r>
              <a:rPr sz="2000" spc="-20" dirty="0">
                <a:latin typeface="Times New Roman"/>
                <a:cs typeface="Times New Roman"/>
              </a:rPr>
              <a:t>набухают </a:t>
            </a:r>
            <a:r>
              <a:rPr sz="2000" spc="-5" dirty="0">
                <a:latin typeface="Times New Roman"/>
                <a:cs typeface="Times New Roman"/>
              </a:rPr>
              <a:t>за </a:t>
            </a:r>
            <a:r>
              <a:rPr sz="2000" spc="-10" dirty="0">
                <a:latin typeface="Times New Roman"/>
                <a:cs typeface="Times New Roman"/>
              </a:rPr>
              <a:t>счёт </a:t>
            </a:r>
            <a:r>
              <a:rPr sz="2000" dirty="0">
                <a:latin typeface="Times New Roman"/>
                <a:cs typeface="Times New Roman"/>
              </a:rPr>
              <a:t>поступления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</a:t>
            </a:r>
            <a:endParaRPr sz="20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них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воды</a:t>
            </a:r>
            <a:endParaRPr sz="2000">
              <a:latin typeface="Times New Roman"/>
              <a:cs typeface="Times New Roman"/>
            </a:endParaRPr>
          </a:p>
          <a:p>
            <a:pPr marL="682625" indent="-213995">
              <a:lnSpc>
                <a:spcPct val="100000"/>
              </a:lnSpc>
              <a:buSzPct val="95000"/>
              <a:buAutoNum type="arabicParenR" startAt="2"/>
              <a:tabLst>
                <a:tab pos="683260" algn="l"/>
              </a:tabLst>
            </a:pPr>
            <a:r>
              <a:rPr sz="2000" dirty="0">
                <a:latin typeface="Times New Roman"/>
                <a:cs typeface="Times New Roman"/>
              </a:rPr>
              <a:t>лопается </a:t>
            </a:r>
            <a:r>
              <a:rPr sz="2000" spc="-25" dirty="0">
                <a:latin typeface="Times New Roman"/>
                <a:cs typeface="Times New Roman"/>
              </a:rPr>
              <a:t>кожура </a:t>
            </a:r>
            <a:r>
              <a:rPr sz="2000" spc="5" dirty="0">
                <a:latin typeface="Times New Roman"/>
                <a:cs typeface="Times New Roman"/>
              </a:rPr>
              <a:t>семян</a:t>
            </a:r>
            <a:endParaRPr sz="2000">
              <a:latin typeface="Times New Roman"/>
              <a:cs typeface="Times New Roman"/>
            </a:endParaRPr>
          </a:p>
          <a:p>
            <a:pPr marL="469265" marR="5080">
              <a:lnSpc>
                <a:spcPct val="100000"/>
              </a:lnSpc>
              <a:buSzPct val="95000"/>
              <a:buAutoNum type="arabicParenR" startAt="2"/>
              <a:tabLst>
                <a:tab pos="683260" algn="l"/>
              </a:tabLst>
            </a:pPr>
            <a:r>
              <a:rPr sz="2000" spc="-5" dirty="0">
                <a:latin typeface="Times New Roman"/>
                <a:cs typeface="Times New Roman"/>
              </a:rPr>
              <a:t>появляются первые зелёные </a:t>
            </a:r>
            <a:r>
              <a:rPr sz="2000" dirty="0">
                <a:latin typeface="Times New Roman"/>
                <a:cs typeface="Times New Roman"/>
              </a:rPr>
              <a:t>листья  </a:t>
            </a:r>
            <a:r>
              <a:rPr sz="2000" spc="-5" dirty="0">
                <a:latin typeface="Times New Roman"/>
                <a:cs typeface="Times New Roman"/>
              </a:rPr>
              <a:t>4)появляется маленький </a:t>
            </a:r>
            <a:r>
              <a:rPr sz="2000" spc="-10" dirty="0">
                <a:latin typeface="Times New Roman"/>
                <a:cs typeface="Times New Roman"/>
              </a:rPr>
              <a:t>корешок, </a:t>
            </a:r>
            <a:r>
              <a:rPr sz="2000" spc="-20" dirty="0">
                <a:latin typeface="Times New Roman"/>
                <a:cs typeface="Times New Roman"/>
              </a:rPr>
              <a:t>который  </a:t>
            </a:r>
            <a:r>
              <a:rPr sz="2000" dirty="0">
                <a:latin typeface="Times New Roman"/>
                <a:cs typeface="Times New Roman"/>
              </a:rPr>
              <a:t>быстро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растёт</a:t>
            </a:r>
            <a:endParaRPr sz="2000">
              <a:latin typeface="Times New Roman"/>
              <a:cs typeface="Times New Roman"/>
            </a:endParaRPr>
          </a:p>
          <a:p>
            <a:pPr marL="469265" marR="8636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5)появляется стебелёк,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выносящий  </a:t>
            </a:r>
            <a:r>
              <a:rPr sz="2000" dirty="0">
                <a:latin typeface="Times New Roman"/>
                <a:cs typeface="Times New Roman"/>
              </a:rPr>
              <a:t>семядоли и </a:t>
            </a:r>
            <a:r>
              <a:rPr sz="2000" spc="-15" dirty="0">
                <a:latin typeface="Times New Roman"/>
                <a:cs typeface="Times New Roman"/>
              </a:rPr>
              <a:t>почку </a:t>
            </a:r>
            <a:r>
              <a:rPr sz="2000" spc="-5" dirty="0">
                <a:latin typeface="Times New Roman"/>
                <a:cs typeface="Times New Roman"/>
              </a:rPr>
              <a:t>на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поверхность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520" y="608152"/>
            <a:ext cx="1207135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различать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  </a:t>
            </a:r>
            <a:r>
              <a:rPr sz="1800" b="1" spc="-5" dirty="0">
                <a:latin typeface="Calibri"/>
                <a:cs typeface="Calibri"/>
              </a:rPr>
              <a:t>описывать  </a:t>
            </a:r>
            <a:r>
              <a:rPr sz="1800" b="1" dirty="0">
                <a:latin typeface="Calibri"/>
                <a:cs typeface="Calibri"/>
              </a:rPr>
              <a:t>опыты, </a:t>
            </a:r>
            <a:r>
              <a:rPr sz="1800" b="1" spc="-5" dirty="0">
                <a:latin typeface="Calibri"/>
                <a:cs typeface="Calibri"/>
              </a:rPr>
              <a:t>его  </a:t>
            </a:r>
            <a:r>
              <a:rPr sz="1800" b="1" spc="-10" dirty="0">
                <a:latin typeface="Calibri"/>
                <a:cs typeface="Calibri"/>
              </a:rPr>
              <a:t>цель,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ход,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latin typeface="Calibri"/>
                <a:cs typeface="Calibri"/>
              </a:rPr>
              <a:t>выводы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6665" y="5157190"/>
            <a:ext cx="3952874" cy="1466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7801" y="342518"/>
            <a:ext cx="5342890" cy="4524375"/>
          </a:xfrm>
          <a:custGeom>
            <a:avLst/>
            <a:gdLst/>
            <a:ahLst/>
            <a:cxnLst/>
            <a:rect l="l" t="t" r="r" b="b"/>
            <a:pathLst>
              <a:path w="5342890" h="4524375">
                <a:moveTo>
                  <a:pt x="5342890" y="0"/>
                </a:moveTo>
                <a:lnTo>
                  <a:pt x="0" y="0"/>
                </a:lnTo>
                <a:lnTo>
                  <a:pt x="0" y="4524375"/>
                </a:lnTo>
                <a:lnTo>
                  <a:pt x="5342890" y="4524375"/>
                </a:lnTo>
                <a:lnTo>
                  <a:pt x="5342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67050" y="389890"/>
            <a:ext cx="5080000" cy="441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Times New Roman"/>
                <a:cs typeface="Times New Roman"/>
              </a:rPr>
              <a:t>Ты </a:t>
            </a:r>
            <a:r>
              <a:rPr sz="1800" dirty="0">
                <a:latin typeface="Times New Roman"/>
                <a:cs typeface="Times New Roman"/>
              </a:rPr>
              <a:t>знаешь, </a:t>
            </a:r>
            <a:r>
              <a:rPr sz="1800" spc="-10" dirty="0">
                <a:latin typeface="Times New Roman"/>
                <a:cs typeface="Times New Roman"/>
              </a:rPr>
              <a:t>что </a:t>
            </a:r>
            <a:r>
              <a:rPr sz="1800" dirty="0">
                <a:latin typeface="Times New Roman"/>
                <a:cs typeface="Times New Roman"/>
              </a:rPr>
              <a:t>для </a:t>
            </a:r>
            <a:r>
              <a:rPr sz="1800" spc="-10" dirty="0">
                <a:latin typeface="Times New Roman"/>
                <a:cs typeface="Times New Roman"/>
              </a:rPr>
              <a:t>нормального </a:t>
            </a:r>
            <a:r>
              <a:rPr sz="1800" dirty="0">
                <a:latin typeface="Times New Roman"/>
                <a:cs typeface="Times New Roman"/>
              </a:rPr>
              <a:t>развития растений  </a:t>
            </a:r>
            <a:r>
              <a:rPr sz="1800" spc="-25" dirty="0">
                <a:latin typeface="Times New Roman"/>
                <a:cs typeface="Times New Roman"/>
              </a:rPr>
              <a:t>необходимы </a:t>
            </a:r>
            <a:r>
              <a:rPr sz="1800" spc="-5" dirty="0">
                <a:latin typeface="Times New Roman"/>
                <a:cs typeface="Times New Roman"/>
              </a:rPr>
              <a:t>определённые </a:t>
            </a:r>
            <a:r>
              <a:rPr sz="1800" dirty="0">
                <a:latin typeface="Times New Roman"/>
                <a:cs typeface="Times New Roman"/>
              </a:rPr>
              <a:t>условия. </a:t>
            </a:r>
            <a:r>
              <a:rPr sz="1800" spc="-5" dirty="0">
                <a:latin typeface="Times New Roman"/>
                <a:cs typeface="Times New Roman"/>
              </a:rPr>
              <a:t>Петя </a:t>
            </a:r>
            <a:r>
              <a:rPr sz="1800" spc="-15" dirty="0">
                <a:latin typeface="Times New Roman"/>
                <a:cs typeface="Times New Roman"/>
              </a:rPr>
              <a:t>положил  </a:t>
            </a:r>
            <a:r>
              <a:rPr sz="1800" spc="-20" dirty="0">
                <a:latin typeface="Times New Roman"/>
                <a:cs typeface="Times New Roman"/>
              </a:rPr>
              <a:t>несколько </a:t>
            </a:r>
            <a:r>
              <a:rPr sz="1800" spc="5" dirty="0">
                <a:latin typeface="Times New Roman"/>
                <a:cs typeface="Times New Roman"/>
              </a:rPr>
              <a:t>семян </a:t>
            </a:r>
            <a:r>
              <a:rPr sz="1800" spc="-20" dirty="0">
                <a:latin typeface="Times New Roman"/>
                <a:cs typeface="Times New Roman"/>
              </a:rPr>
              <a:t>гороха </a:t>
            </a:r>
            <a:r>
              <a:rPr sz="1800" dirty="0">
                <a:latin typeface="Times New Roman"/>
                <a:cs typeface="Times New Roman"/>
              </a:rPr>
              <a:t>в стеклянный стакан с  </a:t>
            </a:r>
            <a:r>
              <a:rPr sz="1800" spc="-5" dirty="0">
                <a:latin typeface="Times New Roman"/>
                <a:cs typeface="Times New Roman"/>
              </a:rPr>
              <a:t>влажной </a:t>
            </a:r>
            <a:r>
              <a:rPr sz="1800" dirty="0">
                <a:latin typeface="Times New Roman"/>
                <a:cs typeface="Times New Roman"/>
              </a:rPr>
              <a:t>землёй и </a:t>
            </a:r>
            <a:r>
              <a:rPr sz="1800" spc="5" dirty="0">
                <a:latin typeface="Times New Roman"/>
                <a:cs typeface="Times New Roman"/>
              </a:rPr>
              <a:t>поставил </a:t>
            </a:r>
            <a:r>
              <a:rPr sz="1800" dirty="0">
                <a:latin typeface="Times New Roman"/>
                <a:cs typeface="Times New Roman"/>
              </a:rPr>
              <a:t>стакан </a:t>
            </a:r>
            <a:r>
              <a:rPr sz="1800" spc="-5" dirty="0">
                <a:latin typeface="Times New Roman"/>
                <a:cs typeface="Times New Roman"/>
              </a:rPr>
              <a:t>на </a:t>
            </a:r>
            <a:r>
              <a:rPr sz="1800" dirty="0">
                <a:latin typeface="Times New Roman"/>
                <a:cs typeface="Times New Roman"/>
              </a:rPr>
              <a:t>свет к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окну.</a:t>
            </a:r>
            <a:endParaRPr sz="1800">
              <a:latin typeface="Times New Roman"/>
              <a:cs typeface="Times New Roman"/>
            </a:endParaRPr>
          </a:p>
          <a:p>
            <a:pPr marL="12700" marR="353695">
              <a:lnSpc>
                <a:spcPct val="100000"/>
              </a:lnSpc>
            </a:pPr>
            <a:r>
              <a:rPr sz="1800" spc="5" dirty="0">
                <a:latin typeface="Times New Roman"/>
                <a:cs typeface="Times New Roman"/>
              </a:rPr>
              <a:t>После </a:t>
            </a:r>
            <a:r>
              <a:rPr sz="1800" dirty="0">
                <a:latin typeface="Times New Roman"/>
                <a:cs typeface="Times New Roman"/>
              </a:rPr>
              <a:t>он </a:t>
            </a:r>
            <a:r>
              <a:rPr sz="1800" spc="-5" dirty="0">
                <a:latin typeface="Times New Roman"/>
                <a:cs typeface="Times New Roman"/>
              </a:rPr>
              <a:t>взял картонную </a:t>
            </a:r>
            <a:r>
              <a:rPr sz="1800" spc="-20" dirty="0">
                <a:latin typeface="Times New Roman"/>
                <a:cs typeface="Times New Roman"/>
              </a:rPr>
              <a:t>коробку </a:t>
            </a:r>
            <a:r>
              <a:rPr sz="1800" spc="-25" dirty="0">
                <a:latin typeface="Times New Roman"/>
                <a:cs typeface="Times New Roman"/>
              </a:rPr>
              <a:t>из-под </a:t>
            </a:r>
            <a:r>
              <a:rPr sz="1800" spc="-15" dirty="0">
                <a:latin typeface="Times New Roman"/>
                <a:cs typeface="Times New Roman"/>
              </a:rPr>
              <a:t>обуви,  </a:t>
            </a:r>
            <a:r>
              <a:rPr sz="1800" dirty="0">
                <a:latin typeface="Times New Roman"/>
                <a:cs typeface="Times New Roman"/>
              </a:rPr>
              <a:t>сделал в </a:t>
            </a:r>
            <a:r>
              <a:rPr sz="1800" spc="-5" dirty="0">
                <a:latin typeface="Times New Roman"/>
                <a:cs typeface="Times New Roman"/>
              </a:rPr>
              <a:t>ней отверстие </a:t>
            </a:r>
            <a:r>
              <a:rPr sz="1800" spc="-15" dirty="0">
                <a:latin typeface="Times New Roman"/>
                <a:cs typeface="Times New Roman"/>
              </a:rPr>
              <a:t>прямоугольной </a:t>
            </a:r>
            <a:r>
              <a:rPr sz="1800" spc="-5" dirty="0">
                <a:latin typeface="Times New Roman"/>
                <a:cs typeface="Times New Roman"/>
              </a:rPr>
              <a:t>формы </a:t>
            </a:r>
            <a:r>
              <a:rPr sz="1800" dirty="0">
                <a:latin typeface="Times New Roman"/>
                <a:cs typeface="Times New Roman"/>
              </a:rPr>
              <a:t>и  накрыл </a:t>
            </a:r>
            <a:r>
              <a:rPr sz="1800" spc="-25" dirty="0">
                <a:latin typeface="Times New Roman"/>
                <a:cs typeface="Times New Roman"/>
              </a:rPr>
              <a:t>коробкой </a:t>
            </a:r>
            <a:r>
              <a:rPr sz="1800" dirty="0">
                <a:latin typeface="Times New Roman"/>
                <a:cs typeface="Times New Roman"/>
              </a:rPr>
              <a:t>стеклянный стакан. </a:t>
            </a:r>
            <a:r>
              <a:rPr sz="1800" spc="5" dirty="0">
                <a:latin typeface="Times New Roman"/>
                <a:cs typeface="Times New Roman"/>
              </a:rPr>
              <a:t>Через  </a:t>
            </a:r>
            <a:r>
              <a:rPr sz="1800" spc="-20" dirty="0">
                <a:latin typeface="Times New Roman"/>
                <a:cs typeface="Times New Roman"/>
              </a:rPr>
              <a:t>несколько </a:t>
            </a:r>
            <a:r>
              <a:rPr sz="1800" dirty="0">
                <a:latin typeface="Times New Roman"/>
                <a:cs typeface="Times New Roman"/>
              </a:rPr>
              <a:t>дней </a:t>
            </a:r>
            <a:r>
              <a:rPr sz="1800" spc="-10" dirty="0">
                <a:latin typeface="Times New Roman"/>
                <a:cs typeface="Times New Roman"/>
              </a:rPr>
              <a:t>Петя </a:t>
            </a:r>
            <a:r>
              <a:rPr sz="1800" dirty="0">
                <a:latin typeface="Times New Roman"/>
                <a:cs typeface="Times New Roman"/>
              </a:rPr>
              <a:t>увидел первые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ростки</a:t>
            </a:r>
            <a:endParaRPr sz="1800">
              <a:latin typeface="Times New Roman"/>
              <a:cs typeface="Times New Roman"/>
            </a:endParaRPr>
          </a:p>
          <a:p>
            <a:pPr marL="12700" marR="38544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Times New Roman"/>
                <a:cs typeface="Times New Roman"/>
              </a:rPr>
              <a:t>с </a:t>
            </a:r>
            <a:r>
              <a:rPr sz="1800" spc="-5" dirty="0">
                <a:latin typeface="Times New Roman"/>
                <a:cs typeface="Times New Roman"/>
              </a:rPr>
              <a:t>листьями </a:t>
            </a:r>
            <a:r>
              <a:rPr sz="1800" dirty="0">
                <a:latin typeface="Times New Roman"/>
                <a:cs typeface="Times New Roman"/>
              </a:rPr>
              <a:t>проросшего </a:t>
            </a:r>
            <a:r>
              <a:rPr sz="1800" spc="-15" dirty="0">
                <a:latin typeface="Times New Roman"/>
                <a:cs typeface="Times New Roman"/>
              </a:rPr>
              <a:t>гороха, </a:t>
            </a:r>
            <a:r>
              <a:rPr sz="1800" dirty="0">
                <a:latin typeface="Times New Roman"/>
                <a:cs typeface="Times New Roman"/>
              </a:rPr>
              <a:t>появившиеся </a:t>
            </a:r>
            <a:r>
              <a:rPr sz="1800" spc="-5" dirty="0">
                <a:latin typeface="Times New Roman"/>
                <a:cs typeface="Times New Roman"/>
              </a:rPr>
              <a:t>из  отверстия.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Какой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вывод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мог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сделать Петя по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результатам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своего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опыта?</a:t>
            </a:r>
            <a:endParaRPr sz="1800">
              <a:latin typeface="Times New Roman"/>
              <a:cs typeface="Times New Roman"/>
            </a:endParaRPr>
          </a:p>
          <a:p>
            <a:pPr marL="203200" indent="-191135">
              <a:lnSpc>
                <a:spcPct val="100000"/>
              </a:lnSpc>
              <a:buSzPct val="94444"/>
              <a:buAutoNum type="arabicParenR"/>
              <a:tabLst>
                <a:tab pos="203835" algn="l"/>
              </a:tabLst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Для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прорастания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семян </a:t>
            </a: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необходим свет.</a:t>
            </a:r>
            <a:endParaRPr sz="1800">
              <a:latin typeface="Times New Roman"/>
              <a:cs typeface="Times New Roman"/>
            </a:endParaRPr>
          </a:p>
          <a:p>
            <a:pPr marL="12700" marR="81280" algn="just">
              <a:lnSpc>
                <a:spcPct val="100000"/>
              </a:lnSpc>
              <a:buSzPct val="94444"/>
              <a:buAutoNum type="arabicParenR"/>
              <a:tabLst>
                <a:tab pos="203835" algn="l"/>
              </a:tabLst>
            </a:pP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Для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прорастания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семян </a:t>
            </a:r>
            <a:r>
              <a:rPr sz="1800" spc="-25" dirty="0">
                <a:solidFill>
                  <a:srgbClr val="333333"/>
                </a:solidFill>
                <a:latin typeface="Times New Roman"/>
                <a:cs typeface="Times New Roman"/>
              </a:rPr>
              <a:t>необходима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сухая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земля. 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3)Коробка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способствует быстрому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росту</a:t>
            </a:r>
            <a:r>
              <a:rPr sz="1800" spc="-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растений.  4)Растущее растение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стремится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к</a:t>
            </a:r>
            <a:r>
              <a:rPr sz="1800" spc="-8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свету.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6125" y="248488"/>
            <a:ext cx="28587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5325" algn="l"/>
                <a:tab pos="1477010" algn="l"/>
                <a:tab pos="1758950" algn="l"/>
                <a:tab pos="2350770" algn="l"/>
              </a:tabLst>
            </a:pPr>
            <a:r>
              <a:rPr sz="1600" spc="-90" dirty="0">
                <a:latin typeface="Times New Roman"/>
                <a:cs typeface="Times New Roman"/>
              </a:rPr>
              <a:t>К</a:t>
            </a:r>
            <a:r>
              <a:rPr sz="1600" spc="35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spc="-3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я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пр</a:t>
            </a:r>
            <a:r>
              <a:rPr sz="1600" spc="-35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чёл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р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ли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90" dirty="0">
                <a:latin typeface="Times New Roman"/>
                <a:cs typeface="Times New Roman"/>
              </a:rPr>
              <a:t>к</a:t>
            </a:r>
            <a:r>
              <a:rPr sz="1600" spc="-5" dirty="0">
                <a:latin typeface="Times New Roman"/>
                <a:cs typeface="Times New Roman"/>
              </a:rPr>
              <a:t>ор</a:t>
            </a:r>
            <a:r>
              <a:rPr sz="1600" dirty="0">
                <a:latin typeface="Times New Roman"/>
                <a:cs typeface="Times New Roman"/>
              </a:rPr>
              <a:t>н</a:t>
            </a:r>
            <a:r>
              <a:rPr sz="1600" spc="-5" dirty="0">
                <a:latin typeface="Times New Roman"/>
                <a:cs typeface="Times New Roman"/>
              </a:rPr>
              <a:t>я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6125" y="493013"/>
            <a:ext cx="28594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в обеспечении растения </a:t>
            </a:r>
            <a:r>
              <a:rPr sz="1600" spc="-15" dirty="0">
                <a:latin typeface="Times New Roman"/>
                <a:cs typeface="Times New Roman"/>
              </a:rPr>
              <a:t>водой</a:t>
            </a:r>
            <a:r>
              <a:rPr sz="1600" spc="3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86125" y="736854"/>
            <a:ext cx="2861945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решил </a:t>
            </a:r>
            <a:r>
              <a:rPr sz="1600" spc="5" dirty="0">
                <a:latin typeface="Times New Roman"/>
                <a:cs typeface="Times New Roman"/>
              </a:rPr>
              <a:t>поставить </a:t>
            </a:r>
            <a:r>
              <a:rPr sz="1600" spc="-30" dirty="0">
                <a:latin typeface="Times New Roman"/>
                <a:cs typeface="Times New Roman"/>
              </a:rPr>
              <a:t>опыт. </a:t>
            </a:r>
            <a:r>
              <a:rPr sz="1600" spc="-5" dirty="0">
                <a:latin typeface="Times New Roman"/>
                <a:cs typeface="Times New Roman"/>
              </a:rPr>
              <a:t>В  </a:t>
            </a:r>
            <a:r>
              <a:rPr sz="1600" spc="-10" dirty="0">
                <a:latin typeface="Times New Roman"/>
                <a:cs typeface="Times New Roman"/>
              </a:rPr>
              <a:t>свежем </a:t>
            </a:r>
            <a:r>
              <a:rPr sz="1600" spc="-15" dirty="0">
                <a:latin typeface="Times New Roman"/>
                <a:cs typeface="Times New Roman"/>
              </a:rPr>
              <a:t>корнеплоде моркови </a:t>
            </a:r>
            <a:r>
              <a:rPr sz="1600" dirty="0">
                <a:latin typeface="Times New Roman"/>
                <a:cs typeface="Times New Roman"/>
              </a:rPr>
              <a:t>он  вырезал </a:t>
            </a:r>
            <a:r>
              <a:rPr sz="1600" spc="-10" dirty="0">
                <a:latin typeface="Times New Roman"/>
                <a:cs typeface="Times New Roman"/>
              </a:rPr>
              <a:t>сверлом </a:t>
            </a:r>
            <a:r>
              <a:rPr sz="1600" spc="-20" dirty="0">
                <a:latin typeface="Times New Roman"/>
                <a:cs typeface="Times New Roman"/>
              </a:rPr>
              <a:t>углубление</a:t>
            </a:r>
            <a:r>
              <a:rPr sz="1600" spc="3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  </a:t>
            </a:r>
            <a:r>
              <a:rPr sz="1600" dirty="0">
                <a:latin typeface="Times New Roman"/>
                <a:cs typeface="Times New Roman"/>
              </a:rPr>
              <a:t>3–4 </a:t>
            </a:r>
            <a:r>
              <a:rPr sz="1600" spc="-5" dirty="0">
                <a:latin typeface="Times New Roman"/>
                <a:cs typeface="Times New Roman"/>
              </a:rPr>
              <a:t>см </a:t>
            </a:r>
            <a:r>
              <a:rPr sz="1600" dirty="0">
                <a:latin typeface="Times New Roman"/>
                <a:cs typeface="Times New Roman"/>
              </a:rPr>
              <a:t>так, </a:t>
            </a:r>
            <a:r>
              <a:rPr sz="1600" spc="-10" dirty="0">
                <a:latin typeface="Times New Roman"/>
                <a:cs typeface="Times New Roman"/>
              </a:rPr>
              <a:t>чтобы </a:t>
            </a: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spc="-15" dirty="0">
                <a:latin typeface="Times New Roman"/>
                <a:cs typeface="Times New Roman"/>
              </a:rPr>
              <a:t>него  </a:t>
            </a:r>
            <a:r>
              <a:rPr sz="1600" spc="-20" dirty="0">
                <a:latin typeface="Times New Roman"/>
                <a:cs typeface="Times New Roman"/>
              </a:rPr>
              <a:t>входила</a:t>
            </a:r>
            <a:r>
              <a:rPr sz="1600" spc="3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пробка </a:t>
            </a:r>
            <a:r>
              <a:rPr sz="1600" spc="-5" dirty="0">
                <a:latin typeface="Times New Roman"/>
                <a:cs typeface="Times New Roman"/>
              </a:rPr>
              <a:t>со стеклянной  </a:t>
            </a:r>
            <a:r>
              <a:rPr sz="1600" spc="-20" dirty="0">
                <a:latin typeface="Times New Roman"/>
                <a:cs typeface="Times New Roman"/>
              </a:rPr>
              <a:t>трубкой,</a:t>
            </a:r>
            <a:r>
              <a:rPr sz="1600" spc="3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 опустил </a:t>
            </a:r>
            <a:r>
              <a:rPr sz="1600" spc="-20" dirty="0">
                <a:latin typeface="Times New Roman"/>
                <a:cs typeface="Times New Roman"/>
              </a:rPr>
              <a:t>корнеплод  </a:t>
            </a:r>
            <a:r>
              <a:rPr sz="1600" spc="-5" dirty="0">
                <a:latin typeface="Times New Roman"/>
                <a:cs typeface="Times New Roman"/>
              </a:rPr>
              <a:t>на </a:t>
            </a:r>
            <a:r>
              <a:rPr sz="1600" dirty="0">
                <a:latin typeface="Times New Roman"/>
                <a:cs typeface="Times New Roman"/>
              </a:rPr>
              <a:t>20–25 </a:t>
            </a:r>
            <a:r>
              <a:rPr sz="1600" spc="-5" dirty="0">
                <a:latin typeface="Times New Roman"/>
                <a:cs typeface="Times New Roman"/>
              </a:rPr>
              <a:t>мин. в тёплую </a:t>
            </a:r>
            <a:r>
              <a:rPr sz="1600" spc="-45" dirty="0">
                <a:latin typeface="Times New Roman"/>
                <a:cs typeface="Times New Roman"/>
              </a:rPr>
              <a:t>воду.  </a:t>
            </a:r>
            <a:r>
              <a:rPr sz="1600" spc="-10" dirty="0">
                <a:latin typeface="Times New Roman"/>
                <a:cs typeface="Times New Roman"/>
              </a:rPr>
              <a:t>Затем, предварительно </a:t>
            </a:r>
            <a:r>
              <a:rPr sz="1600" spc="-5" dirty="0">
                <a:latin typeface="Times New Roman"/>
                <a:cs typeface="Times New Roman"/>
              </a:rPr>
              <a:t>обсушив  </a:t>
            </a:r>
            <a:r>
              <a:rPr sz="1600" spc="-20" dirty="0">
                <a:latin typeface="Times New Roman"/>
                <a:cs typeface="Times New Roman"/>
              </a:rPr>
              <a:t>углубление </a:t>
            </a: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spc="-15" dirty="0">
                <a:latin typeface="Times New Roman"/>
                <a:cs typeface="Times New Roman"/>
              </a:rPr>
              <a:t>моркови бумажной  </a:t>
            </a:r>
            <a:r>
              <a:rPr sz="1600" spc="-10" dirty="0">
                <a:latin typeface="Times New Roman"/>
                <a:cs typeface="Times New Roman"/>
              </a:rPr>
              <a:t>салфеткой, </a:t>
            </a:r>
            <a:r>
              <a:rPr sz="1600" spc="-5" dirty="0">
                <a:latin typeface="Times New Roman"/>
                <a:cs typeface="Times New Roman"/>
              </a:rPr>
              <a:t>заполнил </a:t>
            </a:r>
            <a:r>
              <a:rPr sz="1600" spc="-15" dirty="0">
                <a:latin typeface="Times New Roman"/>
                <a:cs typeface="Times New Roman"/>
              </a:rPr>
              <a:t>его  </a:t>
            </a:r>
            <a:r>
              <a:rPr sz="1600" spc="-10" dirty="0">
                <a:latin typeface="Times New Roman"/>
                <a:cs typeface="Times New Roman"/>
              </a:rPr>
              <a:t>приготовленным</a:t>
            </a:r>
            <a:r>
              <a:rPr sz="1600" spc="2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сахарным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6125" y="3419602"/>
            <a:ext cx="11639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15365" algn="l"/>
              </a:tabLst>
            </a:pPr>
            <a:r>
              <a:rPr sz="1600" spc="-5" dirty="0">
                <a:latin typeface="Times New Roman"/>
                <a:cs typeface="Times New Roman"/>
              </a:rPr>
              <a:t>сир</a:t>
            </a:r>
            <a:r>
              <a:rPr sz="1600" dirty="0">
                <a:latin typeface="Times New Roman"/>
                <a:cs typeface="Times New Roman"/>
              </a:rPr>
              <a:t>оп</a:t>
            </a:r>
            <a:r>
              <a:rPr sz="1600" spc="-4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м.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В  </a:t>
            </a:r>
            <a:r>
              <a:rPr sz="1600" spc="-20" dirty="0">
                <a:latin typeface="Times New Roman"/>
                <a:cs typeface="Times New Roman"/>
              </a:rPr>
              <a:t>углубления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4384" y="3419602"/>
            <a:ext cx="15424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95"/>
              </a:spcBef>
              <a:tabLst>
                <a:tab pos="855344" algn="l"/>
                <a:tab pos="1064260" algn="l"/>
              </a:tabLst>
            </a:pPr>
            <a:r>
              <a:rPr sz="1600" spc="-15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рх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spc="-5" dirty="0">
                <a:latin typeface="Times New Roman"/>
                <a:cs typeface="Times New Roman"/>
              </a:rPr>
              <a:t>юю</a:t>
            </a:r>
            <a:r>
              <a:rPr sz="1600" dirty="0">
                <a:latin typeface="Times New Roman"/>
                <a:cs typeface="Times New Roman"/>
              </a:rPr>
              <a:t>		</a:t>
            </a:r>
            <a:r>
              <a:rPr sz="1600" spc="-5" dirty="0">
                <a:latin typeface="Times New Roman"/>
                <a:cs typeface="Times New Roman"/>
              </a:rPr>
              <a:t>ч</a:t>
            </a:r>
            <a:r>
              <a:rPr sz="1600" spc="5" dirty="0">
                <a:latin typeface="Times New Roman"/>
                <a:cs typeface="Times New Roman"/>
              </a:rPr>
              <a:t>а</a:t>
            </a:r>
            <a:r>
              <a:rPr sz="1600" spc="-5" dirty="0">
                <a:latin typeface="Times New Roman"/>
                <a:cs typeface="Times New Roman"/>
              </a:rPr>
              <a:t>сть  </a:t>
            </a:r>
            <a:r>
              <a:rPr sz="1600" spc="-85" dirty="0">
                <a:latin typeface="Times New Roman"/>
                <a:cs typeface="Times New Roman"/>
              </a:rPr>
              <a:t>К</a:t>
            </a:r>
            <a:r>
              <a:rPr sz="1600" spc="45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spc="-3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я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5" dirty="0">
                <a:latin typeface="Times New Roman"/>
                <a:cs typeface="Times New Roman"/>
              </a:rPr>
              <a:t>в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spc="1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а</a:t>
            </a:r>
            <a:r>
              <a:rPr sz="1600" spc="5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86125" y="3907282"/>
            <a:ext cx="286004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стеклянную </a:t>
            </a:r>
            <a:r>
              <a:rPr sz="1600" spc="-10" dirty="0">
                <a:latin typeface="Times New Roman"/>
                <a:cs typeface="Times New Roman"/>
              </a:rPr>
              <a:t>трубку </a:t>
            </a:r>
            <a:r>
              <a:rPr sz="1600" spc="-5" dirty="0">
                <a:latin typeface="Times New Roman"/>
                <a:cs typeface="Times New Roman"/>
              </a:rPr>
              <a:t>с </a:t>
            </a:r>
            <a:r>
              <a:rPr sz="1600" spc="-15" dirty="0">
                <a:latin typeface="Times New Roman"/>
                <a:cs typeface="Times New Roman"/>
              </a:rPr>
              <a:t>пробкой </a:t>
            </a:r>
            <a:r>
              <a:rPr sz="1600" spc="-10" dirty="0">
                <a:latin typeface="Times New Roman"/>
                <a:cs typeface="Times New Roman"/>
              </a:rPr>
              <a:t>на  </a:t>
            </a:r>
            <a:r>
              <a:rPr sz="1600" spc="-20" dirty="0">
                <a:latin typeface="Times New Roman"/>
                <a:cs typeface="Times New Roman"/>
              </a:rPr>
              <a:t>конце </a:t>
            </a:r>
            <a:r>
              <a:rPr sz="1600" dirty="0">
                <a:latin typeface="Times New Roman"/>
                <a:cs typeface="Times New Roman"/>
              </a:rPr>
              <a:t>так, </a:t>
            </a:r>
            <a:r>
              <a:rPr sz="1600" spc="-5" dirty="0">
                <a:latin typeface="Times New Roman"/>
                <a:cs typeface="Times New Roman"/>
              </a:rPr>
              <a:t>чтобы часть сиропа  была в </a:t>
            </a:r>
            <a:r>
              <a:rPr sz="1600" spc="-15" dirty="0">
                <a:latin typeface="Times New Roman"/>
                <a:cs typeface="Times New Roman"/>
              </a:rPr>
              <a:t>трубке. </a:t>
            </a:r>
            <a:r>
              <a:rPr sz="1600" spc="-5" dirty="0">
                <a:latin typeface="Times New Roman"/>
                <a:cs typeface="Times New Roman"/>
              </a:rPr>
              <a:t>Всё </a:t>
            </a:r>
            <a:r>
              <a:rPr sz="1600" spc="-15" dirty="0">
                <a:latin typeface="Times New Roman"/>
                <a:cs typeface="Times New Roman"/>
              </a:rPr>
              <a:t>это</a:t>
            </a:r>
            <a:r>
              <a:rPr sz="1600" spc="2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он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86125" y="4639183"/>
            <a:ext cx="28606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поместил в </a:t>
            </a:r>
            <a:r>
              <a:rPr sz="1600" spc="-35" dirty="0">
                <a:latin typeface="Times New Roman"/>
                <a:cs typeface="Times New Roman"/>
              </a:rPr>
              <a:t>банку, </a:t>
            </a:r>
            <a:r>
              <a:rPr sz="1600" spc="-5" dirty="0">
                <a:latin typeface="Times New Roman"/>
                <a:cs typeface="Times New Roman"/>
              </a:rPr>
              <a:t>заполненную  </a:t>
            </a:r>
            <a:r>
              <a:rPr sz="1600" spc="-15" dirty="0">
                <a:latin typeface="Times New Roman"/>
                <a:cs typeface="Times New Roman"/>
              </a:rPr>
              <a:t>водой, </a:t>
            </a:r>
            <a:r>
              <a:rPr sz="1600" spc="-5" dirty="0">
                <a:latin typeface="Times New Roman"/>
                <a:cs typeface="Times New Roman"/>
              </a:rPr>
              <a:t>а </a:t>
            </a:r>
            <a:r>
              <a:rPr sz="1600" spc="-10" dirty="0">
                <a:latin typeface="Times New Roman"/>
                <a:cs typeface="Times New Roman"/>
              </a:rPr>
              <a:t>трубку </a:t>
            </a:r>
            <a:r>
              <a:rPr sz="1600" spc="-5" dirty="0">
                <a:latin typeface="Times New Roman"/>
                <a:cs typeface="Times New Roman"/>
              </a:rPr>
              <a:t>закрепил  </a:t>
            </a:r>
            <a:r>
              <a:rPr sz="1600" spc="-10" dirty="0">
                <a:latin typeface="Times New Roman"/>
                <a:cs typeface="Times New Roman"/>
              </a:rPr>
              <a:t>вертикально </a:t>
            </a:r>
            <a:r>
              <a:rPr sz="1600" spc="-5" dirty="0">
                <a:latin typeface="Times New Roman"/>
                <a:cs typeface="Times New Roman"/>
              </a:rPr>
              <a:t>на </a:t>
            </a:r>
            <a:r>
              <a:rPr sz="1600" spc="-15" dirty="0">
                <a:latin typeface="Times New Roman"/>
                <a:cs typeface="Times New Roman"/>
              </a:rPr>
              <a:t>горлышке </a:t>
            </a:r>
            <a:r>
              <a:rPr sz="1600" dirty="0">
                <a:latin typeface="Times New Roman"/>
                <a:cs typeface="Times New Roman"/>
              </a:rPr>
              <a:t>банки  </a:t>
            </a:r>
            <a:r>
              <a:rPr sz="1600" spc="-5" dirty="0">
                <a:latin typeface="Times New Roman"/>
                <a:cs typeface="Times New Roman"/>
              </a:rPr>
              <a:t>с </a:t>
            </a:r>
            <a:r>
              <a:rPr sz="1600" spc="-10" dirty="0">
                <a:latin typeface="Times New Roman"/>
                <a:cs typeface="Times New Roman"/>
              </a:rPr>
              <a:t>помощью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фольги.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86125" y="5614822"/>
            <a:ext cx="18288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61060" algn="l"/>
                <a:tab pos="1261745" algn="l"/>
                <a:tab pos="1719580" algn="l"/>
              </a:tabLst>
            </a:pPr>
            <a:r>
              <a:rPr sz="1600" spc="-5" dirty="0">
                <a:latin typeface="Times New Roman"/>
                <a:cs typeface="Times New Roman"/>
              </a:rPr>
              <a:t>З</a:t>
            </a:r>
            <a:r>
              <a:rPr sz="1600" spc="-40" dirty="0">
                <a:latin typeface="Times New Roman"/>
                <a:cs typeface="Times New Roman"/>
              </a:rPr>
              <a:t>а</a:t>
            </a:r>
            <a:r>
              <a:rPr sz="1600" spc="-5" dirty="0">
                <a:latin typeface="Times New Roman"/>
                <a:cs typeface="Times New Roman"/>
              </a:rPr>
              <a:t>тем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85" dirty="0">
                <a:latin typeface="Times New Roman"/>
                <a:cs typeface="Times New Roman"/>
              </a:rPr>
              <a:t>К</a:t>
            </a:r>
            <a:r>
              <a:rPr sz="1600" spc="30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35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я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в  </a:t>
            </a:r>
            <a:r>
              <a:rPr sz="1600" spc="-10" dirty="0">
                <a:latin typeface="Times New Roman"/>
                <a:cs typeface="Times New Roman"/>
              </a:rPr>
              <a:t>нескольких	</a:t>
            </a:r>
            <a:r>
              <a:rPr sz="1600" dirty="0">
                <a:latin typeface="Times New Roman"/>
                <a:cs typeface="Times New Roman"/>
              </a:rPr>
              <a:t>часов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84470" y="5614822"/>
            <a:ext cx="8623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т</a:t>
            </a:r>
            <a:r>
              <a:rPr sz="1600" spc="-45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ч</a:t>
            </a:r>
            <a:r>
              <a:rPr sz="1600" spc="5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н</a:t>
            </a:r>
            <a:r>
              <a:rPr sz="1600" spc="-10" dirty="0">
                <a:latin typeface="Times New Roman"/>
                <a:cs typeface="Times New Roman"/>
              </a:rPr>
              <a:t>ие  на</a:t>
            </a:r>
            <a:r>
              <a:rPr sz="1600" spc="-45" dirty="0">
                <a:latin typeface="Times New Roman"/>
                <a:cs typeface="Times New Roman"/>
              </a:rPr>
              <a:t>б</a:t>
            </a:r>
            <a:r>
              <a:rPr sz="1600" dirty="0">
                <a:latin typeface="Times New Roman"/>
                <a:cs typeface="Times New Roman"/>
              </a:rPr>
              <a:t>л</a:t>
            </a:r>
            <a:r>
              <a:rPr sz="1600" spc="-95" dirty="0">
                <a:latin typeface="Times New Roman"/>
                <a:cs typeface="Times New Roman"/>
              </a:rPr>
              <a:t>ю</a:t>
            </a:r>
            <a:r>
              <a:rPr sz="1600" spc="-5" dirty="0">
                <a:latin typeface="Times New Roman"/>
                <a:cs typeface="Times New Roman"/>
              </a:rPr>
              <a:t>д</a:t>
            </a:r>
            <a:r>
              <a:rPr sz="1600" spc="20" dirty="0">
                <a:latin typeface="Times New Roman"/>
                <a:cs typeface="Times New Roman"/>
              </a:rPr>
              <a:t>а</a:t>
            </a:r>
            <a:r>
              <a:rPr sz="1600" spc="-5" dirty="0">
                <a:latin typeface="Times New Roman"/>
                <a:cs typeface="Times New Roman"/>
              </a:rPr>
              <a:t>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2341" y="6102502"/>
            <a:ext cx="11239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09" marR="5080" indent="-17145">
              <a:lnSpc>
                <a:spcPct val="100000"/>
              </a:lnSpc>
              <a:spcBef>
                <a:spcPts val="95"/>
              </a:spcBef>
              <a:tabLst>
                <a:tab pos="1015365" algn="l"/>
              </a:tabLst>
            </a:pPr>
            <a:r>
              <a:rPr sz="1600" spc="-5" dirty="0">
                <a:latin typeface="Times New Roman"/>
                <a:cs typeface="Times New Roman"/>
              </a:rPr>
              <a:t>жид</a:t>
            </a:r>
            <a:r>
              <a:rPr sz="1600" spc="-85" dirty="0">
                <a:latin typeface="Times New Roman"/>
                <a:cs typeface="Times New Roman"/>
              </a:rPr>
              <a:t>к</a:t>
            </a:r>
            <a:r>
              <a:rPr sz="1600" spc="30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5" dirty="0">
                <a:latin typeface="Times New Roman"/>
                <a:cs typeface="Times New Roman"/>
              </a:rPr>
              <a:t>ти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в  </a:t>
            </a:r>
            <a:r>
              <a:rPr sz="1600" spc="-15" dirty="0">
                <a:latin typeface="Times New Roman"/>
                <a:cs typeface="Times New Roman"/>
              </a:rPr>
              <a:t>в</a:t>
            </a:r>
            <a:r>
              <a:rPr sz="1600" spc="-5" dirty="0">
                <a:latin typeface="Times New Roman"/>
                <a:cs typeface="Times New Roman"/>
              </a:rPr>
              <a:t>с</a:t>
            </a:r>
            <a:r>
              <a:rPr sz="1600" spc="15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imes New Roman"/>
                <a:cs typeface="Times New Roman"/>
              </a:rPr>
              <a:t>а</a:t>
            </a:r>
            <a:r>
              <a:rPr sz="1600" spc="-30" dirty="0">
                <a:latin typeface="Times New Roman"/>
                <a:cs typeface="Times New Roman"/>
              </a:rPr>
              <a:t>в</a:t>
            </a:r>
            <a:r>
              <a:rPr sz="1600" spc="-5" dirty="0">
                <a:latin typeface="Times New Roman"/>
                <a:cs typeface="Times New Roman"/>
              </a:rPr>
              <a:t>ле</a:t>
            </a:r>
            <a:r>
              <a:rPr sz="1600" dirty="0">
                <a:latin typeface="Times New Roman"/>
                <a:cs typeface="Times New Roman"/>
              </a:rPr>
              <a:t>н</a:t>
            </a:r>
            <a:r>
              <a:rPr sz="1600" spc="-10" dirty="0">
                <a:latin typeface="Times New Roman"/>
                <a:cs typeface="Times New Roman"/>
              </a:rPr>
              <a:t>ной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86125" y="6102502"/>
            <a:ext cx="15951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978535" algn="l"/>
              </a:tabLst>
            </a:pPr>
            <a:r>
              <a:rPr sz="1600" spc="-10" dirty="0">
                <a:latin typeface="Times New Roman"/>
                <a:cs typeface="Times New Roman"/>
              </a:rPr>
              <a:t>п</a:t>
            </a:r>
            <a:r>
              <a:rPr sz="1600" spc="-5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д</a:t>
            </a:r>
            <a:r>
              <a:rPr sz="1600" spc="5" dirty="0">
                <a:latin typeface="Times New Roman"/>
                <a:cs typeface="Times New Roman"/>
              </a:rPr>
              <a:t>н</a:t>
            </a:r>
            <a:r>
              <a:rPr sz="1600" spc="-5" dirty="0">
                <a:latin typeface="Times New Roman"/>
                <a:cs typeface="Times New Roman"/>
              </a:rPr>
              <a:t>я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spc="-1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5" dirty="0">
                <a:latin typeface="Times New Roman"/>
                <a:cs typeface="Times New Roman"/>
              </a:rPr>
              <a:t>у</a:t>
            </a:r>
            <a:r>
              <a:rPr sz="1600" spc="-5" dirty="0">
                <a:latin typeface="Times New Roman"/>
                <a:cs typeface="Times New Roman"/>
              </a:rPr>
              <a:t>ро</a:t>
            </a:r>
            <a:r>
              <a:rPr sz="1600" spc="-10" dirty="0">
                <a:latin typeface="Times New Roman"/>
                <a:cs typeface="Times New Roman"/>
              </a:rPr>
              <a:t>в</a:t>
            </a:r>
            <a:r>
              <a:rPr sz="1600" spc="5" dirty="0">
                <a:latin typeface="Times New Roman"/>
                <a:cs typeface="Times New Roman"/>
              </a:rPr>
              <a:t>н</a:t>
            </a:r>
            <a:r>
              <a:rPr sz="1600" spc="-5" dirty="0">
                <a:latin typeface="Times New Roman"/>
                <a:cs typeface="Times New Roman"/>
              </a:rPr>
              <a:t>я  </a:t>
            </a:r>
            <a:r>
              <a:rPr sz="1600" spc="-15" dirty="0">
                <a:latin typeface="Times New Roman"/>
                <a:cs typeface="Times New Roman"/>
              </a:rPr>
              <a:t>трубке,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корнеплод.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48296" y="4149077"/>
            <a:ext cx="1438275" cy="2457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89496" y="363220"/>
            <a:ext cx="2555875" cy="37242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430" rIns="0" bIns="0" rtlCol="0">
            <a:spAutoFit/>
          </a:bodyPr>
          <a:lstStyle/>
          <a:p>
            <a:pPr marL="167640" marR="352425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Ответ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на 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какой 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вопрос 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хотел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получить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Костя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 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этом</a:t>
            </a:r>
            <a:r>
              <a:rPr sz="1600" spc="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опыте?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marL="239395" indent="-72390">
              <a:lnSpc>
                <a:spcPct val="100000"/>
              </a:lnSpc>
              <a:buSzPct val="93750"/>
              <a:buChar char="•"/>
              <a:tabLst>
                <a:tab pos="240029" algn="l"/>
              </a:tabLst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1)Влияет ли</a:t>
            </a:r>
            <a:r>
              <a:rPr sz="1600" spc="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сахарный</a:t>
            </a:r>
            <a:endParaRPr sz="1600">
              <a:latin typeface="Times New Roman"/>
              <a:cs typeface="Times New Roman"/>
            </a:endParaRPr>
          </a:p>
          <a:p>
            <a:pPr marL="167640">
              <a:lnSpc>
                <a:spcPct val="100000"/>
              </a:lnSpc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сироп на</a:t>
            </a:r>
            <a:r>
              <a:rPr sz="1600" spc="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вкусовые</a:t>
            </a:r>
            <a:endParaRPr sz="1600">
              <a:latin typeface="Times New Roman"/>
              <a:cs typeface="Times New Roman"/>
            </a:endParaRPr>
          </a:p>
          <a:p>
            <a:pPr marL="167640">
              <a:lnSpc>
                <a:spcPct val="100000"/>
              </a:lnSpc>
            </a:pP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качества</a:t>
            </a:r>
            <a:r>
              <a:rPr sz="1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корнеплода?</a:t>
            </a:r>
            <a:endParaRPr sz="1600">
              <a:latin typeface="Times New Roman"/>
              <a:cs typeface="Times New Roman"/>
            </a:endParaRPr>
          </a:p>
          <a:p>
            <a:pPr marL="167640" marR="20320">
              <a:lnSpc>
                <a:spcPct val="100000"/>
              </a:lnSpc>
              <a:buSzPct val="93750"/>
              <a:buChar char="•"/>
              <a:tabLst>
                <a:tab pos="240029" algn="l"/>
              </a:tabLst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2)Всасывает ли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корнеплод 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моркови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воду?</a:t>
            </a:r>
            <a:endParaRPr sz="1600">
              <a:latin typeface="Times New Roman"/>
              <a:cs typeface="Times New Roman"/>
            </a:endParaRPr>
          </a:p>
          <a:p>
            <a:pPr marL="167640" marR="25400">
              <a:lnSpc>
                <a:spcPct val="100000"/>
              </a:lnSpc>
              <a:buSzPct val="93750"/>
              <a:buChar char="•"/>
              <a:tabLst>
                <a:tab pos="240029" algn="l"/>
              </a:tabLst>
            </a:pP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3)При </a:t>
            </a:r>
            <a:r>
              <a:rPr sz="1600" spc="-25" dirty="0">
                <a:solidFill>
                  <a:srgbClr val="333333"/>
                </a:solidFill>
                <a:latin typeface="Times New Roman"/>
                <a:cs typeface="Times New Roman"/>
              </a:rPr>
              <a:t>какой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температуре 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корнеплод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начинает</a:t>
            </a:r>
            <a:r>
              <a:rPr sz="1600" spc="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расти?</a:t>
            </a:r>
            <a:endParaRPr sz="1600">
              <a:latin typeface="Times New Roman"/>
              <a:cs typeface="Times New Roman"/>
            </a:endParaRPr>
          </a:p>
          <a:p>
            <a:pPr marL="167640" marR="250190">
              <a:lnSpc>
                <a:spcPct val="100000"/>
              </a:lnSpc>
              <a:spcBef>
                <a:spcPts val="5"/>
              </a:spcBef>
              <a:buSzPct val="93750"/>
              <a:buChar char="•"/>
              <a:tabLst>
                <a:tab pos="240029" algn="l"/>
              </a:tabLst>
            </a:pP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4)Сможет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ли </a:t>
            </a:r>
            <a:r>
              <a:rPr sz="1600" spc="-20" dirty="0">
                <a:solidFill>
                  <a:srgbClr val="333333"/>
                </a:solidFill>
                <a:latin typeface="Times New Roman"/>
                <a:cs typeface="Times New Roman"/>
              </a:rPr>
              <a:t>корнеплод 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моркови </a:t>
            </a:r>
            <a:r>
              <a:rPr sz="1600" spc="-10" dirty="0">
                <a:solidFill>
                  <a:srgbClr val="333333"/>
                </a:solidFill>
                <a:latin typeface="Times New Roman"/>
                <a:cs typeface="Times New Roman"/>
              </a:rPr>
              <a:t>длительно 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находится </a:t>
            </a:r>
            <a:r>
              <a:rPr sz="1600" spc="-5" dirty="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sz="1600" spc="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333333"/>
                </a:solidFill>
                <a:latin typeface="Times New Roman"/>
                <a:cs typeface="Times New Roman"/>
              </a:rPr>
              <a:t>воде?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6303" y="566673"/>
            <a:ext cx="18427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 </a:t>
            </a:r>
            <a:r>
              <a:rPr sz="1800" b="1" spc="-5" dirty="0">
                <a:latin typeface="Calibri"/>
                <a:cs typeface="Calibri"/>
              </a:rPr>
              <a:t>различать 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описывать</a:t>
            </a:r>
            <a:endParaRPr sz="1800">
              <a:latin typeface="Calibri"/>
              <a:cs typeface="Calibri"/>
            </a:endParaRPr>
          </a:p>
          <a:p>
            <a:pPr marL="12700" marR="14986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опыты, </a:t>
            </a:r>
            <a:r>
              <a:rPr sz="1800" b="1" spc="-5" dirty="0">
                <a:latin typeface="Calibri"/>
                <a:cs typeface="Calibri"/>
              </a:rPr>
              <a:t>его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цель,  ход,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выводы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782828"/>
            <a:ext cx="137350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  </a:t>
            </a:r>
            <a:r>
              <a:rPr sz="1800" b="1" dirty="0">
                <a:latin typeface="Calibri"/>
                <a:cs typeface="Calibri"/>
              </a:rPr>
              <a:t>ра</a:t>
            </a:r>
            <a:r>
              <a:rPr sz="1800" b="1" spc="-15" dirty="0">
                <a:latin typeface="Calibri"/>
                <a:cs typeface="Calibri"/>
              </a:rPr>
              <a:t>з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spc="-5" dirty="0">
                <a:latin typeface="Calibri"/>
                <a:cs typeface="Calibri"/>
              </a:rPr>
              <a:t>ча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ь</a:t>
            </a:r>
            <a:endParaRPr sz="1800">
              <a:latin typeface="Calibri"/>
              <a:cs typeface="Calibri"/>
            </a:endParaRPr>
          </a:p>
          <a:p>
            <a:pPr marL="12700" marR="5715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ха</a:t>
            </a:r>
            <a:r>
              <a:rPr sz="1800" b="1" dirty="0">
                <a:latin typeface="Calibri"/>
                <a:cs typeface="Calibri"/>
              </a:rPr>
              <a:t>рак</a:t>
            </a:r>
            <a:r>
              <a:rPr sz="1800" b="1" spc="-2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ер</a:t>
            </a:r>
            <a:r>
              <a:rPr sz="1800" b="1" spc="-5" dirty="0">
                <a:latin typeface="Calibri"/>
                <a:cs typeface="Calibri"/>
              </a:rPr>
              <a:t>н</a:t>
            </a:r>
            <a:r>
              <a:rPr sz="1800" b="1" dirty="0">
                <a:latin typeface="Calibri"/>
                <a:cs typeface="Calibri"/>
              </a:rPr>
              <a:t>ые  </a:t>
            </a:r>
            <a:r>
              <a:rPr sz="1800" b="1" spc="-5" dirty="0">
                <a:latin typeface="Calibri"/>
                <a:cs typeface="Calibri"/>
              </a:rPr>
              <a:t>свойства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объектов</a:t>
            </a:r>
            <a:r>
              <a:rPr sz="1800" b="1" spc="-1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или  </a:t>
            </a:r>
            <a:r>
              <a:rPr sz="1800" b="1" spc="-5" dirty="0">
                <a:latin typeface="Calibri"/>
                <a:cs typeface="Calibri"/>
              </a:rPr>
              <a:t>явлений  </a:t>
            </a:r>
            <a:r>
              <a:rPr sz="1800" b="1" spc="-10" dirty="0">
                <a:latin typeface="Calibri"/>
                <a:cs typeface="Calibri"/>
              </a:rPr>
              <a:t>природы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9230" y="566673"/>
            <a:ext cx="43186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Какой </a:t>
            </a:r>
            <a:r>
              <a:rPr sz="1800" dirty="0">
                <a:latin typeface="Calibri"/>
                <a:cs typeface="Calibri"/>
              </a:rPr>
              <a:t>прибор </a:t>
            </a:r>
            <a:r>
              <a:rPr sz="1800" spc="-10" dirty="0">
                <a:latin typeface="Calibri"/>
                <a:cs typeface="Calibri"/>
              </a:rPr>
              <a:t>используют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10" dirty="0">
                <a:latin typeface="Calibri"/>
                <a:cs typeface="Calibri"/>
              </a:rPr>
              <a:t>определения  массы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тела?</a:t>
            </a:r>
            <a:endParaRPr sz="1800">
              <a:latin typeface="Calibri"/>
              <a:cs typeface="Calibri"/>
            </a:endParaRPr>
          </a:p>
          <a:p>
            <a:pPr marL="469900" marR="259588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</a:t>
            </a:r>
            <a:r>
              <a:rPr sz="1800" spc="-10" dirty="0">
                <a:latin typeface="Calibri"/>
                <a:cs typeface="Calibri"/>
              </a:rPr>
              <a:t>)с</a:t>
            </a:r>
            <a:r>
              <a:rPr sz="1800" dirty="0">
                <a:latin typeface="Calibri"/>
                <a:cs typeface="Calibri"/>
              </a:rPr>
              <a:t>пи</a:t>
            </a:r>
            <a:r>
              <a:rPr sz="1800" spc="-15" dirty="0">
                <a:latin typeface="Calibri"/>
                <a:cs typeface="Calibri"/>
              </a:rPr>
              <a:t>д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ме</a:t>
            </a:r>
            <a:r>
              <a:rPr sz="1800" spc="-5" dirty="0">
                <a:latin typeface="Calibri"/>
                <a:cs typeface="Calibri"/>
              </a:rPr>
              <a:t>тр  2)весы</a:t>
            </a:r>
            <a:endParaRPr sz="1800">
              <a:latin typeface="Calibri"/>
              <a:cs typeface="Calibri"/>
            </a:endParaRPr>
          </a:p>
          <a:p>
            <a:pPr marL="655955" indent="-186690">
              <a:lnSpc>
                <a:spcPct val="100000"/>
              </a:lnSpc>
              <a:buSzPct val="94444"/>
              <a:buAutoNum type="arabicParenR" startAt="3"/>
              <a:tabLst>
                <a:tab pos="656590" algn="l"/>
              </a:tabLst>
            </a:pPr>
            <a:r>
              <a:rPr sz="1800" spc="-5" dirty="0">
                <a:latin typeface="Calibri"/>
                <a:cs typeface="Calibri"/>
              </a:rPr>
              <a:t>барометр</a:t>
            </a:r>
            <a:endParaRPr sz="1800">
              <a:latin typeface="Calibri"/>
              <a:cs typeface="Calibri"/>
            </a:endParaRPr>
          </a:p>
          <a:p>
            <a:pPr marL="655320" indent="-186055">
              <a:lnSpc>
                <a:spcPct val="100000"/>
              </a:lnSpc>
              <a:buSzPct val="94444"/>
              <a:buAutoNum type="arabicParenR" startAt="3"/>
              <a:tabLst>
                <a:tab pos="655955" algn="l"/>
              </a:tabLst>
            </a:pPr>
            <a:r>
              <a:rPr sz="1800" spc="-10" dirty="0">
                <a:latin typeface="Calibri"/>
                <a:cs typeface="Calibri"/>
              </a:rPr>
              <a:t>термометр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67050" y="2398014"/>
            <a:ext cx="42678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На каких рисунках изображены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объекты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живой </a:t>
            </a:r>
            <a:r>
              <a:rPr sz="1800" spc="-10" dirty="0">
                <a:latin typeface="Calibri"/>
                <a:cs typeface="Calibri"/>
              </a:rPr>
              <a:t>природы? </a:t>
            </a:r>
            <a:r>
              <a:rPr sz="1800" dirty="0">
                <a:latin typeface="Calibri"/>
                <a:cs typeface="Calibri"/>
              </a:rPr>
              <a:t>Запиши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номера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рисунков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57550" y="3285032"/>
            <a:ext cx="4032504" cy="2521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8743442" cy="6192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801" y="2708922"/>
            <a:ext cx="5339080" cy="3440429"/>
          </a:xfrm>
          <a:custGeom>
            <a:avLst/>
            <a:gdLst/>
            <a:ahLst/>
            <a:cxnLst/>
            <a:rect l="l" t="t" r="r" b="b"/>
            <a:pathLst>
              <a:path w="5339080" h="3440429">
                <a:moveTo>
                  <a:pt x="5338953" y="0"/>
                </a:moveTo>
                <a:lnTo>
                  <a:pt x="0" y="0"/>
                </a:lnTo>
                <a:lnTo>
                  <a:pt x="0" y="3440429"/>
                </a:lnTo>
                <a:lnTo>
                  <a:pt x="5338953" y="3440429"/>
                </a:lnTo>
                <a:lnTo>
                  <a:pt x="5338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16885" y="2691841"/>
            <a:ext cx="19469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Представитель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9552" y="2691841"/>
            <a:ext cx="7391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а</a:t>
            </a:r>
            <a:r>
              <a:rPr sz="2400" spc="-13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ой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3306" y="2691841"/>
            <a:ext cx="14192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пр</a:t>
            </a:r>
            <a:r>
              <a:rPr sz="2400" dirty="0">
                <a:latin typeface="Times New Roman"/>
                <a:cs typeface="Times New Roman"/>
              </a:rPr>
              <a:t>оф</a:t>
            </a:r>
            <a:r>
              <a:rPr sz="2400" spc="50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ссии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6484" y="3057905"/>
            <a:ext cx="1711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фотографии?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16885" y="3057905"/>
            <a:ext cx="29184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1432560" algn="l"/>
                <a:tab pos="1734185" algn="l"/>
              </a:tabLst>
            </a:pPr>
            <a:r>
              <a:rPr sz="2400" spc="-5" dirty="0">
                <a:latin typeface="Times New Roman"/>
                <a:cs typeface="Times New Roman"/>
              </a:rPr>
              <a:t>изображён		на  </a:t>
            </a:r>
            <a:r>
              <a:rPr sz="2400" dirty="0">
                <a:latin typeface="Times New Roman"/>
                <a:cs typeface="Times New Roman"/>
              </a:rPr>
              <a:t>раб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spc="-45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у	</a:t>
            </a:r>
            <a:r>
              <a:rPr sz="2400" spc="-5" dirty="0">
                <a:latin typeface="Times New Roman"/>
                <a:cs typeface="Times New Roman"/>
              </a:rPr>
              <a:t>в</a:t>
            </a:r>
            <a:r>
              <a:rPr sz="2400" spc="-10" dirty="0">
                <a:latin typeface="Times New Roman"/>
                <a:cs typeface="Times New Roman"/>
              </a:rPr>
              <a:t>ы</a:t>
            </a:r>
            <a:r>
              <a:rPr sz="2400" spc="5" dirty="0">
                <a:latin typeface="Times New Roman"/>
                <a:cs typeface="Times New Roman"/>
              </a:rPr>
              <a:t>п</a:t>
            </a:r>
            <a:r>
              <a:rPr sz="2400" spc="-40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лня</a:t>
            </a:r>
            <a:r>
              <a:rPr sz="2400" spc="-30" dirty="0">
                <a:latin typeface="Times New Roman"/>
                <a:cs typeface="Times New Roman"/>
              </a:rPr>
              <a:t>ю</a:t>
            </a:r>
            <a:r>
              <a:rPr sz="2400" dirty="0">
                <a:latin typeface="Times New Roman"/>
                <a:cs typeface="Times New Roman"/>
              </a:rPr>
              <a:t>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83096" y="3423666"/>
            <a:ext cx="695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л</a:t>
            </a:r>
            <a:r>
              <a:rPr sz="2400" spc="-125" dirty="0">
                <a:latin typeface="Times New Roman"/>
                <a:cs typeface="Times New Roman"/>
              </a:rPr>
              <a:t>ю</a:t>
            </a:r>
            <a:r>
              <a:rPr sz="2400" dirty="0">
                <a:latin typeface="Times New Roman"/>
                <a:cs typeface="Times New Roman"/>
              </a:rPr>
              <a:t>ди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43469" y="3057905"/>
            <a:ext cx="87121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а</a:t>
            </a:r>
            <a:r>
              <a:rPr sz="2400" spc="-50" dirty="0">
                <a:latin typeface="Times New Roman"/>
                <a:cs typeface="Times New Roman"/>
              </a:rPr>
              <a:t>к</a:t>
            </a:r>
            <a:r>
              <a:rPr sz="2400" spc="20" dirty="0">
                <a:latin typeface="Times New Roman"/>
                <a:cs typeface="Times New Roman"/>
              </a:rPr>
              <a:t>у</a:t>
            </a:r>
            <a:r>
              <a:rPr sz="2400" dirty="0">
                <a:latin typeface="Times New Roman"/>
                <a:cs typeface="Times New Roman"/>
              </a:rPr>
              <a:t>ю</a:t>
            </a:r>
            <a:endParaRPr sz="2400">
              <a:latin typeface="Times New Roman"/>
              <a:cs typeface="Times New Roman"/>
            </a:endParaRPr>
          </a:p>
          <a:p>
            <a:pPr marR="6350" algn="r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э</a:t>
            </a:r>
            <a:r>
              <a:rPr sz="2400" spc="-40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ой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16885" y="3789375"/>
            <a:ext cx="5296535" cy="233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профессии? </a:t>
            </a:r>
            <a:r>
              <a:rPr sz="2400" spc="-10" dirty="0">
                <a:latin typeface="Times New Roman"/>
                <a:cs typeface="Times New Roman"/>
              </a:rPr>
              <a:t>Какие </a:t>
            </a:r>
            <a:r>
              <a:rPr sz="2400" spc="-15" dirty="0">
                <a:latin typeface="Times New Roman"/>
                <a:cs typeface="Times New Roman"/>
              </a:rPr>
              <a:t>качества </a:t>
            </a:r>
            <a:r>
              <a:rPr sz="2400" spc="-10" dirty="0">
                <a:latin typeface="Times New Roman"/>
                <a:cs typeface="Times New Roman"/>
              </a:rPr>
              <a:t>характера  </a:t>
            </a:r>
            <a:r>
              <a:rPr sz="2400" spc="-5" dirty="0">
                <a:latin typeface="Times New Roman"/>
                <a:cs typeface="Times New Roman"/>
              </a:rPr>
              <a:t>ты считаешь наиболее важными </a:t>
            </a:r>
            <a:r>
              <a:rPr sz="2400" dirty="0">
                <a:latin typeface="Times New Roman"/>
                <a:cs typeface="Times New Roman"/>
              </a:rPr>
              <a:t>для  </a:t>
            </a:r>
            <a:r>
              <a:rPr sz="2400" spc="-30" dirty="0">
                <a:latin typeface="Times New Roman"/>
                <a:cs typeface="Times New Roman"/>
              </a:rPr>
              <a:t>людей </a:t>
            </a:r>
            <a:r>
              <a:rPr sz="2400" spc="-15" dirty="0">
                <a:latin typeface="Times New Roman"/>
                <a:cs typeface="Times New Roman"/>
              </a:rPr>
              <a:t>этой </a:t>
            </a:r>
            <a:r>
              <a:rPr sz="2400" dirty="0">
                <a:latin typeface="Times New Roman"/>
                <a:cs typeface="Times New Roman"/>
              </a:rPr>
              <a:t>профессии? </a:t>
            </a:r>
            <a:r>
              <a:rPr sz="2400" spc="-5" dirty="0">
                <a:latin typeface="Times New Roman"/>
                <a:cs typeface="Times New Roman"/>
              </a:rPr>
              <a:t>Назови два-три  </a:t>
            </a:r>
            <a:r>
              <a:rPr sz="2400" spc="-15" dirty="0">
                <a:latin typeface="Times New Roman"/>
                <a:cs typeface="Times New Roman"/>
              </a:rPr>
              <a:t>качества </a:t>
            </a:r>
            <a:r>
              <a:rPr sz="2400" dirty="0">
                <a:latin typeface="Times New Roman"/>
                <a:cs typeface="Times New Roman"/>
              </a:rPr>
              <a:t>и </a:t>
            </a:r>
            <a:r>
              <a:rPr sz="2400" spc="-10" dirty="0">
                <a:latin typeface="Times New Roman"/>
                <a:cs typeface="Times New Roman"/>
              </a:rPr>
              <a:t>поясни </a:t>
            </a:r>
            <a:r>
              <a:rPr sz="2400" spc="-5" dirty="0">
                <a:latin typeface="Times New Roman"/>
                <a:cs typeface="Times New Roman"/>
              </a:rPr>
              <a:t>свой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выбор.</a:t>
            </a:r>
            <a:endParaRPr sz="240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145"/>
              </a:spcBef>
            </a:pPr>
            <a:r>
              <a:rPr sz="1800" b="1" i="1" spc="-5" dirty="0">
                <a:latin typeface="Calibri"/>
                <a:cs typeface="Calibri"/>
              </a:rPr>
              <a:t>Напиши </a:t>
            </a:r>
            <a:r>
              <a:rPr sz="1800" b="1" i="1" dirty="0">
                <a:latin typeface="Calibri"/>
                <a:cs typeface="Calibri"/>
              </a:rPr>
              <a:t>сочинение </a:t>
            </a:r>
            <a:r>
              <a:rPr sz="1800" b="1" i="1" spc="-5" dirty="0">
                <a:latin typeface="Calibri"/>
                <a:cs typeface="Calibri"/>
              </a:rPr>
              <a:t>из 7–8</a:t>
            </a:r>
            <a:r>
              <a:rPr sz="1800" b="1" i="1" spc="30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предложений.</a:t>
            </a:r>
            <a:endParaRPr sz="1800">
              <a:latin typeface="Calibri"/>
              <a:cs typeface="Calibri"/>
            </a:endParaRPr>
          </a:p>
          <a:p>
            <a:pPr marR="446405">
              <a:lnSpc>
                <a:spcPct val="100000"/>
              </a:lnSpc>
            </a:pPr>
            <a:r>
              <a:rPr sz="1800" b="1" i="1" dirty="0">
                <a:latin typeface="Calibri"/>
                <a:cs typeface="Calibri"/>
              </a:rPr>
              <a:t>Сочинение </a:t>
            </a:r>
            <a:r>
              <a:rPr sz="1800" b="1" i="1" spc="-5" dirty="0">
                <a:latin typeface="Calibri"/>
                <a:cs typeface="Calibri"/>
              </a:rPr>
              <a:t>пиши </a:t>
            </a:r>
            <a:r>
              <a:rPr sz="1800" b="1" i="1" spc="-10" dirty="0">
                <a:latin typeface="Calibri"/>
                <a:cs typeface="Calibri"/>
              </a:rPr>
              <a:t>чётко </a:t>
            </a:r>
            <a:r>
              <a:rPr sz="1800" b="1" i="1" dirty="0">
                <a:latin typeface="Calibri"/>
                <a:cs typeface="Calibri"/>
              </a:rPr>
              <a:t>и </a:t>
            </a:r>
            <a:r>
              <a:rPr sz="1800" b="1" i="1" spc="-5" dirty="0">
                <a:latin typeface="Calibri"/>
                <a:cs typeface="Calibri"/>
              </a:rPr>
              <a:t>разборчиво, соблюдая  </a:t>
            </a:r>
            <a:r>
              <a:rPr sz="1800" b="1" i="1" dirty="0">
                <a:latin typeface="Calibri"/>
                <a:cs typeface="Calibri"/>
              </a:rPr>
              <a:t>нормы</a:t>
            </a:r>
            <a:r>
              <a:rPr sz="1800" b="1" i="1" spc="1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речи.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12179" y="484886"/>
            <a:ext cx="2524125" cy="1800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8540" y="638683"/>
            <a:ext cx="147320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Умения</a:t>
            </a:r>
            <a:endParaRPr sz="1800">
              <a:latin typeface="Calibri"/>
              <a:cs typeface="Calibri"/>
            </a:endParaRPr>
          </a:p>
          <a:p>
            <a:pPr marL="12700" marR="145415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осознавать </a:t>
            </a:r>
            <a:r>
              <a:rPr sz="1800" b="1" dirty="0">
                <a:latin typeface="Calibri"/>
                <a:cs typeface="Calibri"/>
              </a:rPr>
              <a:t>и  </a:t>
            </a:r>
            <a:r>
              <a:rPr sz="1800" b="1" spc="-5" dirty="0">
                <a:latin typeface="Calibri"/>
                <a:cs typeface="Calibri"/>
              </a:rPr>
              <a:t>про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з</a:t>
            </a:r>
            <a:r>
              <a:rPr sz="1800" b="1" spc="-5" dirty="0">
                <a:latin typeface="Calibri"/>
                <a:cs typeface="Calibri"/>
              </a:rPr>
              <a:t>в</a:t>
            </a:r>
            <a:r>
              <a:rPr sz="1800" b="1" spc="-35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льно  </a:t>
            </a:r>
            <a:r>
              <a:rPr sz="1800" b="1" spc="-5" dirty="0">
                <a:latin typeface="Calibri"/>
                <a:cs typeface="Calibri"/>
              </a:rPr>
              <a:t>строить  речевые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выс</a:t>
            </a:r>
            <a:r>
              <a:rPr sz="1800" b="1" spc="-25" dirty="0">
                <a:latin typeface="Calibri"/>
                <a:cs typeface="Calibri"/>
              </a:rPr>
              <a:t>к</a:t>
            </a:r>
            <a:r>
              <a:rPr sz="1800" b="1" dirty="0">
                <a:latin typeface="Calibri"/>
                <a:cs typeface="Calibri"/>
              </a:rPr>
              <a:t>азывания  в </a:t>
            </a:r>
            <a:r>
              <a:rPr sz="1800" b="1" spc="-5" dirty="0">
                <a:latin typeface="Calibri"/>
                <a:cs typeface="Calibri"/>
              </a:rPr>
              <a:t>письменной  форме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5792" y="484886"/>
            <a:ext cx="2524125" cy="180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20" y="608152"/>
            <a:ext cx="1529715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i="0" spc="-20" dirty="0">
                <a:latin typeface="Calibri"/>
                <a:cs typeface="Calibri"/>
              </a:rPr>
              <a:t>Умения  </a:t>
            </a:r>
            <a:r>
              <a:rPr sz="1800" b="1" i="0" spc="-15" dirty="0">
                <a:latin typeface="Calibri"/>
                <a:cs typeface="Calibri"/>
              </a:rPr>
              <a:t>находить</a:t>
            </a:r>
            <a:r>
              <a:rPr sz="1800" b="1" i="0" spc="-90" dirty="0">
                <a:latin typeface="Calibri"/>
                <a:cs typeface="Calibri"/>
              </a:rPr>
              <a:t> </a:t>
            </a:r>
            <a:r>
              <a:rPr sz="1800" b="1" i="0" spc="-5" dirty="0">
                <a:latin typeface="Calibri"/>
                <a:cs typeface="Calibri"/>
              </a:rPr>
              <a:t>части  </a:t>
            </a:r>
            <a:r>
              <a:rPr sz="1800" b="1" i="0" spc="-10" dirty="0">
                <a:latin typeface="Calibri"/>
                <a:cs typeface="Calibri"/>
              </a:rPr>
              <a:t>целого </a:t>
            </a:r>
            <a:r>
              <a:rPr sz="1800" b="1" i="0" spc="-5" dirty="0">
                <a:latin typeface="Calibri"/>
                <a:cs typeface="Calibri"/>
              </a:rPr>
              <a:t>на  </a:t>
            </a:r>
            <a:r>
              <a:rPr sz="1800" b="1" i="0" spc="-10" dirty="0">
                <a:latin typeface="Calibri"/>
                <a:cs typeface="Calibri"/>
              </a:rPr>
              <a:t>схематических  рисунках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8700" y="2301113"/>
            <a:ext cx="2505710" cy="3124200"/>
          </a:xfrm>
          <a:custGeom>
            <a:avLst/>
            <a:gdLst/>
            <a:ahLst/>
            <a:cxnLst/>
            <a:rect l="l" t="t" r="r" b="b"/>
            <a:pathLst>
              <a:path w="2505710" h="3124200">
                <a:moveTo>
                  <a:pt x="2505329" y="0"/>
                </a:moveTo>
                <a:lnTo>
                  <a:pt x="0" y="0"/>
                </a:lnTo>
                <a:lnTo>
                  <a:pt x="0" y="3124200"/>
                </a:lnTo>
                <a:lnTo>
                  <a:pt x="2505329" y="3124200"/>
                </a:lnTo>
                <a:lnTo>
                  <a:pt x="250532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34028" y="2301113"/>
            <a:ext cx="4581525" cy="3124200"/>
          </a:xfrm>
          <a:custGeom>
            <a:avLst/>
            <a:gdLst/>
            <a:ahLst/>
            <a:cxnLst/>
            <a:rect l="l" t="t" r="r" b="b"/>
            <a:pathLst>
              <a:path w="4581525" h="3124200">
                <a:moveTo>
                  <a:pt x="4581271" y="0"/>
                </a:moveTo>
                <a:lnTo>
                  <a:pt x="0" y="0"/>
                </a:lnTo>
                <a:lnTo>
                  <a:pt x="0" y="3124200"/>
                </a:lnTo>
                <a:lnTo>
                  <a:pt x="4581271" y="3124200"/>
                </a:lnTo>
                <a:lnTo>
                  <a:pt x="458127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22350" y="2294763"/>
          <a:ext cx="7085965" cy="312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0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4200">
                <a:tc>
                  <a:txBody>
                    <a:bodyPr/>
                    <a:lstStyle/>
                    <a:p>
                      <a:pPr marL="68580">
                        <a:lnSpc>
                          <a:spcPts val="137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Распредели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организмы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ts val="143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царствам живой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природы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25425" indent="-157480">
                        <a:lnSpc>
                          <a:spcPts val="1610"/>
                        </a:lnSpc>
                        <a:buSzPct val="88888"/>
                        <a:buAutoNum type="arabicPeriod"/>
                        <a:tabLst>
                          <a:tab pos="226060" algn="l"/>
                        </a:tabLst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Кишечная</a:t>
                      </a:r>
                      <a:r>
                        <a:rPr sz="13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палочка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222250" indent="-154305">
                        <a:lnSpc>
                          <a:spcPct val="100000"/>
                        </a:lnSpc>
                        <a:buSzPct val="88888"/>
                        <a:buAutoNum type="arabicPeriod"/>
                        <a:tabLst>
                          <a:tab pos="222885" algn="l"/>
                        </a:tabLst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Мухомор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239395" indent="-171450">
                        <a:lnSpc>
                          <a:spcPct val="100000"/>
                        </a:lnSpc>
                        <a:buAutoNum type="arabicPeriod"/>
                        <a:tabLst>
                          <a:tab pos="240029" algn="l"/>
                        </a:tabLst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Цапля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239395" indent="-171450">
                        <a:lnSpc>
                          <a:spcPct val="100000"/>
                        </a:lnSpc>
                        <a:buAutoNum type="arabicPeriod"/>
                        <a:tabLst>
                          <a:tab pos="240029" algn="l"/>
                        </a:tabLst>
                      </a:pPr>
                      <a:r>
                        <a:rPr sz="13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Ель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tabLst>
                          <a:tab pos="1177925" algn="l"/>
                        </a:tabLst>
                      </a:pP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А)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 - 2   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r>
                        <a:rPr sz="1350" b="1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	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 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- 3  IV -</a:t>
                      </a:r>
                      <a:r>
                        <a:rPr sz="135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tabLst>
                          <a:tab pos="1169670" algn="l"/>
                        </a:tabLst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Б) I  - 2   II</a:t>
                      </a:r>
                      <a:r>
                        <a:rPr sz="1350" b="1" spc="2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3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	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 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- 1  IV -</a:t>
                      </a:r>
                      <a:r>
                        <a:rPr sz="1350" b="1" spc="-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tabLst>
                          <a:tab pos="1171575" algn="l"/>
                        </a:tabLst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В) I  - 4   II</a:t>
                      </a:r>
                      <a:r>
                        <a:rPr sz="1350" b="1" spc="2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	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 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- 2  IV -</a:t>
                      </a:r>
                      <a:r>
                        <a:rPr sz="135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1148715" algn="l"/>
                        </a:tabLst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Г) I  - 4   II</a:t>
                      </a:r>
                      <a:r>
                        <a:rPr sz="1350" b="1" spc="25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3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	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 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- 3  IV -</a:t>
                      </a:r>
                      <a:r>
                        <a:rPr sz="1350" b="1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83515">
                        <a:lnSpc>
                          <a:spcPct val="100000"/>
                        </a:lnSpc>
                        <a:tabLst>
                          <a:tab pos="2324735" algn="l"/>
                          <a:tab pos="3279140" algn="l"/>
                        </a:tabLst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  - 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растения </a:t>
                      </a:r>
                      <a:r>
                        <a:rPr sz="1350" b="1" spc="2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 </a:t>
                      </a:r>
                      <a:r>
                        <a:rPr sz="13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-животные	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 </a:t>
                      </a:r>
                      <a:r>
                        <a:rPr sz="13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грибы	IV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-бактерии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851909" y="2800095"/>
            <a:ext cx="3781424" cy="2609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719" y="404710"/>
            <a:ext cx="8875268" cy="5976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618" y="332701"/>
            <a:ext cx="8710676" cy="5904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1494" y="417957"/>
            <a:ext cx="501777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1. </a:t>
            </a:r>
            <a:r>
              <a:rPr sz="2400" spc="-25" dirty="0">
                <a:latin typeface="Calibri"/>
                <a:cs typeface="Calibri"/>
              </a:rPr>
              <a:t>Подготовка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ИПК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учителей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биологии </a:t>
            </a:r>
            <a:r>
              <a:rPr sz="2400" dirty="0">
                <a:latin typeface="Calibri"/>
                <a:cs typeface="Calibri"/>
              </a:rPr>
              <a:t>к </a:t>
            </a:r>
            <a:r>
              <a:rPr sz="2400" spc="-5" dirty="0">
                <a:latin typeface="Calibri"/>
                <a:cs typeface="Calibri"/>
              </a:rPr>
              <a:t>оцениванию по-новому  </a:t>
            </a:r>
            <a:r>
              <a:rPr sz="2400" spc="-15" dirty="0">
                <a:latin typeface="Calibri"/>
                <a:cs typeface="Calibri"/>
              </a:rPr>
              <a:t>(определение </a:t>
            </a:r>
            <a:r>
              <a:rPr sz="2400" spc="-10" dirty="0">
                <a:latin typeface="Calibri"/>
                <a:cs typeface="Calibri"/>
              </a:rPr>
              <a:t>готовности: что </a:t>
            </a:r>
            <a:r>
              <a:rPr sz="2400" spc="-20" dirty="0">
                <a:latin typeface="Calibri"/>
                <a:cs typeface="Calibri"/>
              </a:rPr>
              <a:t>должны  </a:t>
            </a:r>
            <a:r>
              <a:rPr sz="2400" spc="-5" dirty="0">
                <a:latin typeface="Calibri"/>
                <a:cs typeface="Calibri"/>
              </a:rPr>
              <a:t>прочитать, </a:t>
            </a:r>
            <a:r>
              <a:rPr sz="2400" dirty="0">
                <a:latin typeface="Calibri"/>
                <a:cs typeface="Calibri"/>
              </a:rPr>
              <a:t>понять, </a:t>
            </a:r>
            <a:r>
              <a:rPr sz="2400" spc="-5" dirty="0">
                <a:latin typeface="Calibri"/>
                <a:cs typeface="Calibri"/>
              </a:rPr>
              <a:t>уяснить, освоить,  разработать).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71494" y="2613152"/>
            <a:ext cx="5060315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18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312420" algn="l"/>
              </a:tabLst>
            </a:pPr>
            <a:r>
              <a:rPr sz="2400" spc="-10" dirty="0">
                <a:latin typeface="Calibri"/>
                <a:cs typeface="Calibri"/>
              </a:rPr>
              <a:t>Создание банка </a:t>
            </a:r>
            <a:r>
              <a:rPr sz="2400" dirty="0">
                <a:latin typeface="Calibri"/>
                <a:cs typeface="Calibri"/>
              </a:rPr>
              <a:t>заданий </a:t>
            </a:r>
            <a:r>
              <a:rPr sz="2400" spc="-10" dirty="0">
                <a:latin typeface="Calibri"/>
                <a:cs typeface="Calibri"/>
              </a:rPr>
              <a:t>разного  </a:t>
            </a:r>
            <a:r>
              <a:rPr sz="2400" dirty="0">
                <a:latin typeface="Calibri"/>
                <a:cs typeface="Calibri"/>
              </a:rPr>
              <a:t>уровня </a:t>
            </a:r>
            <a:r>
              <a:rPr sz="2400" spc="-5" dirty="0">
                <a:latin typeface="Calibri"/>
                <a:cs typeface="Calibri"/>
              </a:rPr>
              <a:t>сложности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(базовый,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повышенный,</a:t>
            </a:r>
            <a:r>
              <a:rPr sz="2400" dirty="0">
                <a:latin typeface="Calibri"/>
                <a:cs typeface="Calibri"/>
              </a:rPr>
              <a:t> высокий),</a:t>
            </a:r>
            <a:endParaRPr sz="2400">
              <a:latin typeface="Calibri"/>
              <a:cs typeface="Calibri"/>
            </a:endParaRPr>
          </a:p>
          <a:p>
            <a:pPr marL="12700" marR="1438910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позволяющего </a:t>
            </a:r>
            <a:r>
              <a:rPr sz="2400" spc="-10" dirty="0">
                <a:latin typeface="Calibri"/>
                <a:cs typeface="Calibri"/>
              </a:rPr>
              <a:t>осуществить  </a:t>
            </a:r>
            <a:r>
              <a:rPr sz="2400" spc="-5" dirty="0">
                <a:latin typeface="Calibri"/>
                <a:cs typeface="Calibri"/>
              </a:rPr>
              <a:t>оценочную</a:t>
            </a:r>
            <a:r>
              <a:rPr sz="2400" spc="-10" dirty="0">
                <a:latin typeface="Calibri"/>
                <a:cs typeface="Calibri"/>
              </a:rPr>
              <a:t> деятельность.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AutoNum type="arabicPeriod" startAt="3"/>
              <a:tabLst>
                <a:tab pos="312420" algn="l"/>
              </a:tabLst>
            </a:pPr>
            <a:r>
              <a:rPr sz="2400" spc="-5" dirty="0">
                <a:latin typeface="Calibri"/>
                <a:cs typeface="Calibri"/>
              </a:rPr>
              <a:t>Наличие </a:t>
            </a:r>
            <a:r>
              <a:rPr sz="2400" spc="-25" dirty="0">
                <a:latin typeface="Calibri"/>
                <a:cs typeface="Calibri"/>
              </a:rPr>
              <a:t>моделей </a:t>
            </a:r>
            <a:r>
              <a:rPr sz="2400" spc="-15" dirty="0">
                <a:latin typeface="Calibri"/>
                <a:cs typeface="Calibri"/>
              </a:rPr>
              <a:t>ответов </a:t>
            </a:r>
            <a:r>
              <a:rPr sz="2400" spc="-5" dirty="0">
                <a:latin typeface="Calibri"/>
                <a:cs typeface="Calibri"/>
              </a:rPr>
              <a:t>(эталонов 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15" dirty="0">
                <a:latin typeface="Calibri"/>
                <a:cs typeface="Calibri"/>
              </a:rPr>
              <a:t>элементов) </a:t>
            </a: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5" dirty="0">
                <a:latin typeface="Calibri"/>
                <a:cs typeface="Calibri"/>
              </a:rPr>
              <a:t>задания </a:t>
            </a:r>
            <a:r>
              <a:rPr sz="2400" dirty="0">
                <a:latin typeface="Calibri"/>
                <a:cs typeface="Calibri"/>
              </a:rPr>
              <a:t>и  </a:t>
            </a:r>
            <a:r>
              <a:rPr sz="2400" spc="-10" dirty="0">
                <a:latin typeface="Calibri"/>
                <a:cs typeface="Calibri"/>
              </a:rPr>
              <a:t>однозначных </a:t>
            </a:r>
            <a:r>
              <a:rPr sz="2400" spc="-5" dirty="0">
                <a:latin typeface="Calibri"/>
                <a:cs typeface="Calibri"/>
              </a:rPr>
              <a:t>критериев оценивания  для </a:t>
            </a:r>
            <a:r>
              <a:rPr sz="2400" spc="-10" dirty="0">
                <a:latin typeface="Calibri"/>
                <a:cs typeface="Calibri"/>
              </a:rPr>
              <a:t>учителя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учащихся.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667" y="962659"/>
            <a:ext cx="203263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Calibri"/>
                <a:cs typeface="Calibri"/>
              </a:rPr>
              <a:t>Условия  </a:t>
            </a:r>
            <a:r>
              <a:rPr sz="2400" b="1" spc="-10" dirty="0">
                <a:latin typeface="Calibri"/>
                <a:cs typeface="Calibri"/>
              </a:rPr>
              <a:t>эффективного  оценивания </a:t>
            </a:r>
            <a:r>
              <a:rPr sz="2400" b="1" spc="-5" dirty="0">
                <a:latin typeface="Calibri"/>
                <a:cs typeface="Calibri"/>
              </a:rPr>
              <a:t>по  </a:t>
            </a:r>
            <a:r>
              <a:rPr sz="2400" b="1" spc="-10" dirty="0">
                <a:latin typeface="Calibri"/>
                <a:cs typeface="Calibri"/>
              </a:rPr>
              <a:t>биологии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2676" y="497281"/>
            <a:ext cx="3598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Мишакова Валентина </a:t>
            </a:r>
            <a:r>
              <a:rPr sz="1600" spc="-10" dirty="0">
                <a:latin typeface="Calibri"/>
                <a:cs typeface="Calibri"/>
              </a:rPr>
              <a:t>Николаевна,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к.п.н.,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19655" y="3446398"/>
            <a:ext cx="204216" cy="246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06955" y="741679"/>
            <a:ext cx="7077075" cy="41979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8105" indent="4572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Общие </a:t>
            </a:r>
            <a:r>
              <a:rPr sz="1600" spc="-20" dirty="0">
                <a:latin typeface="Calibri"/>
                <a:cs typeface="Calibri"/>
              </a:rPr>
              <a:t>подходы </a:t>
            </a:r>
            <a:r>
              <a:rPr sz="1600" spc="-5" dirty="0">
                <a:latin typeface="Calibri"/>
                <a:cs typeface="Calibri"/>
              </a:rPr>
              <a:t>к организации оценивания </a:t>
            </a:r>
            <a:r>
              <a:rPr sz="1600" spc="-10" dirty="0">
                <a:latin typeface="Calibri"/>
                <a:cs typeface="Calibri"/>
              </a:rPr>
              <a:t>обучающихся биологии средствами  УМК издательства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«Дрофа»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 err="1" smtClean="0">
                <a:latin typeface="Calibri"/>
                <a:cs typeface="Calibri"/>
              </a:rPr>
              <a:t>Биология</a:t>
            </a:r>
            <a:r>
              <a:rPr sz="1600" i="1" spc="-10" dirty="0">
                <a:latin typeface="Calibri"/>
                <a:cs typeface="Calibri"/>
              </a:rPr>
              <a:t>. 5–11 классы. </a:t>
            </a:r>
            <a:r>
              <a:rPr sz="1600" i="1" spc="-5" dirty="0">
                <a:latin typeface="Calibri"/>
                <a:cs typeface="Calibri"/>
              </a:rPr>
              <a:t>Программы для </a:t>
            </a:r>
            <a:r>
              <a:rPr sz="1600" i="1" spc="-10" dirty="0">
                <a:latin typeface="Calibri"/>
                <a:cs typeface="Calibri"/>
              </a:rPr>
              <a:t>общеобразовательных учреждений. </a:t>
            </a:r>
            <a:r>
              <a:rPr sz="1600" i="1" spc="-5" dirty="0">
                <a:latin typeface="Calibri"/>
                <a:cs typeface="Calibri"/>
              </a:rPr>
              <a:t>М.:  </a:t>
            </a:r>
            <a:r>
              <a:rPr sz="1600" i="1" spc="-10" dirty="0">
                <a:latin typeface="Calibri"/>
                <a:cs typeface="Calibri"/>
              </a:rPr>
              <a:t>Дрофа,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2012.</a:t>
            </a:r>
            <a:endParaRPr sz="1600" dirty="0">
              <a:latin typeface="Calibri"/>
              <a:cs typeface="Calibri"/>
            </a:endParaRPr>
          </a:p>
          <a:p>
            <a:pPr marL="12700" marR="762635">
              <a:lnSpc>
                <a:spcPct val="100000"/>
              </a:lnSpc>
            </a:pPr>
            <a:r>
              <a:rPr sz="1600" i="1" spc="-5" dirty="0">
                <a:latin typeface="Calibri"/>
                <a:cs typeface="Calibri"/>
              </a:rPr>
              <a:t>Примерные </a:t>
            </a:r>
            <a:r>
              <a:rPr sz="1600" i="1" spc="-10" dirty="0">
                <a:latin typeface="Calibri"/>
                <a:cs typeface="Calibri"/>
              </a:rPr>
              <a:t>программы </a:t>
            </a:r>
            <a:r>
              <a:rPr sz="1600" i="1" spc="-5" dirty="0">
                <a:latin typeface="Calibri"/>
                <a:cs typeface="Calibri"/>
              </a:rPr>
              <a:t>основного общего </a:t>
            </a:r>
            <a:r>
              <a:rPr sz="1600" i="1" spc="-10" dirty="0">
                <a:latin typeface="Calibri"/>
                <a:cs typeface="Calibri"/>
              </a:rPr>
              <a:t>образования. Биология.  Естествознание. </a:t>
            </a:r>
            <a:r>
              <a:rPr sz="1600" i="1" spc="-5" dirty="0">
                <a:latin typeface="Calibri"/>
                <a:cs typeface="Calibri"/>
              </a:rPr>
              <a:t>- М : Просвещение, </a:t>
            </a:r>
            <a:r>
              <a:rPr sz="1600" i="1" spc="-10" dirty="0">
                <a:latin typeface="Calibri"/>
                <a:cs typeface="Calibri"/>
              </a:rPr>
              <a:t>2011. </a:t>
            </a:r>
            <a:r>
              <a:rPr sz="1600" i="1" spc="-5" dirty="0">
                <a:latin typeface="Calibri"/>
                <a:cs typeface="Calibri"/>
              </a:rPr>
              <a:t>- 79 с. </a:t>
            </a:r>
            <a:r>
              <a:rPr sz="1600" i="1" spc="-10" dirty="0">
                <a:latin typeface="Calibri"/>
                <a:cs typeface="Calibri"/>
              </a:rPr>
              <a:t>(Стандарты второго  </a:t>
            </a:r>
            <a:r>
              <a:rPr sz="1600" i="1" spc="-15" dirty="0">
                <a:latin typeface="Calibri"/>
                <a:cs typeface="Calibri"/>
              </a:rPr>
              <a:t>поколения)</a:t>
            </a:r>
            <a:endParaRPr sz="1600" dirty="0">
              <a:latin typeface="Calibri"/>
              <a:cs typeface="Calibri"/>
            </a:endParaRPr>
          </a:p>
          <a:p>
            <a:pPr marL="12700" marR="762635">
              <a:lnSpc>
                <a:spcPct val="100000"/>
              </a:lnSpc>
            </a:pPr>
            <a:r>
              <a:rPr sz="1600" i="1" spc="-5" dirty="0">
                <a:latin typeface="Calibri"/>
                <a:cs typeface="Calibri"/>
              </a:rPr>
              <a:t>Примерные </a:t>
            </a:r>
            <a:r>
              <a:rPr sz="1600" i="1" spc="-10" dirty="0">
                <a:latin typeface="Calibri"/>
                <a:cs typeface="Calibri"/>
              </a:rPr>
              <a:t>программы </a:t>
            </a:r>
            <a:r>
              <a:rPr sz="1600" i="1" spc="-5" dirty="0">
                <a:latin typeface="Calibri"/>
                <a:cs typeface="Calibri"/>
              </a:rPr>
              <a:t>основного </a:t>
            </a:r>
            <a:r>
              <a:rPr sz="1600" i="1" spc="-10" dirty="0">
                <a:latin typeface="Calibri"/>
                <a:cs typeface="Calibri"/>
              </a:rPr>
              <a:t>общего образования. Биология.  Естествознание. </a:t>
            </a:r>
            <a:r>
              <a:rPr sz="1600" i="1" spc="-5" dirty="0">
                <a:latin typeface="Calibri"/>
                <a:cs typeface="Calibri"/>
              </a:rPr>
              <a:t>- М : Просвещение, </a:t>
            </a:r>
            <a:r>
              <a:rPr sz="1600" i="1" spc="-10" dirty="0">
                <a:latin typeface="Calibri"/>
                <a:cs typeface="Calibri"/>
              </a:rPr>
              <a:t>2011. </a:t>
            </a:r>
            <a:r>
              <a:rPr sz="1600" i="1" spc="-5" dirty="0">
                <a:latin typeface="Calibri"/>
                <a:cs typeface="Calibri"/>
              </a:rPr>
              <a:t>- 79 с. </a:t>
            </a:r>
            <a:r>
              <a:rPr sz="1600" i="1" spc="-10" dirty="0">
                <a:latin typeface="Calibri"/>
                <a:cs typeface="Calibri"/>
              </a:rPr>
              <a:t>(Стандарты второго  </a:t>
            </a:r>
            <a:r>
              <a:rPr sz="1600" i="1" spc="-15" dirty="0">
                <a:latin typeface="Calibri"/>
                <a:cs typeface="Calibri"/>
              </a:rPr>
              <a:t>поколения)</a:t>
            </a:r>
            <a:endParaRPr sz="1600" dirty="0">
              <a:latin typeface="Calibri"/>
              <a:cs typeface="Calibri"/>
            </a:endParaRPr>
          </a:p>
          <a:p>
            <a:pPr marL="12700" marR="673100">
              <a:lnSpc>
                <a:spcPct val="100000"/>
              </a:lnSpc>
            </a:pPr>
            <a:r>
              <a:rPr sz="1600" i="1" spc="-15" dirty="0" err="1" smtClean="0">
                <a:latin typeface="Calibri"/>
                <a:cs typeface="Calibri"/>
              </a:rPr>
              <a:t>Суматохин</a:t>
            </a:r>
            <a:r>
              <a:rPr sz="1600" i="1" spc="-15" dirty="0">
                <a:latin typeface="Calibri"/>
                <a:cs typeface="Calibri"/>
              </a:rPr>
              <a:t>, </a:t>
            </a:r>
            <a:r>
              <a:rPr sz="1600" i="1" spc="-5" dirty="0">
                <a:latin typeface="Calibri"/>
                <a:cs typeface="Calibri"/>
              </a:rPr>
              <a:t>С.В. Чтение и </a:t>
            </a:r>
            <a:r>
              <a:rPr sz="1600" i="1" spc="-10" dirty="0">
                <a:latin typeface="Calibri"/>
                <a:cs typeface="Calibri"/>
              </a:rPr>
              <a:t>понимание содержания текста при обучении  биологии </a:t>
            </a:r>
            <a:r>
              <a:rPr sz="1600" i="1" spc="-5" dirty="0">
                <a:latin typeface="Calibri"/>
                <a:cs typeface="Calibri"/>
              </a:rPr>
              <a:t>/ </a:t>
            </a:r>
            <a:r>
              <a:rPr sz="1600" i="1" spc="-10" dirty="0">
                <a:latin typeface="Calibri"/>
                <a:cs typeface="Calibri"/>
              </a:rPr>
              <a:t>Биология </a:t>
            </a:r>
            <a:r>
              <a:rPr sz="1600" i="1" spc="-5" dirty="0">
                <a:latin typeface="Calibri"/>
                <a:cs typeface="Calibri"/>
              </a:rPr>
              <a:t>в </a:t>
            </a:r>
            <a:r>
              <a:rPr sz="1600" i="1" spc="-15" dirty="0">
                <a:latin typeface="Calibri"/>
                <a:cs typeface="Calibri"/>
              </a:rPr>
              <a:t>школе. </a:t>
            </a:r>
            <a:r>
              <a:rPr sz="1600" i="1" spc="-5" dirty="0">
                <a:latin typeface="Calibri"/>
                <a:cs typeface="Calibri"/>
              </a:rPr>
              <a:t>– </a:t>
            </a:r>
            <a:r>
              <a:rPr sz="1600" i="1" spc="-10" dirty="0">
                <a:latin typeface="Calibri"/>
                <a:cs typeface="Calibri"/>
              </a:rPr>
              <a:t>2012. </a:t>
            </a:r>
            <a:r>
              <a:rPr sz="1600" i="1" spc="-5" dirty="0">
                <a:latin typeface="Calibri"/>
                <a:cs typeface="Calibri"/>
              </a:rPr>
              <a:t>– №6 – </a:t>
            </a:r>
            <a:r>
              <a:rPr sz="1600" i="1" spc="-10" dirty="0">
                <a:latin typeface="Calibri"/>
                <a:cs typeface="Calibri"/>
              </a:rPr>
              <a:t>С.</a:t>
            </a:r>
            <a:r>
              <a:rPr sz="1600" i="1" spc="204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54-60.</a:t>
            </a:r>
            <a:endParaRPr sz="1600" dirty="0">
              <a:latin typeface="Calibri"/>
              <a:cs typeface="Calibri"/>
            </a:endParaRPr>
          </a:p>
          <a:p>
            <a:pPr marL="12700" marR="69850">
              <a:lnSpc>
                <a:spcPct val="100000"/>
              </a:lnSpc>
            </a:pPr>
            <a:r>
              <a:rPr sz="1600" i="1" spc="-10" dirty="0" err="1" smtClean="0">
                <a:latin typeface="Calibri"/>
                <a:cs typeface="Calibri"/>
              </a:rPr>
              <a:t>Мишакова</a:t>
            </a:r>
            <a:r>
              <a:rPr sz="1600" i="1" spc="-10" dirty="0" smtClean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В.Н. </a:t>
            </a:r>
            <a:r>
              <a:rPr sz="1600" i="1" spc="-10" dirty="0">
                <a:latin typeface="Calibri"/>
                <a:cs typeface="Calibri"/>
              </a:rPr>
              <a:t>Организация </a:t>
            </a:r>
            <a:r>
              <a:rPr sz="1600" i="1" spc="-5" dirty="0">
                <a:latin typeface="Calibri"/>
                <a:cs typeface="Calibri"/>
              </a:rPr>
              <a:t>работы с </a:t>
            </a:r>
            <a:r>
              <a:rPr sz="1600" i="1" spc="-10" dirty="0">
                <a:latin typeface="Calibri"/>
                <a:cs typeface="Calibri"/>
              </a:rPr>
              <a:t>текстом </a:t>
            </a:r>
            <a:r>
              <a:rPr sz="1600" i="1" spc="-5" dirty="0">
                <a:latin typeface="Calibri"/>
                <a:cs typeface="Calibri"/>
              </a:rPr>
              <a:t>на </a:t>
            </a:r>
            <a:r>
              <a:rPr sz="1600" i="1" spc="-15" dirty="0">
                <a:latin typeface="Calibri"/>
                <a:cs typeface="Calibri"/>
              </a:rPr>
              <a:t>уроках </a:t>
            </a:r>
            <a:r>
              <a:rPr sz="1600" i="1" spc="-10" dirty="0">
                <a:latin typeface="Calibri"/>
                <a:cs typeface="Calibri"/>
              </a:rPr>
              <a:t>биологии </a:t>
            </a:r>
            <a:r>
              <a:rPr sz="1600" i="1" spc="-5" dirty="0">
                <a:latin typeface="Calibri"/>
                <a:cs typeface="Calibri"/>
              </a:rPr>
              <a:t>в </a:t>
            </a:r>
            <a:r>
              <a:rPr sz="1600" i="1" spc="-10" dirty="0">
                <a:latin typeface="Calibri"/>
                <a:cs typeface="Calibri"/>
              </a:rPr>
              <a:t>условиях  </a:t>
            </a:r>
            <a:r>
              <a:rPr sz="1600" i="1" spc="-5" dirty="0">
                <a:latin typeface="Calibri"/>
                <a:cs typeface="Calibri"/>
              </a:rPr>
              <a:t>внедрения </a:t>
            </a:r>
            <a:r>
              <a:rPr sz="1600" i="1" spc="-15" dirty="0">
                <a:latin typeface="Calibri"/>
                <a:cs typeface="Calibri"/>
              </a:rPr>
              <a:t>ФГОС </a:t>
            </a:r>
            <a:r>
              <a:rPr sz="1600" i="1" spc="-5" dirty="0">
                <a:latin typeface="Calibri"/>
                <a:cs typeface="Calibri"/>
              </a:rPr>
              <a:t>/ </a:t>
            </a:r>
            <a:r>
              <a:rPr sz="1600" i="1" spc="-10" dirty="0">
                <a:latin typeface="Calibri"/>
                <a:cs typeface="Calibri"/>
              </a:rPr>
              <a:t>Биология </a:t>
            </a:r>
            <a:r>
              <a:rPr sz="1600" i="1" spc="-5" dirty="0">
                <a:latin typeface="Calibri"/>
                <a:cs typeface="Calibri"/>
              </a:rPr>
              <a:t>в </a:t>
            </a:r>
            <a:r>
              <a:rPr sz="1600" i="1" spc="-15" dirty="0">
                <a:latin typeface="Calibri"/>
                <a:cs typeface="Calibri"/>
              </a:rPr>
              <a:t>школе. </a:t>
            </a:r>
            <a:r>
              <a:rPr sz="1600" i="1" spc="-5" dirty="0">
                <a:latin typeface="Calibri"/>
                <a:cs typeface="Calibri"/>
              </a:rPr>
              <a:t>- </a:t>
            </a:r>
            <a:r>
              <a:rPr sz="1600" i="1" spc="-10" dirty="0">
                <a:latin typeface="Calibri"/>
                <a:cs typeface="Calibri"/>
              </a:rPr>
              <a:t>2015. </a:t>
            </a:r>
            <a:r>
              <a:rPr sz="1600" i="1" spc="-5" dirty="0">
                <a:latin typeface="Calibri"/>
                <a:cs typeface="Calibri"/>
              </a:rPr>
              <a:t>- № 1. - </a:t>
            </a:r>
            <a:r>
              <a:rPr sz="1600" i="1" spc="-10" dirty="0">
                <a:latin typeface="Calibri"/>
                <a:cs typeface="Calibri"/>
              </a:rPr>
              <a:t>С. 12 </a:t>
            </a:r>
            <a:r>
              <a:rPr sz="1600" i="1" spc="-5" dirty="0">
                <a:latin typeface="Calibri"/>
                <a:cs typeface="Calibri"/>
              </a:rPr>
              <a:t>-</a:t>
            </a:r>
            <a:r>
              <a:rPr sz="1600" i="1" spc="190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19.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i="1" spc="-15" dirty="0" err="1" smtClean="0">
                <a:latin typeface="Calibri"/>
                <a:cs typeface="Calibri"/>
              </a:rPr>
              <a:t>Уроки</a:t>
            </a:r>
            <a:r>
              <a:rPr sz="1600" i="1" spc="-15" dirty="0" smtClean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биологии </a:t>
            </a:r>
            <a:r>
              <a:rPr sz="1600" i="1" spc="-5" dirty="0">
                <a:latin typeface="Calibri"/>
                <a:cs typeface="Calibri"/>
              </a:rPr>
              <a:t>в 6 </a:t>
            </a:r>
            <a:r>
              <a:rPr sz="1600" i="1" spc="-10" dirty="0">
                <a:latin typeface="Calibri"/>
                <a:cs typeface="Calibri"/>
              </a:rPr>
              <a:t>классе </a:t>
            </a:r>
            <a:r>
              <a:rPr sz="1600" i="1" spc="-5" dirty="0">
                <a:latin typeface="Calibri"/>
                <a:cs typeface="Calibri"/>
              </a:rPr>
              <a:t>по </a:t>
            </a:r>
            <a:r>
              <a:rPr sz="1600" i="1" spc="-10" dirty="0">
                <a:latin typeface="Calibri"/>
                <a:cs typeface="Calibri"/>
              </a:rPr>
              <a:t>учебно-методическому комплекту </a:t>
            </a:r>
            <a:r>
              <a:rPr sz="1600" i="1" spc="-5" dirty="0">
                <a:latin typeface="Calibri"/>
                <a:cs typeface="Calibri"/>
              </a:rPr>
              <a:t>Н.И.</a:t>
            </a:r>
            <a:r>
              <a:rPr sz="1600" i="1" spc="22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Сонина</a:t>
            </a:r>
            <a:endParaRPr sz="1600" dirty="0">
              <a:latin typeface="Calibri"/>
              <a:cs typeface="Calibri"/>
            </a:endParaRPr>
          </a:p>
          <a:p>
            <a:pPr marL="12700" marR="205740">
              <a:lnSpc>
                <a:spcPct val="100000"/>
              </a:lnSpc>
            </a:pPr>
            <a:r>
              <a:rPr sz="1600" i="1" spc="-10" dirty="0">
                <a:latin typeface="Calibri"/>
                <a:cs typeface="Calibri"/>
              </a:rPr>
              <a:t>«Биология. </a:t>
            </a:r>
            <a:r>
              <a:rPr sz="1600" i="1" spc="-5" dirty="0">
                <a:latin typeface="Calibri"/>
                <a:cs typeface="Calibri"/>
              </a:rPr>
              <a:t>6 </a:t>
            </a:r>
            <a:r>
              <a:rPr sz="1600" i="1" spc="-10" dirty="0">
                <a:latin typeface="Calibri"/>
                <a:cs typeface="Calibri"/>
              </a:rPr>
              <a:t>класс. </a:t>
            </a:r>
            <a:r>
              <a:rPr sz="1600" i="1" spc="-5" dirty="0">
                <a:latin typeface="Calibri"/>
                <a:cs typeface="Calibri"/>
              </a:rPr>
              <a:t>Живой организм» </a:t>
            </a:r>
            <a:r>
              <a:rPr sz="1600" i="1" dirty="0">
                <a:latin typeface="Calibri"/>
                <a:cs typeface="Calibri"/>
              </a:rPr>
              <a:t>/И.А. </a:t>
            </a:r>
            <a:r>
              <a:rPr sz="1600" i="1" spc="-5" dirty="0">
                <a:latin typeface="Calibri"/>
                <a:cs typeface="Calibri"/>
              </a:rPr>
              <a:t>Акперова. – М.: </a:t>
            </a:r>
            <a:r>
              <a:rPr sz="1600" i="1" spc="-10" dirty="0">
                <a:latin typeface="Calibri"/>
                <a:cs typeface="Calibri"/>
              </a:rPr>
              <a:t>Дрофа, 2005. </a:t>
            </a:r>
            <a:r>
              <a:rPr sz="1600" i="1" spc="-5" dirty="0">
                <a:latin typeface="Calibri"/>
                <a:cs typeface="Calibri"/>
              </a:rPr>
              <a:t>– </a:t>
            </a:r>
            <a:r>
              <a:rPr sz="1600" i="1" spc="-10" dirty="0">
                <a:latin typeface="Calibri"/>
                <a:cs typeface="Calibri"/>
              </a:rPr>
              <a:t>288  </a:t>
            </a:r>
            <a:r>
              <a:rPr sz="1600" i="1" spc="-5" dirty="0">
                <a:latin typeface="Calibri"/>
                <a:cs typeface="Calibri"/>
              </a:rPr>
              <a:t>с.: с ил. –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(Мастер-класс)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370" y="874903"/>
            <a:ext cx="1162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latin typeface="Calibri"/>
                <a:cs typeface="Calibri"/>
              </a:rPr>
              <a:t>Источники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563" y="330708"/>
            <a:ext cx="8427720" cy="6240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23919" y="980694"/>
            <a:ext cx="4762500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07940" y="5236845"/>
            <a:ext cx="2782570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БЛАГОДАРЮ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2400" spc="-5" dirty="0">
                <a:latin typeface="Calibri"/>
                <a:cs typeface="Calibri"/>
              </a:rPr>
              <a:t>ЗА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СОТРУДНИЧЕСТВО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0200" y="285953"/>
            <a:ext cx="39535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Times New Roman"/>
                <a:cs typeface="Times New Roman"/>
              </a:rPr>
              <a:t>«Сведений </a:t>
            </a:r>
            <a:r>
              <a:rPr sz="1800" b="1" i="1" spc="-5" dirty="0">
                <a:latin typeface="Times New Roman"/>
                <a:cs typeface="Times New Roman"/>
              </a:rPr>
              <a:t>науки не </a:t>
            </a:r>
            <a:r>
              <a:rPr sz="1800" b="1" i="1" spc="-15" dirty="0">
                <a:latin typeface="Times New Roman"/>
                <a:cs typeface="Times New Roman"/>
              </a:rPr>
              <a:t>следует</a:t>
            </a:r>
            <a:r>
              <a:rPr sz="1800" b="1" i="1" spc="-70" dirty="0">
                <a:latin typeface="Times New Roman"/>
                <a:cs typeface="Times New Roman"/>
              </a:rPr>
              <a:t> </a:t>
            </a:r>
            <a:r>
              <a:rPr sz="1800" b="1" i="1" spc="-5" dirty="0">
                <a:latin typeface="Times New Roman"/>
                <a:cs typeface="Times New Roman"/>
              </a:rPr>
              <a:t>сообщать  </a:t>
            </a:r>
            <a:r>
              <a:rPr sz="1800" b="1" spc="-5" dirty="0">
                <a:latin typeface="Times New Roman"/>
                <a:cs typeface="Times New Roman"/>
              </a:rPr>
              <a:t>учащемуся готовыми, но </a:t>
            </a:r>
            <a:r>
              <a:rPr sz="1800" b="1" dirty="0">
                <a:latin typeface="Times New Roman"/>
                <a:cs typeface="Times New Roman"/>
              </a:rPr>
              <a:t>его </a:t>
            </a:r>
            <a:r>
              <a:rPr sz="1800" b="1" spc="-5" dirty="0">
                <a:latin typeface="Times New Roman"/>
                <a:cs typeface="Times New Roman"/>
              </a:rPr>
              <a:t>надо  </a:t>
            </a:r>
            <a:r>
              <a:rPr sz="1800" b="1" spc="-10" dirty="0">
                <a:latin typeface="Times New Roman"/>
                <a:cs typeface="Times New Roman"/>
              </a:rPr>
              <a:t>привести </a:t>
            </a:r>
            <a:r>
              <a:rPr sz="1800" b="1" dirty="0">
                <a:latin typeface="Times New Roman"/>
                <a:cs typeface="Times New Roman"/>
              </a:rPr>
              <a:t>к </a:t>
            </a:r>
            <a:r>
              <a:rPr sz="1800" b="1" spc="-35" dirty="0">
                <a:latin typeface="Times New Roman"/>
                <a:cs typeface="Times New Roman"/>
              </a:rPr>
              <a:t>тому, </a:t>
            </a:r>
            <a:r>
              <a:rPr sz="1800" b="1" spc="-5" dirty="0">
                <a:latin typeface="Times New Roman"/>
                <a:cs typeface="Times New Roman"/>
              </a:rPr>
              <a:t>чтобы </a:t>
            </a:r>
            <a:r>
              <a:rPr sz="1800" b="1" dirty="0">
                <a:latin typeface="Times New Roman"/>
                <a:cs typeface="Times New Roman"/>
              </a:rPr>
              <a:t>он </a:t>
            </a:r>
            <a:r>
              <a:rPr sz="1800" b="1" spc="-15" dirty="0">
                <a:latin typeface="Times New Roman"/>
                <a:cs typeface="Times New Roman"/>
              </a:rPr>
              <a:t>сам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их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200" y="1109217"/>
            <a:ext cx="426593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latin typeface="Times New Roman"/>
                <a:cs typeface="Times New Roman"/>
              </a:rPr>
              <a:t>находил, сам </a:t>
            </a:r>
            <a:r>
              <a:rPr sz="1800" b="1" i="1" spc="-5" dirty="0">
                <a:latin typeface="Times New Roman"/>
                <a:cs typeface="Times New Roman"/>
              </a:rPr>
              <a:t>ими овладевал. </a:t>
            </a:r>
            <a:r>
              <a:rPr sz="1800" b="1" i="1" spc="-30" dirty="0">
                <a:latin typeface="Times New Roman"/>
                <a:cs typeface="Times New Roman"/>
              </a:rPr>
              <a:t>Такой </a:t>
            </a:r>
            <a:r>
              <a:rPr sz="1800" b="1" i="1" spc="-15" dirty="0">
                <a:latin typeface="Times New Roman"/>
                <a:cs typeface="Times New Roman"/>
              </a:rPr>
              <a:t>метод  </a:t>
            </a:r>
            <a:r>
              <a:rPr sz="1800" b="1" i="1" spc="-5" dirty="0">
                <a:latin typeface="Times New Roman"/>
                <a:cs typeface="Times New Roman"/>
              </a:rPr>
              <a:t>обучения наилучший, </a:t>
            </a:r>
            <a:r>
              <a:rPr sz="1800" b="1" i="1" spc="-10" dirty="0">
                <a:latin typeface="Times New Roman"/>
                <a:cs typeface="Times New Roman"/>
              </a:rPr>
              <a:t>самый </a:t>
            </a:r>
            <a:r>
              <a:rPr sz="1800" b="1" i="1" spc="-5" dirty="0">
                <a:latin typeface="Times New Roman"/>
                <a:cs typeface="Times New Roman"/>
              </a:rPr>
              <a:t>трудный,  </a:t>
            </a:r>
            <a:r>
              <a:rPr sz="1800" b="1" i="1" spc="-10" dirty="0">
                <a:latin typeface="Times New Roman"/>
                <a:cs typeface="Times New Roman"/>
              </a:rPr>
              <a:t>самый редкий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…»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i="1" dirty="0">
                <a:latin typeface="Times New Roman"/>
                <a:cs typeface="Times New Roman"/>
              </a:rPr>
              <a:t>А.</a:t>
            </a:r>
            <a:r>
              <a:rPr sz="1800" b="1" i="1" spc="-5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Дистервег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916533" y="727201"/>
          <a:ext cx="7849234" cy="57841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0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267970">
                        <a:lnSpc>
                          <a:spcPts val="1635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Виды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УУД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35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Виды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заданий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45085">
                        <a:lnSpc>
                          <a:spcPts val="1639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Личностные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2105" indent="-287655">
                        <a:lnSpc>
                          <a:spcPts val="1639"/>
                        </a:lnSpc>
                        <a:buFont typeface="Arial"/>
                        <a:buChar char="•"/>
                        <a:tabLst>
                          <a:tab pos="332105" algn="l"/>
                          <a:tab pos="332740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Участие в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проектах;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76555" indent="-33210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подведение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итогов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урока;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творческие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задания;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мысленное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воспроизведение картины,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ситуации;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самооценка события,</a:t>
                      </a:r>
                      <a:r>
                        <a:rPr sz="14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происшествия;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ts val="162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дневники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достижений.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159">
                <a:tc>
                  <a:txBody>
                    <a:bodyPr/>
                    <a:lstStyle/>
                    <a:p>
                      <a:pPr marL="45085">
                        <a:lnSpc>
                          <a:spcPts val="1639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Познавательные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8620" indent="-344170">
                        <a:lnSpc>
                          <a:spcPts val="1639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«Найди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отличия»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(можно задать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их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количество);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«Поиск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лишнего»;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«Лабиринты»;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составление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схем-опор;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работа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разного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вида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таблицами;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ts val="162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составление 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распознавание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3520">
                <a:tc>
                  <a:txBody>
                    <a:bodyPr/>
                    <a:lstStyle/>
                    <a:p>
                      <a:pPr marL="45085">
                        <a:lnSpc>
                          <a:spcPts val="1645"/>
                        </a:lnSpc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Регулятивные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indent="-332105">
                        <a:lnSpc>
                          <a:spcPts val="1645"/>
                        </a:lnSpc>
                        <a:buFont typeface="Arial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«Преднамеренные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ошибки»;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поиск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информации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предложенных</a:t>
                      </a:r>
                      <a:r>
                        <a:rPr sz="14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источниках;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взаимоконтроль;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диспут;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заучивание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материала наизусть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классе;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«Ищу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ошибки»;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ts val="1614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КОНОП (контрольный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опрос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определенную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проблему).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3578">
                <a:tc>
                  <a:txBody>
                    <a:bodyPr/>
                    <a:lstStyle/>
                    <a:p>
                      <a:pPr marL="45085">
                        <a:lnSpc>
                          <a:spcPts val="1645"/>
                        </a:lnSpc>
                      </a:pP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Коммуникативные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6555" indent="-332105">
                        <a:lnSpc>
                          <a:spcPts val="1645"/>
                        </a:lnSpc>
                        <a:buFont typeface="Arial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Составь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задание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партнеру;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отзыв на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работу</a:t>
                      </a:r>
                      <a:r>
                        <a:rPr sz="14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товарища;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групповая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работа по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составлению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кроссворда;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магнитофонный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опрос;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«Отгадай,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ком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говорим»;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 indent="-344170">
                        <a:lnSpc>
                          <a:spcPct val="100000"/>
                        </a:lnSpc>
                        <a:buFont typeface="Symbol"/>
                        <a:buChar char=""/>
                        <a:tabLst>
                          <a:tab pos="388620" algn="l"/>
                          <a:tab pos="389255" algn="l"/>
                        </a:tabLst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«подготовь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рассказ...»,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«опиши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устно...», «объясни...»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…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2716" y="316229"/>
            <a:ext cx="4798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5" dirty="0">
                <a:solidFill>
                  <a:srgbClr val="990099"/>
                </a:solidFill>
                <a:latin typeface="Times New Roman"/>
                <a:cs typeface="Times New Roman"/>
              </a:rPr>
              <a:t>Виды заданий, </a:t>
            </a:r>
            <a:r>
              <a:rPr sz="2400" b="1" i="1" spc="-20" dirty="0">
                <a:solidFill>
                  <a:srgbClr val="990099"/>
                </a:solidFill>
                <a:latin typeface="Times New Roman"/>
                <a:cs typeface="Times New Roman"/>
              </a:rPr>
              <a:t>формирующие </a:t>
            </a:r>
            <a:r>
              <a:rPr sz="2400" b="1" i="1" spc="-25" dirty="0">
                <a:solidFill>
                  <a:srgbClr val="990099"/>
                </a:solidFill>
                <a:latin typeface="Times New Roman"/>
                <a:cs typeface="Times New Roman"/>
              </a:rPr>
              <a:t>УУД</a:t>
            </a:r>
            <a:r>
              <a:rPr sz="2400" b="1" i="1" spc="-25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541" y="260629"/>
            <a:ext cx="8352917" cy="6343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1195" y="632587"/>
            <a:ext cx="5261610" cy="1611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i="0" dirty="0">
                <a:latin typeface="Calibri"/>
                <a:cs typeface="Calibri"/>
              </a:rPr>
              <a:t>1. Знание </a:t>
            </a:r>
            <a:r>
              <a:rPr sz="2600" i="0" spc="-5" dirty="0">
                <a:latin typeface="Calibri"/>
                <a:cs typeface="Calibri"/>
              </a:rPr>
              <a:t>основных </a:t>
            </a:r>
            <a:r>
              <a:rPr sz="2600" i="0" dirty="0">
                <a:latin typeface="Calibri"/>
                <a:cs typeface="Calibri"/>
              </a:rPr>
              <a:t>принципов</a:t>
            </a:r>
            <a:r>
              <a:rPr sz="2600" i="0" spc="-75" dirty="0">
                <a:latin typeface="Calibri"/>
                <a:cs typeface="Calibri"/>
              </a:rPr>
              <a:t> </a:t>
            </a:r>
            <a:r>
              <a:rPr sz="2600" i="0" dirty="0">
                <a:latin typeface="Calibri"/>
                <a:cs typeface="Calibri"/>
              </a:rPr>
              <a:t>и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600" i="0" dirty="0">
                <a:latin typeface="Calibri"/>
                <a:cs typeface="Calibri"/>
              </a:rPr>
              <a:t>правил </a:t>
            </a:r>
            <a:r>
              <a:rPr sz="2600" i="0" spc="-5" dirty="0">
                <a:latin typeface="Calibri"/>
                <a:cs typeface="Calibri"/>
              </a:rPr>
              <a:t>отношения </a:t>
            </a:r>
            <a:r>
              <a:rPr sz="2600" i="0" dirty="0">
                <a:latin typeface="Calibri"/>
                <a:cs typeface="Calibri"/>
              </a:rPr>
              <a:t>к живой</a:t>
            </a:r>
            <a:r>
              <a:rPr sz="2600" i="0" spc="-90" dirty="0">
                <a:latin typeface="Calibri"/>
                <a:cs typeface="Calibri"/>
              </a:rPr>
              <a:t> </a:t>
            </a:r>
            <a:r>
              <a:rPr sz="2600" i="0" spc="-15" dirty="0">
                <a:latin typeface="Calibri"/>
                <a:cs typeface="Calibri"/>
              </a:rPr>
              <a:t>природе,  </a:t>
            </a:r>
            <a:r>
              <a:rPr sz="2600" i="0" spc="-5" dirty="0">
                <a:latin typeface="Calibri"/>
                <a:cs typeface="Calibri"/>
              </a:rPr>
              <a:t>основ </a:t>
            </a:r>
            <a:r>
              <a:rPr sz="2600" i="0" spc="-15" dirty="0">
                <a:latin typeface="Calibri"/>
                <a:cs typeface="Calibri"/>
              </a:rPr>
              <a:t>здорового </a:t>
            </a:r>
            <a:r>
              <a:rPr sz="2600" i="0" dirty="0">
                <a:latin typeface="Calibri"/>
                <a:cs typeface="Calibri"/>
              </a:rPr>
              <a:t>образа жизни и  </a:t>
            </a:r>
            <a:r>
              <a:rPr sz="2600" i="0" spc="-5" dirty="0">
                <a:latin typeface="Calibri"/>
                <a:cs typeface="Calibri"/>
              </a:rPr>
              <a:t>здоровье-сберегающих</a:t>
            </a:r>
            <a:r>
              <a:rPr sz="2600" i="0" spc="-55" dirty="0">
                <a:latin typeface="Calibri"/>
                <a:cs typeface="Calibri"/>
              </a:rPr>
              <a:t> </a:t>
            </a:r>
            <a:r>
              <a:rPr sz="2600" i="0" spc="-15" dirty="0">
                <a:latin typeface="Calibri"/>
                <a:cs typeface="Calibri"/>
              </a:rPr>
              <a:t>технологий.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1195" y="2217801"/>
            <a:ext cx="5461000" cy="3990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47040">
              <a:lnSpc>
                <a:spcPct val="100000"/>
              </a:lnSpc>
              <a:spcBef>
                <a:spcPts val="105"/>
              </a:spcBef>
              <a:buAutoNum type="arabicPeriod" startAt="2"/>
              <a:tabLst>
                <a:tab pos="339090" algn="l"/>
              </a:tabLst>
            </a:pPr>
            <a:r>
              <a:rPr sz="2600" spc="-5" dirty="0">
                <a:latin typeface="Calibri"/>
                <a:cs typeface="Calibri"/>
              </a:rPr>
              <a:t>Реализация </a:t>
            </a:r>
            <a:r>
              <a:rPr sz="2600" dirty="0">
                <a:latin typeface="Calibri"/>
                <a:cs typeface="Calibri"/>
              </a:rPr>
              <a:t>установок </a:t>
            </a:r>
            <a:r>
              <a:rPr sz="2600" spc="-15" dirty="0">
                <a:latin typeface="Calibri"/>
                <a:cs typeface="Calibri"/>
              </a:rPr>
              <a:t>здорового  </a:t>
            </a:r>
            <a:r>
              <a:rPr sz="2600" spc="-5" dirty="0">
                <a:latin typeface="Calibri"/>
                <a:cs typeface="Calibri"/>
              </a:rPr>
              <a:t>образа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жизни.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AutoNum type="arabicPeriod" startAt="2"/>
              <a:tabLst>
                <a:tab pos="339090" algn="l"/>
              </a:tabLst>
            </a:pPr>
            <a:r>
              <a:rPr sz="2600" spc="-5" dirty="0">
                <a:latin typeface="Calibri"/>
                <a:cs typeface="Calibri"/>
              </a:rPr>
              <a:t>Сформированность </a:t>
            </a:r>
            <a:r>
              <a:rPr sz="2600" spc="-10" dirty="0">
                <a:latin typeface="Calibri"/>
                <a:cs typeface="Calibri"/>
              </a:rPr>
              <a:t>познавательных  </a:t>
            </a:r>
            <a:r>
              <a:rPr sz="2600" spc="-5" dirty="0">
                <a:latin typeface="Calibri"/>
                <a:cs typeface="Calibri"/>
              </a:rPr>
              <a:t>интересов </a:t>
            </a:r>
            <a:r>
              <a:rPr sz="2600" dirty="0">
                <a:latin typeface="Calibri"/>
                <a:cs typeface="Calibri"/>
              </a:rPr>
              <a:t>и </a:t>
            </a:r>
            <a:r>
              <a:rPr sz="2600" spc="-10" dirty="0">
                <a:latin typeface="Calibri"/>
                <a:cs typeface="Calibri"/>
              </a:rPr>
              <a:t>мотивов,</a:t>
            </a:r>
            <a:r>
              <a:rPr sz="2600" spc="-5" dirty="0">
                <a:latin typeface="Calibri"/>
                <a:cs typeface="Calibri"/>
              </a:rPr>
              <a:t> направленных</a:t>
            </a:r>
            <a:endParaRPr sz="2600">
              <a:latin typeface="Calibri"/>
              <a:cs typeface="Calibri"/>
            </a:endParaRPr>
          </a:p>
          <a:p>
            <a:pPr marL="12700" marR="1306195">
              <a:lnSpc>
                <a:spcPct val="100000"/>
              </a:lnSpc>
            </a:pPr>
            <a:r>
              <a:rPr sz="2600" dirty="0">
                <a:latin typeface="Calibri"/>
                <a:cs typeface="Calibri"/>
              </a:rPr>
              <a:t>на </a:t>
            </a:r>
            <a:r>
              <a:rPr sz="2600" spc="-5" dirty="0">
                <a:latin typeface="Calibri"/>
                <a:cs typeface="Calibri"/>
              </a:rPr>
              <a:t>изучение </a:t>
            </a:r>
            <a:r>
              <a:rPr sz="2600" dirty="0">
                <a:latin typeface="Calibri"/>
                <a:cs typeface="Calibri"/>
              </a:rPr>
              <a:t>живой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природы;  </a:t>
            </a:r>
            <a:r>
              <a:rPr sz="2600" spc="-5" dirty="0">
                <a:latin typeface="Calibri"/>
                <a:cs typeface="Calibri"/>
              </a:rPr>
              <a:t>интеллектуальных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умений</a:t>
            </a:r>
            <a:endParaRPr sz="2600">
              <a:latin typeface="Calibri"/>
              <a:cs typeface="Calibri"/>
            </a:endParaRPr>
          </a:p>
          <a:p>
            <a:pPr marL="12700" marR="478790" algn="just">
              <a:lnSpc>
                <a:spcPct val="100000"/>
              </a:lnSpc>
            </a:pPr>
            <a:r>
              <a:rPr sz="2600" spc="-10" dirty="0">
                <a:latin typeface="Calibri"/>
                <a:cs typeface="Calibri"/>
              </a:rPr>
              <a:t>(доказывать, </a:t>
            </a:r>
            <a:r>
              <a:rPr sz="2600" spc="-5" dirty="0">
                <a:latin typeface="Calibri"/>
                <a:cs typeface="Calibri"/>
              </a:rPr>
              <a:t>строить рассуждения,  анализировать, сравнивать, </a:t>
            </a:r>
            <a:r>
              <a:rPr sz="2600" spc="-20" dirty="0">
                <a:latin typeface="Calibri"/>
                <a:cs typeface="Calibri"/>
              </a:rPr>
              <a:t>делать  </a:t>
            </a:r>
            <a:r>
              <a:rPr sz="2600" spc="-15" dirty="0">
                <a:latin typeface="Calibri"/>
                <a:cs typeface="Calibri"/>
              </a:rPr>
              <a:t>выводы </a:t>
            </a:r>
            <a:r>
              <a:rPr sz="2600" dirty="0">
                <a:latin typeface="Calibri"/>
                <a:cs typeface="Calibri"/>
              </a:rPr>
              <a:t>и </a:t>
            </a:r>
            <a:r>
              <a:rPr sz="2600" spc="-5" dirty="0">
                <a:latin typeface="Calibri"/>
                <a:cs typeface="Calibri"/>
              </a:rPr>
              <a:t>др.); </a:t>
            </a:r>
            <a:r>
              <a:rPr sz="2600" spc="-10" dirty="0">
                <a:latin typeface="Calibri"/>
                <a:cs typeface="Calibri"/>
              </a:rPr>
              <a:t>эстетического</a:t>
            </a:r>
            <a:endParaRPr sz="2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5"/>
              </a:spcBef>
            </a:pPr>
            <a:r>
              <a:rPr sz="2600" spc="-5" dirty="0">
                <a:latin typeface="Calibri"/>
                <a:cs typeface="Calibri"/>
              </a:rPr>
              <a:t>отношения </a:t>
            </a:r>
            <a:r>
              <a:rPr sz="2600" dirty="0">
                <a:latin typeface="Calibri"/>
                <a:cs typeface="Calibri"/>
              </a:rPr>
              <a:t>к живым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объектам.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303" y="489915"/>
            <a:ext cx="181483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latin typeface="Calibri"/>
                <a:cs typeface="Calibri"/>
              </a:rPr>
              <a:t>Требования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к  </a:t>
            </a:r>
            <a:r>
              <a:rPr sz="2400" b="1" spc="-5" dirty="0">
                <a:latin typeface="Calibri"/>
                <a:cs typeface="Calibri"/>
              </a:rPr>
              <a:t>личностным  </a:t>
            </a:r>
            <a:r>
              <a:rPr sz="2400" b="1" spc="-20" dirty="0">
                <a:latin typeface="Calibri"/>
                <a:cs typeface="Calibri"/>
              </a:rPr>
              <a:t>результатам  </a:t>
            </a:r>
            <a:r>
              <a:rPr sz="2400" b="1" spc="-5" dirty="0">
                <a:latin typeface="Calibri"/>
                <a:cs typeface="Calibri"/>
              </a:rPr>
              <a:t>обучения  </a:t>
            </a:r>
            <a:r>
              <a:rPr sz="2400" b="1" spc="-10" dirty="0">
                <a:latin typeface="Calibri"/>
                <a:cs typeface="Calibri"/>
              </a:rPr>
              <a:t>биологии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11195" y="637158"/>
            <a:ext cx="5813425" cy="5517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572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267335" algn="l"/>
              </a:tabLst>
            </a:pPr>
            <a:r>
              <a:rPr sz="2000" b="1" spc="-5" dirty="0">
                <a:latin typeface="Calibri"/>
                <a:cs typeface="Calibri"/>
              </a:rPr>
              <a:t>овладение составляющими </a:t>
            </a:r>
            <a:r>
              <a:rPr sz="2000" b="1" spc="-10" dirty="0">
                <a:latin typeface="Calibri"/>
                <a:cs typeface="Calibri"/>
              </a:rPr>
              <a:t>исследовательской</a:t>
            </a:r>
            <a:r>
              <a:rPr sz="2000" b="1" spc="-1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  проектной </a:t>
            </a:r>
            <a:r>
              <a:rPr sz="2000" b="1" spc="-5" dirty="0">
                <a:latin typeface="Calibri"/>
                <a:cs typeface="Calibri"/>
              </a:rPr>
              <a:t>деятельности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sz="1600" spc="-5" dirty="0">
                <a:latin typeface="Calibri"/>
                <a:cs typeface="Calibri"/>
              </a:rPr>
              <a:t>включая </a:t>
            </a:r>
            <a:r>
              <a:rPr sz="1600" spc="-10" dirty="0">
                <a:latin typeface="Calibri"/>
                <a:cs typeface="Calibri"/>
              </a:rPr>
              <a:t>умения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видеть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sz="1600" spc="-15" dirty="0">
                <a:latin typeface="Calibri"/>
                <a:cs typeface="Calibri"/>
              </a:rPr>
              <a:t>проблему, </a:t>
            </a:r>
            <a:r>
              <a:rPr sz="1600" dirty="0">
                <a:latin typeface="Calibri"/>
                <a:cs typeface="Calibri"/>
              </a:rPr>
              <a:t>ставить </a:t>
            </a:r>
            <a:r>
              <a:rPr sz="1600" spc="-5" dirty="0">
                <a:latin typeface="Calibri"/>
                <a:cs typeface="Calibri"/>
              </a:rPr>
              <a:t>вопросы, выдвигать </a:t>
            </a:r>
            <a:r>
              <a:rPr sz="1600" spc="-10" dirty="0">
                <a:latin typeface="Calibri"/>
                <a:cs typeface="Calibri"/>
              </a:rPr>
              <a:t>гипотезы, </a:t>
            </a:r>
            <a:r>
              <a:rPr sz="1600" spc="-5" dirty="0">
                <a:latin typeface="Calibri"/>
                <a:cs typeface="Calibri"/>
              </a:rPr>
              <a:t>давать  </a:t>
            </a:r>
            <a:r>
              <a:rPr sz="1600" spc="-15" dirty="0">
                <a:latin typeface="Calibri"/>
                <a:cs typeface="Calibri"/>
              </a:rPr>
              <a:t>определения </a:t>
            </a:r>
            <a:r>
              <a:rPr sz="1600" spc="-5" dirty="0">
                <a:latin typeface="Calibri"/>
                <a:cs typeface="Calibri"/>
              </a:rPr>
              <a:t>понятиям, классифицировать, </a:t>
            </a:r>
            <a:r>
              <a:rPr sz="1600" spc="-15" dirty="0">
                <a:latin typeface="Calibri"/>
                <a:cs typeface="Calibri"/>
              </a:rPr>
              <a:t>наблюдать, </a:t>
            </a:r>
            <a:r>
              <a:rPr sz="1600" spc="-10" dirty="0">
                <a:latin typeface="Calibri"/>
                <a:cs typeface="Calibri"/>
              </a:rPr>
              <a:t>проводить  </a:t>
            </a:r>
            <a:r>
              <a:rPr sz="1600" spc="-5" dirty="0">
                <a:latin typeface="Calibri"/>
                <a:cs typeface="Calibri"/>
              </a:rPr>
              <a:t>эксперименты, </a:t>
            </a:r>
            <a:r>
              <a:rPr sz="1600" spc="-15" dirty="0">
                <a:latin typeface="Calibri"/>
                <a:cs typeface="Calibri"/>
              </a:rPr>
              <a:t>делать выводы </a:t>
            </a:r>
            <a:r>
              <a:rPr sz="1600" spc="-5" dirty="0">
                <a:latin typeface="Calibri"/>
                <a:cs typeface="Calibri"/>
              </a:rPr>
              <a:t>и заключения, структурировать  </a:t>
            </a:r>
            <a:r>
              <a:rPr sz="1600" spc="-10" dirty="0">
                <a:latin typeface="Calibri"/>
                <a:cs typeface="Calibri"/>
              </a:rPr>
              <a:t>материал, </a:t>
            </a:r>
            <a:r>
              <a:rPr sz="1600" spc="-5" dirty="0">
                <a:latin typeface="Calibri"/>
                <a:cs typeface="Calibri"/>
              </a:rPr>
              <a:t>объяснять, </a:t>
            </a:r>
            <a:r>
              <a:rPr sz="1600" spc="-10" dirty="0">
                <a:latin typeface="Calibri"/>
                <a:cs typeface="Calibri"/>
              </a:rPr>
              <a:t>доказывать, </a:t>
            </a:r>
            <a:r>
              <a:rPr sz="1600" spc="-5" dirty="0">
                <a:latin typeface="Calibri"/>
                <a:cs typeface="Calibri"/>
              </a:rPr>
              <a:t>защищать свои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идеи;</a:t>
            </a:r>
            <a:endParaRPr sz="1600">
              <a:latin typeface="Calibri"/>
              <a:cs typeface="Calibri"/>
            </a:endParaRPr>
          </a:p>
          <a:p>
            <a:pPr marL="323215" indent="-255270">
              <a:lnSpc>
                <a:spcPts val="2370"/>
              </a:lnSpc>
              <a:buAutoNum type="arabicPeriod" startAt="2"/>
              <a:tabLst>
                <a:tab pos="323850" algn="l"/>
              </a:tabLst>
            </a:pPr>
            <a:r>
              <a:rPr sz="2000" b="1" spc="-5" dirty="0">
                <a:latin typeface="Calibri"/>
                <a:cs typeface="Calibri"/>
              </a:rPr>
              <a:t>умение работать </a:t>
            </a:r>
            <a:r>
              <a:rPr sz="2000" b="1" dirty="0">
                <a:latin typeface="Calibri"/>
                <a:cs typeface="Calibri"/>
              </a:rPr>
              <a:t>с разными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источниками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биологической </a:t>
            </a:r>
            <a:r>
              <a:rPr sz="2000" b="1" dirty="0">
                <a:latin typeface="Calibri"/>
                <a:cs typeface="Calibri"/>
              </a:rPr>
              <a:t>информации: </a:t>
            </a:r>
            <a:r>
              <a:rPr sz="1600" spc="-15" dirty="0">
                <a:latin typeface="Calibri"/>
                <a:cs typeface="Calibri"/>
              </a:rPr>
              <a:t>находить</a:t>
            </a:r>
            <a:r>
              <a:rPr sz="1600" spc="-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биологическую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latin typeface="Calibri"/>
                <a:cs typeface="Calibri"/>
              </a:rPr>
              <a:t>информацию в </a:t>
            </a:r>
            <a:r>
              <a:rPr sz="1600" spc="-10" dirty="0">
                <a:latin typeface="Calibri"/>
                <a:cs typeface="Calibri"/>
              </a:rPr>
              <a:t>различных источниках (тексте учебника,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научно-</a:t>
            </a:r>
            <a:endParaRPr sz="1600">
              <a:latin typeface="Calibri"/>
              <a:cs typeface="Calibri"/>
            </a:endParaRPr>
          </a:p>
          <a:p>
            <a:pPr marL="12700" marR="26670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популярной </a:t>
            </a:r>
            <a:r>
              <a:rPr sz="1600" spc="-5" dirty="0">
                <a:latin typeface="Calibri"/>
                <a:cs typeface="Calibri"/>
              </a:rPr>
              <a:t>литературе, </a:t>
            </a:r>
            <a:r>
              <a:rPr sz="1600" spc="-10" dirty="0">
                <a:latin typeface="Calibri"/>
                <a:cs typeface="Calibri"/>
              </a:rPr>
              <a:t>биологических </a:t>
            </a:r>
            <a:r>
              <a:rPr sz="1600" spc="-5" dirty="0">
                <a:latin typeface="Calibri"/>
                <a:cs typeface="Calibri"/>
              </a:rPr>
              <a:t>словарях и </a:t>
            </a:r>
            <a:r>
              <a:rPr sz="1600" spc="-10" dirty="0">
                <a:latin typeface="Calibri"/>
                <a:cs typeface="Calibri"/>
              </a:rPr>
              <a:t>справочниках),  </a:t>
            </a:r>
            <a:r>
              <a:rPr sz="1600" spc="-5" dirty="0">
                <a:latin typeface="Calibri"/>
                <a:cs typeface="Calibri"/>
              </a:rPr>
              <a:t>анализировать и оценивать информацию, преобразовывать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05"/>
              </a:lnSpc>
            </a:pPr>
            <a:r>
              <a:rPr sz="1600" spc="-5" dirty="0">
                <a:latin typeface="Calibri"/>
                <a:cs typeface="Calibri"/>
              </a:rPr>
              <a:t>информацию из </a:t>
            </a:r>
            <a:r>
              <a:rPr sz="1600" spc="-20" dirty="0">
                <a:latin typeface="Calibri"/>
                <a:cs typeface="Calibri"/>
              </a:rPr>
              <a:t>одной </a:t>
            </a:r>
            <a:r>
              <a:rPr sz="1600" spc="-5" dirty="0">
                <a:latin typeface="Calibri"/>
                <a:cs typeface="Calibri"/>
              </a:rPr>
              <a:t>формы в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другую;</a:t>
            </a:r>
            <a:endParaRPr sz="1600">
              <a:latin typeface="Calibri"/>
              <a:cs typeface="Calibri"/>
            </a:endParaRPr>
          </a:p>
          <a:p>
            <a:pPr marL="12700" marR="391160">
              <a:lnSpc>
                <a:spcPts val="2400"/>
              </a:lnSpc>
              <a:spcBef>
                <a:spcPts val="65"/>
              </a:spcBef>
              <a:buAutoNum type="arabicPeriod" startAt="3"/>
              <a:tabLst>
                <a:tab pos="267970" algn="l"/>
              </a:tabLst>
            </a:pPr>
            <a:r>
              <a:rPr sz="2000" b="1" dirty="0">
                <a:latin typeface="Calibri"/>
                <a:cs typeface="Calibri"/>
              </a:rPr>
              <a:t>способность выбирать </a:t>
            </a:r>
            <a:r>
              <a:rPr sz="2000" b="1" spc="-5" dirty="0">
                <a:latin typeface="Calibri"/>
                <a:cs typeface="Calibri"/>
              </a:rPr>
              <a:t>целевые </a:t>
            </a:r>
            <a:r>
              <a:rPr sz="2000" b="1" dirty="0">
                <a:latin typeface="Calibri"/>
                <a:cs typeface="Calibri"/>
              </a:rPr>
              <a:t>и </a:t>
            </a:r>
            <a:r>
              <a:rPr sz="2000" b="1" spc="-5" dirty="0">
                <a:latin typeface="Calibri"/>
                <a:cs typeface="Calibri"/>
              </a:rPr>
              <a:t>смысловые  установки </a:t>
            </a:r>
            <a:r>
              <a:rPr sz="2000" b="1" dirty="0">
                <a:latin typeface="Calibri"/>
                <a:cs typeface="Calibri"/>
              </a:rPr>
              <a:t>в </a:t>
            </a:r>
            <a:r>
              <a:rPr sz="2000" b="1" spc="-5" dirty="0">
                <a:latin typeface="Calibri"/>
                <a:cs typeface="Calibri"/>
              </a:rPr>
              <a:t>своих действиях </a:t>
            </a:r>
            <a:r>
              <a:rPr sz="2000" b="1" dirty="0">
                <a:latin typeface="Calibri"/>
                <a:cs typeface="Calibri"/>
              </a:rPr>
              <a:t>и </a:t>
            </a:r>
            <a:r>
              <a:rPr sz="2000" b="1" spc="-10" dirty="0">
                <a:latin typeface="Calibri"/>
                <a:cs typeface="Calibri"/>
              </a:rPr>
              <a:t>поступках </a:t>
            </a:r>
            <a:r>
              <a:rPr sz="2000" dirty="0">
                <a:latin typeface="Calibri"/>
                <a:cs typeface="Calibri"/>
              </a:rPr>
              <a:t>по  </a:t>
            </a:r>
            <a:r>
              <a:rPr sz="2000" spc="-5" dirty="0">
                <a:latin typeface="Calibri"/>
                <a:cs typeface="Calibri"/>
              </a:rPr>
              <a:t>отношению </a:t>
            </a:r>
            <a:r>
              <a:rPr sz="2000" dirty="0">
                <a:latin typeface="Calibri"/>
                <a:cs typeface="Calibri"/>
              </a:rPr>
              <a:t>к живой </a:t>
            </a:r>
            <a:r>
              <a:rPr sz="2000" spc="-10" dirty="0">
                <a:latin typeface="Calibri"/>
                <a:cs typeface="Calibri"/>
              </a:rPr>
              <a:t>природе, здоровью </a:t>
            </a:r>
            <a:r>
              <a:rPr sz="2000" spc="-5" dirty="0">
                <a:latin typeface="Calibri"/>
                <a:cs typeface="Calibri"/>
              </a:rPr>
              <a:t>своему</a:t>
            </a:r>
            <a:r>
              <a:rPr sz="2000" spc="-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  </a:t>
            </a:r>
            <a:r>
              <a:rPr sz="2000" spc="-10" dirty="0">
                <a:latin typeface="Calibri"/>
                <a:cs typeface="Calibri"/>
              </a:rPr>
              <a:t>окружающих;</a:t>
            </a:r>
            <a:endParaRPr sz="2000">
              <a:latin typeface="Calibri"/>
              <a:cs typeface="Calibri"/>
            </a:endParaRPr>
          </a:p>
          <a:p>
            <a:pPr marL="267335" indent="-255270">
              <a:lnSpc>
                <a:spcPts val="2320"/>
              </a:lnSpc>
              <a:buAutoNum type="arabicPeriod" startAt="3"/>
              <a:tabLst>
                <a:tab pos="267970" algn="l"/>
              </a:tabLst>
            </a:pPr>
            <a:r>
              <a:rPr sz="2000" b="1" spc="-5" dirty="0">
                <a:latin typeface="Calibri"/>
                <a:cs typeface="Calibri"/>
              </a:rPr>
              <a:t>умение адекватно использовать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речевые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latin typeface="Calibri"/>
                <a:cs typeface="Calibri"/>
              </a:rPr>
              <a:t>средства </a:t>
            </a:r>
            <a:r>
              <a:rPr sz="1600" spc="-10" dirty="0">
                <a:latin typeface="Calibri"/>
                <a:cs typeface="Calibri"/>
              </a:rPr>
              <a:t>для дискуссии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аргументации </a:t>
            </a:r>
            <a:r>
              <a:rPr sz="1600" spc="-5" dirty="0">
                <a:latin typeface="Calibri"/>
                <a:cs typeface="Calibri"/>
              </a:rPr>
              <a:t>своей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позиции,</a:t>
            </a:r>
            <a:endParaRPr sz="1600">
              <a:latin typeface="Calibri"/>
              <a:cs typeface="Calibri"/>
            </a:endParaRPr>
          </a:p>
          <a:p>
            <a:pPr marL="12700" marR="387985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latin typeface="Calibri"/>
                <a:cs typeface="Calibri"/>
              </a:rPr>
              <a:t>сравнивать разные </a:t>
            </a:r>
            <a:r>
              <a:rPr sz="1600" spc="-10" dirty="0">
                <a:latin typeface="Calibri"/>
                <a:cs typeface="Calibri"/>
              </a:rPr>
              <a:t>точки </a:t>
            </a:r>
            <a:r>
              <a:rPr sz="1600" spc="-5" dirty="0">
                <a:latin typeface="Calibri"/>
                <a:cs typeface="Calibri"/>
              </a:rPr>
              <a:t>зрения, </a:t>
            </a:r>
            <a:r>
              <a:rPr sz="1600" spc="-10" dirty="0">
                <a:latin typeface="Calibri"/>
                <a:cs typeface="Calibri"/>
              </a:rPr>
              <a:t>аргументировать </a:t>
            </a:r>
            <a:r>
              <a:rPr sz="1600" spc="-5" dirty="0">
                <a:latin typeface="Calibri"/>
                <a:cs typeface="Calibri"/>
              </a:rPr>
              <a:t>свою </a:t>
            </a:r>
            <a:r>
              <a:rPr sz="1600" spc="-10" dirty="0">
                <a:latin typeface="Calibri"/>
                <a:cs typeface="Calibri"/>
              </a:rPr>
              <a:t>точку  </a:t>
            </a:r>
            <a:r>
              <a:rPr sz="1600" spc="-5" dirty="0">
                <a:latin typeface="Calibri"/>
                <a:cs typeface="Calibri"/>
              </a:rPr>
              <a:t>зрения, отстаивать свою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позицию.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489915"/>
            <a:ext cx="24104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0" spc="-15" dirty="0">
                <a:latin typeface="Calibri"/>
                <a:cs typeface="Calibri"/>
              </a:rPr>
              <a:t>Требования</a:t>
            </a:r>
            <a:r>
              <a:rPr sz="2400" b="1" i="0" spc="-5" dirty="0">
                <a:latin typeface="Calibri"/>
                <a:cs typeface="Calibri"/>
              </a:rPr>
              <a:t> </a:t>
            </a:r>
            <a:r>
              <a:rPr sz="2400" b="1" i="0" dirty="0">
                <a:latin typeface="Calibri"/>
                <a:cs typeface="Calibri"/>
              </a:rPr>
              <a:t>к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b="1" i="0" spc="-5" dirty="0">
                <a:latin typeface="Calibri"/>
                <a:cs typeface="Calibri"/>
              </a:rPr>
              <a:t>м</a:t>
            </a:r>
            <a:r>
              <a:rPr sz="2400" b="1" i="0" spc="5" dirty="0">
                <a:latin typeface="Calibri"/>
                <a:cs typeface="Calibri"/>
              </a:rPr>
              <a:t>е</a:t>
            </a:r>
            <a:r>
              <a:rPr sz="2400" b="1" i="0" dirty="0">
                <a:latin typeface="Calibri"/>
                <a:cs typeface="Calibri"/>
              </a:rPr>
              <a:t>тапр</a:t>
            </a:r>
            <a:r>
              <a:rPr sz="2400" b="1" i="0" spc="-35" dirty="0">
                <a:latin typeface="Calibri"/>
                <a:cs typeface="Calibri"/>
              </a:rPr>
              <a:t>е</a:t>
            </a:r>
            <a:r>
              <a:rPr sz="2400" b="1" i="0" spc="-5" dirty="0">
                <a:latin typeface="Calibri"/>
                <a:cs typeface="Calibri"/>
              </a:rPr>
              <a:t>дметным  </a:t>
            </a:r>
            <a:r>
              <a:rPr sz="2400" b="1" i="0" spc="-20" dirty="0">
                <a:latin typeface="Calibri"/>
                <a:cs typeface="Calibri"/>
              </a:rPr>
              <a:t>результатам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1587500"/>
            <a:ext cx="12884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5" dirty="0">
                <a:latin typeface="Calibri"/>
                <a:cs typeface="Calibri"/>
              </a:rPr>
              <a:t>б</a:t>
            </a:r>
            <a:r>
              <a:rPr sz="2400" b="1" dirty="0">
                <a:latin typeface="Calibri"/>
                <a:cs typeface="Calibri"/>
              </a:rPr>
              <a:t>уч</a:t>
            </a:r>
            <a:r>
              <a:rPr sz="2400" b="1" spc="10" dirty="0">
                <a:latin typeface="Calibri"/>
                <a:cs typeface="Calibri"/>
              </a:rPr>
              <a:t>е</a:t>
            </a:r>
            <a:r>
              <a:rPr sz="2400" b="1" spc="-5" dirty="0">
                <a:latin typeface="Calibri"/>
                <a:cs typeface="Calibri"/>
              </a:rPr>
              <a:t>ния  б</a:t>
            </a:r>
            <a:r>
              <a:rPr sz="2400" b="1" spc="-15" dirty="0">
                <a:latin typeface="Calibri"/>
                <a:cs typeface="Calibri"/>
              </a:rPr>
              <a:t>и</a:t>
            </a:r>
            <a:r>
              <a:rPr sz="2400" b="1" spc="-3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логии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0890" y="5365496"/>
            <a:ext cx="4175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Оценивание </a:t>
            </a:r>
            <a:r>
              <a:rPr sz="1800" b="1" dirty="0">
                <a:latin typeface="Calibri"/>
                <a:cs typeface="Calibri"/>
              </a:rPr>
              <a:t>– в </a:t>
            </a:r>
            <a:r>
              <a:rPr sz="1800" b="1" spc="-5" dirty="0">
                <a:latin typeface="Calibri"/>
                <a:cs typeface="Calibri"/>
              </a:rPr>
              <a:t>составе метапредметных  образовательных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результатов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7004" y="1058418"/>
            <a:ext cx="207708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i="0" spc="-10" dirty="0">
                <a:latin typeface="Calibri"/>
                <a:cs typeface="Calibri"/>
              </a:rPr>
              <a:t>Регулятивные </a:t>
            </a:r>
            <a:r>
              <a:rPr sz="2000" b="1" i="0" spc="-55" dirty="0">
                <a:latin typeface="Calibri"/>
                <a:cs typeface="Calibri"/>
              </a:rPr>
              <a:t>УУД  </a:t>
            </a:r>
            <a:r>
              <a:rPr sz="2000" i="0" spc="-5" dirty="0">
                <a:latin typeface="Calibri"/>
                <a:cs typeface="Calibri"/>
              </a:rPr>
              <a:t>Навыки</a:t>
            </a:r>
            <a:r>
              <a:rPr sz="2000" i="0" spc="-70" dirty="0">
                <a:latin typeface="Calibri"/>
                <a:cs typeface="Calibri"/>
              </a:rPr>
              <a:t> </a:t>
            </a:r>
            <a:r>
              <a:rPr sz="2000" i="0" spc="-10" dirty="0">
                <a:latin typeface="Calibri"/>
                <a:cs typeface="Calibri"/>
              </a:rPr>
              <a:t>рефлексии  </a:t>
            </a:r>
            <a:r>
              <a:rPr sz="2000" i="0" spc="-5" dirty="0">
                <a:latin typeface="Calibri"/>
                <a:cs typeface="Calibri"/>
              </a:rPr>
              <a:t>Самоанализ  </a:t>
            </a:r>
            <a:r>
              <a:rPr sz="2000" i="0" spc="-10" dirty="0">
                <a:latin typeface="Calibri"/>
                <a:cs typeface="Calibri"/>
              </a:rPr>
              <a:t>Самоконтроль  Самооценка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i="0" spc="-5" dirty="0">
                <a:latin typeface="Calibri"/>
                <a:cs typeface="Calibri"/>
              </a:rPr>
              <a:t>Взаимоценка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31890" y="1058418"/>
            <a:ext cx="2629535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4414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Личностные </a:t>
            </a:r>
            <a:r>
              <a:rPr sz="2000" b="1" spc="-55" dirty="0">
                <a:latin typeface="Calibri"/>
                <a:cs typeface="Calibri"/>
              </a:rPr>
              <a:t>УУД  </a:t>
            </a:r>
            <a:r>
              <a:rPr sz="2000" spc="-5" dirty="0">
                <a:latin typeface="Calibri"/>
                <a:cs typeface="Calibri"/>
              </a:rPr>
              <a:t>Самосознание  </a:t>
            </a:r>
            <a:r>
              <a:rPr sz="2000" spc="-30" dirty="0">
                <a:latin typeface="Calibri"/>
                <a:cs typeface="Calibri"/>
              </a:rPr>
              <a:t>Готовность </a:t>
            </a:r>
            <a:r>
              <a:rPr sz="2000" spc="-10" dirty="0">
                <a:latin typeface="Calibri"/>
                <a:cs typeface="Calibri"/>
              </a:rPr>
              <a:t>открыто  </a:t>
            </a:r>
            <a:r>
              <a:rPr sz="2000" spc="-5" dirty="0">
                <a:latin typeface="Calibri"/>
                <a:cs typeface="Calibri"/>
              </a:rPr>
              <a:t>выражать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отстаивать  </a:t>
            </a:r>
            <a:r>
              <a:rPr sz="2000" dirty="0">
                <a:latin typeface="Calibri"/>
                <a:cs typeface="Calibri"/>
              </a:rPr>
              <a:t>свою позицию  </a:t>
            </a:r>
            <a:r>
              <a:rPr sz="2000" spc="-30" dirty="0">
                <a:latin typeface="Calibri"/>
                <a:cs typeface="Calibri"/>
              </a:rPr>
              <a:t>Готовность </a:t>
            </a:r>
            <a:r>
              <a:rPr sz="2000" dirty="0">
                <a:latin typeface="Calibri"/>
                <a:cs typeface="Calibri"/>
              </a:rPr>
              <a:t>к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самостоятельным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действиям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поступкам,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принятию</a:t>
            </a:r>
            <a:endParaRPr sz="2000">
              <a:latin typeface="Calibri"/>
              <a:cs typeface="Calibri"/>
            </a:endParaRPr>
          </a:p>
          <a:p>
            <a:pPr marL="12700" marR="238125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ответственности </a:t>
            </a:r>
            <a:r>
              <a:rPr sz="2000" dirty="0">
                <a:latin typeface="Calibri"/>
                <a:cs typeface="Calibri"/>
              </a:rPr>
              <a:t>за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их  </a:t>
            </a:r>
            <a:r>
              <a:rPr sz="2000" spc="-20" dirty="0">
                <a:latin typeface="Calibri"/>
                <a:cs typeface="Calibri"/>
              </a:rPr>
              <a:t>результаты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44009" y="2132838"/>
            <a:ext cx="864235" cy="504190"/>
          </a:xfrm>
          <a:custGeom>
            <a:avLst/>
            <a:gdLst/>
            <a:ahLst/>
            <a:cxnLst/>
            <a:rect l="l" t="t" r="r" b="b"/>
            <a:pathLst>
              <a:path w="864235" h="504189">
                <a:moveTo>
                  <a:pt x="612013" y="0"/>
                </a:moveTo>
                <a:lnTo>
                  <a:pt x="612013" y="125984"/>
                </a:lnTo>
                <a:lnTo>
                  <a:pt x="0" y="125984"/>
                </a:lnTo>
                <a:lnTo>
                  <a:pt x="0" y="378078"/>
                </a:lnTo>
                <a:lnTo>
                  <a:pt x="612013" y="378078"/>
                </a:lnTo>
                <a:lnTo>
                  <a:pt x="612013" y="504063"/>
                </a:lnTo>
                <a:lnTo>
                  <a:pt x="864107" y="252095"/>
                </a:lnTo>
                <a:lnTo>
                  <a:pt x="61201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4009" y="2132838"/>
            <a:ext cx="864235" cy="504190"/>
          </a:xfrm>
          <a:custGeom>
            <a:avLst/>
            <a:gdLst/>
            <a:ahLst/>
            <a:cxnLst/>
            <a:rect l="l" t="t" r="r" b="b"/>
            <a:pathLst>
              <a:path w="864235" h="504189">
                <a:moveTo>
                  <a:pt x="0" y="125984"/>
                </a:moveTo>
                <a:lnTo>
                  <a:pt x="612013" y="125984"/>
                </a:lnTo>
                <a:lnTo>
                  <a:pt x="612013" y="0"/>
                </a:lnTo>
                <a:lnTo>
                  <a:pt x="864107" y="252095"/>
                </a:lnTo>
                <a:lnTo>
                  <a:pt x="612013" y="504063"/>
                </a:lnTo>
                <a:lnTo>
                  <a:pt x="612013" y="378078"/>
                </a:lnTo>
                <a:lnTo>
                  <a:pt x="0" y="378078"/>
                </a:lnTo>
                <a:lnTo>
                  <a:pt x="0" y="12598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566673"/>
            <a:ext cx="16656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529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Готовность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к  </a:t>
            </a:r>
            <a:r>
              <a:rPr sz="1800" b="1" spc="-5" dirty="0">
                <a:latin typeface="Calibri"/>
                <a:cs typeface="Calibri"/>
              </a:rPr>
              <a:t>обучению  биологии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основной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школе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99230" y="549909"/>
            <a:ext cx="256857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0" dirty="0">
                <a:latin typeface="Calibri"/>
                <a:cs typeface="Calibri"/>
              </a:rPr>
              <a:t>Личностная</a:t>
            </a:r>
            <a:r>
              <a:rPr sz="2000" b="1" i="0" spc="-105" dirty="0">
                <a:latin typeface="Calibri"/>
                <a:cs typeface="Calibri"/>
              </a:rPr>
              <a:t> </a:t>
            </a:r>
            <a:r>
              <a:rPr sz="2000" b="1" i="0" spc="-5" dirty="0">
                <a:latin typeface="Calibri"/>
                <a:cs typeface="Calibri"/>
              </a:rPr>
              <a:t>готовность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i="0" spc="-5" dirty="0">
                <a:latin typeface="Calibri"/>
                <a:cs typeface="Calibri"/>
              </a:rPr>
              <a:t>Мотивация;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99230" y="1159586"/>
            <a:ext cx="3975100" cy="459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личностная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зрелость;</a:t>
            </a:r>
            <a:endParaRPr sz="2000">
              <a:latin typeface="Calibri"/>
              <a:cs typeface="Calibri"/>
            </a:endParaRPr>
          </a:p>
          <a:p>
            <a:pPr marL="12700" marR="941705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уровень </a:t>
            </a:r>
            <a:r>
              <a:rPr sz="2000" spc="-10" dirty="0">
                <a:latin typeface="Calibri"/>
                <a:cs typeface="Calibri"/>
              </a:rPr>
              <a:t>интеллектуального  </a:t>
            </a:r>
            <a:r>
              <a:rPr sz="2000" dirty="0">
                <a:latin typeface="Calibri"/>
                <a:cs typeface="Calibri"/>
              </a:rPr>
              <a:t>развития….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 marR="29083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Метапредметная готовность  </a:t>
            </a:r>
            <a:r>
              <a:rPr sz="2000" spc="-5" dirty="0">
                <a:latin typeface="Calibri"/>
                <a:cs typeface="Calibri"/>
              </a:rPr>
              <a:t>Совокупность умений </a:t>
            </a:r>
            <a:r>
              <a:rPr sz="2000" spc="-10" dirty="0">
                <a:latin typeface="Calibri"/>
                <a:cs typeface="Calibri"/>
              </a:rPr>
              <a:t>(владение  </a:t>
            </a:r>
            <a:r>
              <a:rPr sz="2000" dirty="0">
                <a:latin typeface="Calibri"/>
                <a:cs typeface="Calibri"/>
              </a:rPr>
              <a:t>способами </a:t>
            </a:r>
            <a:r>
              <a:rPr sz="2000" spc="-5" dirty="0">
                <a:latin typeface="Calibri"/>
                <a:cs typeface="Calibri"/>
              </a:rPr>
              <a:t>действия, мышления,  </a:t>
            </a:r>
            <a:r>
              <a:rPr sz="2000" spc="-10" dirty="0">
                <a:latin typeface="Calibri"/>
                <a:cs typeface="Calibri"/>
              </a:rPr>
              <a:t>общения), </a:t>
            </a:r>
            <a:r>
              <a:rPr sz="2000" spc="-5" dirty="0">
                <a:latin typeface="Calibri"/>
                <a:cs typeface="Calibri"/>
              </a:rPr>
              <a:t>позволяющих </a:t>
            </a:r>
            <a:r>
              <a:rPr sz="2000" dirty="0">
                <a:latin typeface="Calibri"/>
                <a:cs typeface="Calibri"/>
              </a:rPr>
              <a:t>успешно  </a:t>
            </a:r>
            <a:r>
              <a:rPr sz="2000" spc="-5" dirty="0">
                <a:latin typeface="Calibri"/>
                <a:cs typeface="Calibri"/>
              </a:rPr>
              <a:t>изучать </a:t>
            </a:r>
            <a:r>
              <a:rPr sz="2000" spc="-10" dirty="0">
                <a:latin typeface="Calibri"/>
                <a:cs typeface="Calibri"/>
              </a:rPr>
              <a:t>биологию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основной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5" dirty="0">
                <a:latin typeface="Calibri"/>
                <a:cs typeface="Calibri"/>
              </a:rPr>
              <a:t>школе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Предметная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готовность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Предметные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знания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умения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20" dirty="0">
                <a:latin typeface="Calibri"/>
                <a:cs typeface="Calibri"/>
              </a:rPr>
              <a:t>результат </a:t>
            </a:r>
            <a:r>
              <a:rPr sz="2000" spc="-5" dirty="0">
                <a:latin typeface="Calibri"/>
                <a:cs typeface="Calibri"/>
              </a:rPr>
              <a:t>освоения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курса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«Окружающий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мир»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21432" y="426338"/>
            <a:ext cx="6337300" cy="3960495"/>
          </a:xfrm>
          <a:custGeom>
            <a:avLst/>
            <a:gdLst/>
            <a:ahLst/>
            <a:cxnLst/>
            <a:rect l="l" t="t" r="r" b="b"/>
            <a:pathLst>
              <a:path w="6337300" h="3960495">
                <a:moveTo>
                  <a:pt x="0" y="1980184"/>
                </a:moveTo>
                <a:lnTo>
                  <a:pt x="2136" y="1906779"/>
                </a:lnTo>
                <a:lnTo>
                  <a:pt x="8497" y="1834048"/>
                </a:lnTo>
                <a:lnTo>
                  <a:pt x="19008" y="1762037"/>
                </a:lnTo>
                <a:lnTo>
                  <a:pt x="33595" y="1690792"/>
                </a:lnTo>
                <a:lnTo>
                  <a:pt x="52185" y="1620360"/>
                </a:lnTo>
                <a:lnTo>
                  <a:pt x="74702" y="1550785"/>
                </a:lnTo>
                <a:lnTo>
                  <a:pt x="101073" y="1482116"/>
                </a:lnTo>
                <a:lnTo>
                  <a:pt x="131225" y="1414398"/>
                </a:lnTo>
                <a:lnTo>
                  <a:pt x="165082" y="1347677"/>
                </a:lnTo>
                <a:lnTo>
                  <a:pt x="202571" y="1282000"/>
                </a:lnTo>
                <a:lnTo>
                  <a:pt x="222654" y="1249567"/>
                </a:lnTo>
                <a:lnTo>
                  <a:pt x="243618" y="1217413"/>
                </a:lnTo>
                <a:lnTo>
                  <a:pt x="265452" y="1185543"/>
                </a:lnTo>
                <a:lnTo>
                  <a:pt x="288148" y="1153962"/>
                </a:lnTo>
                <a:lnTo>
                  <a:pt x="311697" y="1122677"/>
                </a:lnTo>
                <a:lnTo>
                  <a:pt x="336089" y="1091694"/>
                </a:lnTo>
                <a:lnTo>
                  <a:pt x="361314" y="1061017"/>
                </a:lnTo>
                <a:lnTo>
                  <a:pt x="387365" y="1030654"/>
                </a:lnTo>
                <a:lnTo>
                  <a:pt x="414231" y="1000609"/>
                </a:lnTo>
                <a:lnTo>
                  <a:pt x="441903" y="970889"/>
                </a:lnTo>
                <a:lnTo>
                  <a:pt x="470372" y="941499"/>
                </a:lnTo>
                <a:lnTo>
                  <a:pt x="499628" y="912446"/>
                </a:lnTo>
                <a:lnTo>
                  <a:pt x="529663" y="883734"/>
                </a:lnTo>
                <a:lnTo>
                  <a:pt x="560467" y="855370"/>
                </a:lnTo>
                <a:lnTo>
                  <a:pt x="592031" y="827359"/>
                </a:lnTo>
                <a:lnTo>
                  <a:pt x="624346" y="799708"/>
                </a:lnTo>
                <a:lnTo>
                  <a:pt x="657402" y="772421"/>
                </a:lnTo>
                <a:lnTo>
                  <a:pt x="691190" y="745506"/>
                </a:lnTo>
                <a:lnTo>
                  <a:pt x="725701" y="718967"/>
                </a:lnTo>
                <a:lnTo>
                  <a:pt x="760926" y="692810"/>
                </a:lnTo>
                <a:lnTo>
                  <a:pt x="796855" y="667042"/>
                </a:lnTo>
                <a:lnTo>
                  <a:pt x="833479" y="641667"/>
                </a:lnTo>
                <a:lnTo>
                  <a:pt x="870789" y="616693"/>
                </a:lnTo>
                <a:lnTo>
                  <a:pt x="908776" y="592123"/>
                </a:lnTo>
                <a:lnTo>
                  <a:pt x="947430" y="567965"/>
                </a:lnTo>
                <a:lnTo>
                  <a:pt x="986742" y="544225"/>
                </a:lnTo>
                <a:lnTo>
                  <a:pt x="1026703" y="520907"/>
                </a:lnTo>
                <a:lnTo>
                  <a:pt x="1067304" y="498017"/>
                </a:lnTo>
                <a:lnTo>
                  <a:pt x="1108534" y="475562"/>
                </a:lnTo>
                <a:lnTo>
                  <a:pt x="1150386" y="453548"/>
                </a:lnTo>
                <a:lnTo>
                  <a:pt x="1192850" y="431979"/>
                </a:lnTo>
                <a:lnTo>
                  <a:pt x="1235916" y="410862"/>
                </a:lnTo>
                <a:lnTo>
                  <a:pt x="1279576" y="390203"/>
                </a:lnTo>
                <a:lnTo>
                  <a:pt x="1323820" y="370007"/>
                </a:lnTo>
                <a:lnTo>
                  <a:pt x="1368638" y="350280"/>
                </a:lnTo>
                <a:lnTo>
                  <a:pt x="1414022" y="331028"/>
                </a:lnTo>
                <a:lnTo>
                  <a:pt x="1459962" y="312257"/>
                </a:lnTo>
                <a:lnTo>
                  <a:pt x="1506450" y="293972"/>
                </a:lnTo>
                <a:lnTo>
                  <a:pt x="1553475" y="276179"/>
                </a:lnTo>
                <a:lnTo>
                  <a:pt x="1601029" y="258885"/>
                </a:lnTo>
                <a:lnTo>
                  <a:pt x="1649102" y="242094"/>
                </a:lnTo>
                <a:lnTo>
                  <a:pt x="1697685" y="225813"/>
                </a:lnTo>
                <a:lnTo>
                  <a:pt x="1746768" y="210048"/>
                </a:lnTo>
                <a:lnTo>
                  <a:pt x="1796344" y="194804"/>
                </a:lnTo>
                <a:lnTo>
                  <a:pt x="1846401" y="180086"/>
                </a:lnTo>
                <a:lnTo>
                  <a:pt x="1896932" y="165902"/>
                </a:lnTo>
                <a:lnTo>
                  <a:pt x="1947926" y="152255"/>
                </a:lnTo>
                <a:lnTo>
                  <a:pt x="1999374" y="139154"/>
                </a:lnTo>
                <a:lnTo>
                  <a:pt x="2051268" y="126602"/>
                </a:lnTo>
                <a:lnTo>
                  <a:pt x="2103598" y="114606"/>
                </a:lnTo>
                <a:lnTo>
                  <a:pt x="2156355" y="103172"/>
                </a:lnTo>
                <a:lnTo>
                  <a:pt x="2209529" y="92306"/>
                </a:lnTo>
                <a:lnTo>
                  <a:pt x="2263112" y="82012"/>
                </a:lnTo>
                <a:lnTo>
                  <a:pt x="2317093" y="72298"/>
                </a:lnTo>
                <a:lnTo>
                  <a:pt x="2371464" y="63168"/>
                </a:lnTo>
                <a:lnTo>
                  <a:pt x="2426215" y="54629"/>
                </a:lnTo>
                <a:lnTo>
                  <a:pt x="2481338" y="46687"/>
                </a:lnTo>
                <a:lnTo>
                  <a:pt x="2536823" y="39347"/>
                </a:lnTo>
                <a:lnTo>
                  <a:pt x="2592660" y="32614"/>
                </a:lnTo>
                <a:lnTo>
                  <a:pt x="2648841" y="26495"/>
                </a:lnTo>
                <a:lnTo>
                  <a:pt x="2705356" y="20996"/>
                </a:lnTo>
                <a:lnTo>
                  <a:pt x="2762196" y="16122"/>
                </a:lnTo>
                <a:lnTo>
                  <a:pt x="2819351" y="11880"/>
                </a:lnTo>
                <a:lnTo>
                  <a:pt x="2876813" y="8274"/>
                </a:lnTo>
                <a:lnTo>
                  <a:pt x="2934572" y="5310"/>
                </a:lnTo>
                <a:lnTo>
                  <a:pt x="2992619" y="2996"/>
                </a:lnTo>
                <a:lnTo>
                  <a:pt x="3050945" y="1335"/>
                </a:lnTo>
                <a:lnTo>
                  <a:pt x="3109540" y="334"/>
                </a:lnTo>
                <a:lnTo>
                  <a:pt x="3168396" y="0"/>
                </a:lnTo>
                <a:lnTo>
                  <a:pt x="3227251" y="334"/>
                </a:lnTo>
                <a:lnTo>
                  <a:pt x="3285846" y="1335"/>
                </a:lnTo>
                <a:lnTo>
                  <a:pt x="3344172" y="2996"/>
                </a:lnTo>
                <a:lnTo>
                  <a:pt x="3402219" y="5310"/>
                </a:lnTo>
                <a:lnTo>
                  <a:pt x="3459978" y="8274"/>
                </a:lnTo>
                <a:lnTo>
                  <a:pt x="3517440" y="11880"/>
                </a:lnTo>
                <a:lnTo>
                  <a:pt x="3574595" y="16122"/>
                </a:lnTo>
                <a:lnTo>
                  <a:pt x="3631435" y="20996"/>
                </a:lnTo>
                <a:lnTo>
                  <a:pt x="3687950" y="26495"/>
                </a:lnTo>
                <a:lnTo>
                  <a:pt x="3744131" y="32614"/>
                </a:lnTo>
                <a:lnTo>
                  <a:pt x="3799968" y="39347"/>
                </a:lnTo>
                <a:lnTo>
                  <a:pt x="3855453" y="46687"/>
                </a:lnTo>
                <a:lnTo>
                  <a:pt x="3910576" y="54629"/>
                </a:lnTo>
                <a:lnTo>
                  <a:pt x="3965327" y="63168"/>
                </a:lnTo>
                <a:lnTo>
                  <a:pt x="4019698" y="72298"/>
                </a:lnTo>
                <a:lnTo>
                  <a:pt x="4073679" y="82012"/>
                </a:lnTo>
                <a:lnTo>
                  <a:pt x="4127262" y="92306"/>
                </a:lnTo>
                <a:lnTo>
                  <a:pt x="4180436" y="103172"/>
                </a:lnTo>
                <a:lnTo>
                  <a:pt x="4233193" y="114606"/>
                </a:lnTo>
                <a:lnTo>
                  <a:pt x="4285523" y="126602"/>
                </a:lnTo>
                <a:lnTo>
                  <a:pt x="4337417" y="139154"/>
                </a:lnTo>
                <a:lnTo>
                  <a:pt x="4388865" y="152255"/>
                </a:lnTo>
                <a:lnTo>
                  <a:pt x="4439859" y="165902"/>
                </a:lnTo>
                <a:lnTo>
                  <a:pt x="4490390" y="180086"/>
                </a:lnTo>
                <a:lnTo>
                  <a:pt x="4540447" y="194804"/>
                </a:lnTo>
                <a:lnTo>
                  <a:pt x="4590023" y="210048"/>
                </a:lnTo>
                <a:lnTo>
                  <a:pt x="4639106" y="225813"/>
                </a:lnTo>
                <a:lnTo>
                  <a:pt x="4687689" y="242094"/>
                </a:lnTo>
                <a:lnTo>
                  <a:pt x="4735762" y="258885"/>
                </a:lnTo>
                <a:lnTo>
                  <a:pt x="4783316" y="276179"/>
                </a:lnTo>
                <a:lnTo>
                  <a:pt x="4830341" y="293972"/>
                </a:lnTo>
                <a:lnTo>
                  <a:pt x="4876829" y="312257"/>
                </a:lnTo>
                <a:lnTo>
                  <a:pt x="4922769" y="331028"/>
                </a:lnTo>
                <a:lnTo>
                  <a:pt x="4968153" y="350280"/>
                </a:lnTo>
                <a:lnTo>
                  <a:pt x="5012971" y="370007"/>
                </a:lnTo>
                <a:lnTo>
                  <a:pt x="5057215" y="390203"/>
                </a:lnTo>
                <a:lnTo>
                  <a:pt x="5100875" y="410862"/>
                </a:lnTo>
                <a:lnTo>
                  <a:pt x="5143941" y="431979"/>
                </a:lnTo>
                <a:lnTo>
                  <a:pt x="5186405" y="453548"/>
                </a:lnTo>
                <a:lnTo>
                  <a:pt x="5228257" y="475562"/>
                </a:lnTo>
                <a:lnTo>
                  <a:pt x="5269487" y="498017"/>
                </a:lnTo>
                <a:lnTo>
                  <a:pt x="5310088" y="520907"/>
                </a:lnTo>
                <a:lnTo>
                  <a:pt x="5350049" y="544225"/>
                </a:lnTo>
                <a:lnTo>
                  <a:pt x="5389361" y="567965"/>
                </a:lnTo>
                <a:lnTo>
                  <a:pt x="5428015" y="592123"/>
                </a:lnTo>
                <a:lnTo>
                  <a:pt x="5466002" y="616693"/>
                </a:lnTo>
                <a:lnTo>
                  <a:pt x="5503312" y="641667"/>
                </a:lnTo>
                <a:lnTo>
                  <a:pt x="5539936" y="667042"/>
                </a:lnTo>
                <a:lnTo>
                  <a:pt x="5575865" y="692810"/>
                </a:lnTo>
                <a:lnTo>
                  <a:pt x="5611090" y="718967"/>
                </a:lnTo>
                <a:lnTo>
                  <a:pt x="5645601" y="745506"/>
                </a:lnTo>
                <a:lnTo>
                  <a:pt x="5679389" y="772421"/>
                </a:lnTo>
                <a:lnTo>
                  <a:pt x="5712445" y="799708"/>
                </a:lnTo>
                <a:lnTo>
                  <a:pt x="5744760" y="827359"/>
                </a:lnTo>
                <a:lnTo>
                  <a:pt x="5776324" y="855370"/>
                </a:lnTo>
                <a:lnTo>
                  <a:pt x="5807128" y="883734"/>
                </a:lnTo>
                <a:lnTo>
                  <a:pt x="5837163" y="912446"/>
                </a:lnTo>
                <a:lnTo>
                  <a:pt x="5866419" y="941499"/>
                </a:lnTo>
                <a:lnTo>
                  <a:pt x="5894888" y="970889"/>
                </a:lnTo>
                <a:lnTo>
                  <a:pt x="5922560" y="1000609"/>
                </a:lnTo>
                <a:lnTo>
                  <a:pt x="5949426" y="1030654"/>
                </a:lnTo>
                <a:lnTo>
                  <a:pt x="5975477" y="1061017"/>
                </a:lnTo>
                <a:lnTo>
                  <a:pt x="6000702" y="1091694"/>
                </a:lnTo>
                <a:lnTo>
                  <a:pt x="6025094" y="1122677"/>
                </a:lnTo>
                <a:lnTo>
                  <a:pt x="6048643" y="1153962"/>
                </a:lnTo>
                <a:lnTo>
                  <a:pt x="6071339" y="1185543"/>
                </a:lnTo>
                <a:lnTo>
                  <a:pt x="6093173" y="1217413"/>
                </a:lnTo>
                <a:lnTo>
                  <a:pt x="6114137" y="1249567"/>
                </a:lnTo>
                <a:lnTo>
                  <a:pt x="6134220" y="1282000"/>
                </a:lnTo>
                <a:lnTo>
                  <a:pt x="6171709" y="1347677"/>
                </a:lnTo>
                <a:lnTo>
                  <a:pt x="6205566" y="1414398"/>
                </a:lnTo>
                <a:lnTo>
                  <a:pt x="6235718" y="1482116"/>
                </a:lnTo>
                <a:lnTo>
                  <a:pt x="6262089" y="1550785"/>
                </a:lnTo>
                <a:lnTo>
                  <a:pt x="6284606" y="1620360"/>
                </a:lnTo>
                <a:lnTo>
                  <a:pt x="6303196" y="1690792"/>
                </a:lnTo>
                <a:lnTo>
                  <a:pt x="6317783" y="1762037"/>
                </a:lnTo>
                <a:lnTo>
                  <a:pt x="6328294" y="1834048"/>
                </a:lnTo>
                <a:lnTo>
                  <a:pt x="6334655" y="1906779"/>
                </a:lnTo>
                <a:lnTo>
                  <a:pt x="6336792" y="1980184"/>
                </a:lnTo>
                <a:lnTo>
                  <a:pt x="6336256" y="2016967"/>
                </a:lnTo>
                <a:lnTo>
                  <a:pt x="6331998" y="2090040"/>
                </a:lnTo>
                <a:lnTo>
                  <a:pt x="6323552" y="2162417"/>
                </a:lnTo>
                <a:lnTo>
                  <a:pt x="6310994" y="2234051"/>
                </a:lnTo>
                <a:lnTo>
                  <a:pt x="6294397" y="2304895"/>
                </a:lnTo>
                <a:lnTo>
                  <a:pt x="6273834" y="2374905"/>
                </a:lnTo>
                <a:lnTo>
                  <a:pt x="6249380" y="2444032"/>
                </a:lnTo>
                <a:lnTo>
                  <a:pt x="6221110" y="2512232"/>
                </a:lnTo>
                <a:lnTo>
                  <a:pt x="6189097" y="2579457"/>
                </a:lnTo>
                <a:lnTo>
                  <a:pt x="6153414" y="2645662"/>
                </a:lnTo>
                <a:lnTo>
                  <a:pt x="6114137" y="2710800"/>
                </a:lnTo>
                <a:lnTo>
                  <a:pt x="6093173" y="2742954"/>
                </a:lnTo>
                <a:lnTo>
                  <a:pt x="6071339" y="2774824"/>
                </a:lnTo>
                <a:lnTo>
                  <a:pt x="6048643" y="2806405"/>
                </a:lnTo>
                <a:lnTo>
                  <a:pt x="6025094" y="2837690"/>
                </a:lnTo>
                <a:lnTo>
                  <a:pt x="6000702" y="2868673"/>
                </a:lnTo>
                <a:lnTo>
                  <a:pt x="5975477" y="2899350"/>
                </a:lnTo>
                <a:lnTo>
                  <a:pt x="5949426" y="2929713"/>
                </a:lnTo>
                <a:lnTo>
                  <a:pt x="5922560" y="2959758"/>
                </a:lnTo>
                <a:lnTo>
                  <a:pt x="5894888" y="2989478"/>
                </a:lnTo>
                <a:lnTo>
                  <a:pt x="5866419" y="3018868"/>
                </a:lnTo>
                <a:lnTo>
                  <a:pt x="5837163" y="3047921"/>
                </a:lnTo>
                <a:lnTo>
                  <a:pt x="5807128" y="3076633"/>
                </a:lnTo>
                <a:lnTo>
                  <a:pt x="5776324" y="3104997"/>
                </a:lnTo>
                <a:lnTo>
                  <a:pt x="5744760" y="3133008"/>
                </a:lnTo>
                <a:lnTo>
                  <a:pt x="5712445" y="3160659"/>
                </a:lnTo>
                <a:lnTo>
                  <a:pt x="5679389" y="3187946"/>
                </a:lnTo>
                <a:lnTo>
                  <a:pt x="5645601" y="3214861"/>
                </a:lnTo>
                <a:lnTo>
                  <a:pt x="5611090" y="3241400"/>
                </a:lnTo>
                <a:lnTo>
                  <a:pt x="5575865" y="3267557"/>
                </a:lnTo>
                <a:lnTo>
                  <a:pt x="5539936" y="3293325"/>
                </a:lnTo>
                <a:lnTo>
                  <a:pt x="5503312" y="3318700"/>
                </a:lnTo>
                <a:lnTo>
                  <a:pt x="5466002" y="3343674"/>
                </a:lnTo>
                <a:lnTo>
                  <a:pt x="5428015" y="3368244"/>
                </a:lnTo>
                <a:lnTo>
                  <a:pt x="5389361" y="3392402"/>
                </a:lnTo>
                <a:lnTo>
                  <a:pt x="5350049" y="3416142"/>
                </a:lnTo>
                <a:lnTo>
                  <a:pt x="5310088" y="3439460"/>
                </a:lnTo>
                <a:lnTo>
                  <a:pt x="5269487" y="3462350"/>
                </a:lnTo>
                <a:lnTo>
                  <a:pt x="5228257" y="3484805"/>
                </a:lnTo>
                <a:lnTo>
                  <a:pt x="5186405" y="3506819"/>
                </a:lnTo>
                <a:lnTo>
                  <a:pt x="5143941" y="3528388"/>
                </a:lnTo>
                <a:lnTo>
                  <a:pt x="5100875" y="3549505"/>
                </a:lnTo>
                <a:lnTo>
                  <a:pt x="5057215" y="3570164"/>
                </a:lnTo>
                <a:lnTo>
                  <a:pt x="5012971" y="3590360"/>
                </a:lnTo>
                <a:lnTo>
                  <a:pt x="4968153" y="3610087"/>
                </a:lnTo>
                <a:lnTo>
                  <a:pt x="4922769" y="3629339"/>
                </a:lnTo>
                <a:lnTo>
                  <a:pt x="4876829" y="3648110"/>
                </a:lnTo>
                <a:lnTo>
                  <a:pt x="4830341" y="3666395"/>
                </a:lnTo>
                <a:lnTo>
                  <a:pt x="4783316" y="3684188"/>
                </a:lnTo>
                <a:lnTo>
                  <a:pt x="4735762" y="3701482"/>
                </a:lnTo>
                <a:lnTo>
                  <a:pt x="4687689" y="3718273"/>
                </a:lnTo>
                <a:lnTo>
                  <a:pt x="4639106" y="3734554"/>
                </a:lnTo>
                <a:lnTo>
                  <a:pt x="4590023" y="3750319"/>
                </a:lnTo>
                <a:lnTo>
                  <a:pt x="4540447" y="3765563"/>
                </a:lnTo>
                <a:lnTo>
                  <a:pt x="4490390" y="3780281"/>
                </a:lnTo>
                <a:lnTo>
                  <a:pt x="4439859" y="3794465"/>
                </a:lnTo>
                <a:lnTo>
                  <a:pt x="4388865" y="3808112"/>
                </a:lnTo>
                <a:lnTo>
                  <a:pt x="4337417" y="3821213"/>
                </a:lnTo>
                <a:lnTo>
                  <a:pt x="4285523" y="3833765"/>
                </a:lnTo>
                <a:lnTo>
                  <a:pt x="4233193" y="3845761"/>
                </a:lnTo>
                <a:lnTo>
                  <a:pt x="4180436" y="3857195"/>
                </a:lnTo>
                <a:lnTo>
                  <a:pt x="4127262" y="3868061"/>
                </a:lnTo>
                <a:lnTo>
                  <a:pt x="4073679" y="3878355"/>
                </a:lnTo>
                <a:lnTo>
                  <a:pt x="4019698" y="3888069"/>
                </a:lnTo>
                <a:lnTo>
                  <a:pt x="3965327" y="3897199"/>
                </a:lnTo>
                <a:lnTo>
                  <a:pt x="3910576" y="3905738"/>
                </a:lnTo>
                <a:lnTo>
                  <a:pt x="3855453" y="3913680"/>
                </a:lnTo>
                <a:lnTo>
                  <a:pt x="3799968" y="3921020"/>
                </a:lnTo>
                <a:lnTo>
                  <a:pt x="3744131" y="3927753"/>
                </a:lnTo>
                <a:lnTo>
                  <a:pt x="3687950" y="3933872"/>
                </a:lnTo>
                <a:lnTo>
                  <a:pt x="3631435" y="3939371"/>
                </a:lnTo>
                <a:lnTo>
                  <a:pt x="3574595" y="3944245"/>
                </a:lnTo>
                <a:lnTo>
                  <a:pt x="3517440" y="3948487"/>
                </a:lnTo>
                <a:lnTo>
                  <a:pt x="3459978" y="3952093"/>
                </a:lnTo>
                <a:lnTo>
                  <a:pt x="3402219" y="3955057"/>
                </a:lnTo>
                <a:lnTo>
                  <a:pt x="3344172" y="3957371"/>
                </a:lnTo>
                <a:lnTo>
                  <a:pt x="3285846" y="3959032"/>
                </a:lnTo>
                <a:lnTo>
                  <a:pt x="3227251" y="3960033"/>
                </a:lnTo>
                <a:lnTo>
                  <a:pt x="3168396" y="3960368"/>
                </a:lnTo>
                <a:lnTo>
                  <a:pt x="3109540" y="3960033"/>
                </a:lnTo>
                <a:lnTo>
                  <a:pt x="3050945" y="3959032"/>
                </a:lnTo>
                <a:lnTo>
                  <a:pt x="2992619" y="3957371"/>
                </a:lnTo>
                <a:lnTo>
                  <a:pt x="2934572" y="3955057"/>
                </a:lnTo>
                <a:lnTo>
                  <a:pt x="2876813" y="3952093"/>
                </a:lnTo>
                <a:lnTo>
                  <a:pt x="2819351" y="3948487"/>
                </a:lnTo>
                <a:lnTo>
                  <a:pt x="2762196" y="3944245"/>
                </a:lnTo>
                <a:lnTo>
                  <a:pt x="2705356" y="3939371"/>
                </a:lnTo>
                <a:lnTo>
                  <a:pt x="2648841" y="3933872"/>
                </a:lnTo>
                <a:lnTo>
                  <a:pt x="2592660" y="3927753"/>
                </a:lnTo>
                <a:lnTo>
                  <a:pt x="2536823" y="3921020"/>
                </a:lnTo>
                <a:lnTo>
                  <a:pt x="2481338" y="3913680"/>
                </a:lnTo>
                <a:lnTo>
                  <a:pt x="2426215" y="3905738"/>
                </a:lnTo>
                <a:lnTo>
                  <a:pt x="2371464" y="3897199"/>
                </a:lnTo>
                <a:lnTo>
                  <a:pt x="2317093" y="3888069"/>
                </a:lnTo>
                <a:lnTo>
                  <a:pt x="2263112" y="3878355"/>
                </a:lnTo>
                <a:lnTo>
                  <a:pt x="2209529" y="3868061"/>
                </a:lnTo>
                <a:lnTo>
                  <a:pt x="2156355" y="3857195"/>
                </a:lnTo>
                <a:lnTo>
                  <a:pt x="2103598" y="3845761"/>
                </a:lnTo>
                <a:lnTo>
                  <a:pt x="2051268" y="3833765"/>
                </a:lnTo>
                <a:lnTo>
                  <a:pt x="1999374" y="3821213"/>
                </a:lnTo>
                <a:lnTo>
                  <a:pt x="1947926" y="3808112"/>
                </a:lnTo>
                <a:lnTo>
                  <a:pt x="1896932" y="3794465"/>
                </a:lnTo>
                <a:lnTo>
                  <a:pt x="1846401" y="3780281"/>
                </a:lnTo>
                <a:lnTo>
                  <a:pt x="1796344" y="3765563"/>
                </a:lnTo>
                <a:lnTo>
                  <a:pt x="1746768" y="3750319"/>
                </a:lnTo>
                <a:lnTo>
                  <a:pt x="1697685" y="3734554"/>
                </a:lnTo>
                <a:lnTo>
                  <a:pt x="1649102" y="3718273"/>
                </a:lnTo>
                <a:lnTo>
                  <a:pt x="1601029" y="3701482"/>
                </a:lnTo>
                <a:lnTo>
                  <a:pt x="1553475" y="3684188"/>
                </a:lnTo>
                <a:lnTo>
                  <a:pt x="1506450" y="3666395"/>
                </a:lnTo>
                <a:lnTo>
                  <a:pt x="1459962" y="3648110"/>
                </a:lnTo>
                <a:lnTo>
                  <a:pt x="1414022" y="3629339"/>
                </a:lnTo>
                <a:lnTo>
                  <a:pt x="1368638" y="3610087"/>
                </a:lnTo>
                <a:lnTo>
                  <a:pt x="1323820" y="3590360"/>
                </a:lnTo>
                <a:lnTo>
                  <a:pt x="1279576" y="3570164"/>
                </a:lnTo>
                <a:lnTo>
                  <a:pt x="1235916" y="3549505"/>
                </a:lnTo>
                <a:lnTo>
                  <a:pt x="1192850" y="3528388"/>
                </a:lnTo>
                <a:lnTo>
                  <a:pt x="1150386" y="3506819"/>
                </a:lnTo>
                <a:lnTo>
                  <a:pt x="1108534" y="3484805"/>
                </a:lnTo>
                <a:lnTo>
                  <a:pt x="1067304" y="3462350"/>
                </a:lnTo>
                <a:lnTo>
                  <a:pt x="1026703" y="3439460"/>
                </a:lnTo>
                <a:lnTo>
                  <a:pt x="986742" y="3416142"/>
                </a:lnTo>
                <a:lnTo>
                  <a:pt x="947430" y="3392402"/>
                </a:lnTo>
                <a:lnTo>
                  <a:pt x="908776" y="3368244"/>
                </a:lnTo>
                <a:lnTo>
                  <a:pt x="870789" y="3343674"/>
                </a:lnTo>
                <a:lnTo>
                  <a:pt x="833479" y="3318700"/>
                </a:lnTo>
                <a:lnTo>
                  <a:pt x="796855" y="3293325"/>
                </a:lnTo>
                <a:lnTo>
                  <a:pt x="760926" y="3267557"/>
                </a:lnTo>
                <a:lnTo>
                  <a:pt x="725701" y="3241400"/>
                </a:lnTo>
                <a:lnTo>
                  <a:pt x="691190" y="3214861"/>
                </a:lnTo>
                <a:lnTo>
                  <a:pt x="657402" y="3187946"/>
                </a:lnTo>
                <a:lnTo>
                  <a:pt x="624346" y="3160659"/>
                </a:lnTo>
                <a:lnTo>
                  <a:pt x="592031" y="3133008"/>
                </a:lnTo>
                <a:lnTo>
                  <a:pt x="560467" y="3104997"/>
                </a:lnTo>
                <a:lnTo>
                  <a:pt x="529663" y="3076633"/>
                </a:lnTo>
                <a:lnTo>
                  <a:pt x="499628" y="3047921"/>
                </a:lnTo>
                <a:lnTo>
                  <a:pt x="470372" y="3018868"/>
                </a:lnTo>
                <a:lnTo>
                  <a:pt x="441903" y="2989478"/>
                </a:lnTo>
                <a:lnTo>
                  <a:pt x="414231" y="2959758"/>
                </a:lnTo>
                <a:lnTo>
                  <a:pt x="387365" y="2929713"/>
                </a:lnTo>
                <a:lnTo>
                  <a:pt x="361314" y="2899350"/>
                </a:lnTo>
                <a:lnTo>
                  <a:pt x="336089" y="2868673"/>
                </a:lnTo>
                <a:lnTo>
                  <a:pt x="311697" y="2837690"/>
                </a:lnTo>
                <a:lnTo>
                  <a:pt x="288148" y="2806405"/>
                </a:lnTo>
                <a:lnTo>
                  <a:pt x="265452" y="2774824"/>
                </a:lnTo>
                <a:lnTo>
                  <a:pt x="243618" y="2742954"/>
                </a:lnTo>
                <a:lnTo>
                  <a:pt x="222654" y="2710800"/>
                </a:lnTo>
                <a:lnTo>
                  <a:pt x="202571" y="2678367"/>
                </a:lnTo>
                <a:lnTo>
                  <a:pt x="165082" y="2612690"/>
                </a:lnTo>
                <a:lnTo>
                  <a:pt x="131225" y="2545969"/>
                </a:lnTo>
                <a:lnTo>
                  <a:pt x="101073" y="2478251"/>
                </a:lnTo>
                <a:lnTo>
                  <a:pt x="74702" y="2409582"/>
                </a:lnTo>
                <a:lnTo>
                  <a:pt x="52185" y="2340007"/>
                </a:lnTo>
                <a:lnTo>
                  <a:pt x="33595" y="2269575"/>
                </a:lnTo>
                <a:lnTo>
                  <a:pt x="19008" y="2198330"/>
                </a:lnTo>
                <a:lnTo>
                  <a:pt x="8497" y="2126319"/>
                </a:lnTo>
                <a:lnTo>
                  <a:pt x="2136" y="2053588"/>
                </a:lnTo>
                <a:lnTo>
                  <a:pt x="0" y="198018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9720" y="2420873"/>
            <a:ext cx="6337300" cy="3960495"/>
          </a:xfrm>
          <a:custGeom>
            <a:avLst/>
            <a:gdLst/>
            <a:ahLst/>
            <a:cxnLst/>
            <a:rect l="l" t="t" r="r" b="b"/>
            <a:pathLst>
              <a:path w="6337300" h="3960495">
                <a:moveTo>
                  <a:pt x="0" y="1980183"/>
                </a:moveTo>
                <a:lnTo>
                  <a:pt x="2136" y="1906779"/>
                </a:lnTo>
                <a:lnTo>
                  <a:pt x="8497" y="1834048"/>
                </a:lnTo>
                <a:lnTo>
                  <a:pt x="19008" y="1762037"/>
                </a:lnTo>
                <a:lnTo>
                  <a:pt x="33595" y="1690792"/>
                </a:lnTo>
                <a:lnTo>
                  <a:pt x="52185" y="1620360"/>
                </a:lnTo>
                <a:lnTo>
                  <a:pt x="74702" y="1550785"/>
                </a:lnTo>
                <a:lnTo>
                  <a:pt x="101073" y="1482116"/>
                </a:lnTo>
                <a:lnTo>
                  <a:pt x="131225" y="1414398"/>
                </a:lnTo>
                <a:lnTo>
                  <a:pt x="165082" y="1347677"/>
                </a:lnTo>
                <a:lnTo>
                  <a:pt x="202571" y="1282000"/>
                </a:lnTo>
                <a:lnTo>
                  <a:pt x="222654" y="1249567"/>
                </a:lnTo>
                <a:lnTo>
                  <a:pt x="243618" y="1217413"/>
                </a:lnTo>
                <a:lnTo>
                  <a:pt x="265452" y="1185543"/>
                </a:lnTo>
                <a:lnTo>
                  <a:pt x="288148" y="1153962"/>
                </a:lnTo>
                <a:lnTo>
                  <a:pt x="311697" y="1122677"/>
                </a:lnTo>
                <a:lnTo>
                  <a:pt x="336089" y="1091694"/>
                </a:lnTo>
                <a:lnTo>
                  <a:pt x="361314" y="1061017"/>
                </a:lnTo>
                <a:lnTo>
                  <a:pt x="387365" y="1030654"/>
                </a:lnTo>
                <a:lnTo>
                  <a:pt x="414231" y="1000609"/>
                </a:lnTo>
                <a:lnTo>
                  <a:pt x="441903" y="970889"/>
                </a:lnTo>
                <a:lnTo>
                  <a:pt x="470372" y="941499"/>
                </a:lnTo>
                <a:lnTo>
                  <a:pt x="499628" y="912446"/>
                </a:lnTo>
                <a:lnTo>
                  <a:pt x="529663" y="883734"/>
                </a:lnTo>
                <a:lnTo>
                  <a:pt x="560467" y="855370"/>
                </a:lnTo>
                <a:lnTo>
                  <a:pt x="592031" y="827359"/>
                </a:lnTo>
                <a:lnTo>
                  <a:pt x="624346" y="799708"/>
                </a:lnTo>
                <a:lnTo>
                  <a:pt x="657402" y="772421"/>
                </a:lnTo>
                <a:lnTo>
                  <a:pt x="691190" y="745506"/>
                </a:lnTo>
                <a:lnTo>
                  <a:pt x="725701" y="718967"/>
                </a:lnTo>
                <a:lnTo>
                  <a:pt x="760926" y="692810"/>
                </a:lnTo>
                <a:lnTo>
                  <a:pt x="796855" y="667042"/>
                </a:lnTo>
                <a:lnTo>
                  <a:pt x="833479" y="641667"/>
                </a:lnTo>
                <a:lnTo>
                  <a:pt x="870789" y="616693"/>
                </a:lnTo>
                <a:lnTo>
                  <a:pt x="908776" y="592123"/>
                </a:lnTo>
                <a:lnTo>
                  <a:pt x="947430" y="567965"/>
                </a:lnTo>
                <a:lnTo>
                  <a:pt x="986742" y="544225"/>
                </a:lnTo>
                <a:lnTo>
                  <a:pt x="1026703" y="520907"/>
                </a:lnTo>
                <a:lnTo>
                  <a:pt x="1067304" y="498017"/>
                </a:lnTo>
                <a:lnTo>
                  <a:pt x="1108534" y="475562"/>
                </a:lnTo>
                <a:lnTo>
                  <a:pt x="1150386" y="453548"/>
                </a:lnTo>
                <a:lnTo>
                  <a:pt x="1192850" y="431979"/>
                </a:lnTo>
                <a:lnTo>
                  <a:pt x="1235916" y="410862"/>
                </a:lnTo>
                <a:lnTo>
                  <a:pt x="1279576" y="390203"/>
                </a:lnTo>
                <a:lnTo>
                  <a:pt x="1323820" y="370007"/>
                </a:lnTo>
                <a:lnTo>
                  <a:pt x="1368638" y="350280"/>
                </a:lnTo>
                <a:lnTo>
                  <a:pt x="1414022" y="331028"/>
                </a:lnTo>
                <a:lnTo>
                  <a:pt x="1459962" y="312257"/>
                </a:lnTo>
                <a:lnTo>
                  <a:pt x="1506450" y="293972"/>
                </a:lnTo>
                <a:lnTo>
                  <a:pt x="1553475" y="276179"/>
                </a:lnTo>
                <a:lnTo>
                  <a:pt x="1601029" y="258885"/>
                </a:lnTo>
                <a:lnTo>
                  <a:pt x="1649102" y="242094"/>
                </a:lnTo>
                <a:lnTo>
                  <a:pt x="1697685" y="225813"/>
                </a:lnTo>
                <a:lnTo>
                  <a:pt x="1746768" y="210048"/>
                </a:lnTo>
                <a:lnTo>
                  <a:pt x="1796344" y="194804"/>
                </a:lnTo>
                <a:lnTo>
                  <a:pt x="1846401" y="180086"/>
                </a:lnTo>
                <a:lnTo>
                  <a:pt x="1896932" y="165902"/>
                </a:lnTo>
                <a:lnTo>
                  <a:pt x="1947926" y="152255"/>
                </a:lnTo>
                <a:lnTo>
                  <a:pt x="1999374" y="139154"/>
                </a:lnTo>
                <a:lnTo>
                  <a:pt x="2051268" y="126602"/>
                </a:lnTo>
                <a:lnTo>
                  <a:pt x="2103598" y="114606"/>
                </a:lnTo>
                <a:lnTo>
                  <a:pt x="2156355" y="103172"/>
                </a:lnTo>
                <a:lnTo>
                  <a:pt x="2209529" y="92306"/>
                </a:lnTo>
                <a:lnTo>
                  <a:pt x="2263112" y="82012"/>
                </a:lnTo>
                <a:lnTo>
                  <a:pt x="2317093" y="72298"/>
                </a:lnTo>
                <a:lnTo>
                  <a:pt x="2371464" y="63168"/>
                </a:lnTo>
                <a:lnTo>
                  <a:pt x="2426215" y="54629"/>
                </a:lnTo>
                <a:lnTo>
                  <a:pt x="2481338" y="46687"/>
                </a:lnTo>
                <a:lnTo>
                  <a:pt x="2536823" y="39347"/>
                </a:lnTo>
                <a:lnTo>
                  <a:pt x="2592660" y="32614"/>
                </a:lnTo>
                <a:lnTo>
                  <a:pt x="2648841" y="26495"/>
                </a:lnTo>
                <a:lnTo>
                  <a:pt x="2705356" y="20996"/>
                </a:lnTo>
                <a:lnTo>
                  <a:pt x="2762196" y="16122"/>
                </a:lnTo>
                <a:lnTo>
                  <a:pt x="2819351" y="11880"/>
                </a:lnTo>
                <a:lnTo>
                  <a:pt x="2876813" y="8274"/>
                </a:lnTo>
                <a:lnTo>
                  <a:pt x="2934572" y="5310"/>
                </a:lnTo>
                <a:lnTo>
                  <a:pt x="2992619" y="2996"/>
                </a:lnTo>
                <a:lnTo>
                  <a:pt x="3050945" y="1335"/>
                </a:lnTo>
                <a:lnTo>
                  <a:pt x="3109540" y="334"/>
                </a:lnTo>
                <a:lnTo>
                  <a:pt x="3168396" y="0"/>
                </a:lnTo>
                <a:lnTo>
                  <a:pt x="3227251" y="334"/>
                </a:lnTo>
                <a:lnTo>
                  <a:pt x="3285846" y="1335"/>
                </a:lnTo>
                <a:lnTo>
                  <a:pt x="3344172" y="2996"/>
                </a:lnTo>
                <a:lnTo>
                  <a:pt x="3402219" y="5310"/>
                </a:lnTo>
                <a:lnTo>
                  <a:pt x="3459978" y="8274"/>
                </a:lnTo>
                <a:lnTo>
                  <a:pt x="3517440" y="11880"/>
                </a:lnTo>
                <a:lnTo>
                  <a:pt x="3574595" y="16122"/>
                </a:lnTo>
                <a:lnTo>
                  <a:pt x="3631435" y="20996"/>
                </a:lnTo>
                <a:lnTo>
                  <a:pt x="3687950" y="26495"/>
                </a:lnTo>
                <a:lnTo>
                  <a:pt x="3744131" y="32614"/>
                </a:lnTo>
                <a:lnTo>
                  <a:pt x="3799968" y="39347"/>
                </a:lnTo>
                <a:lnTo>
                  <a:pt x="3855453" y="46687"/>
                </a:lnTo>
                <a:lnTo>
                  <a:pt x="3910576" y="54629"/>
                </a:lnTo>
                <a:lnTo>
                  <a:pt x="3965327" y="63168"/>
                </a:lnTo>
                <a:lnTo>
                  <a:pt x="4019698" y="72298"/>
                </a:lnTo>
                <a:lnTo>
                  <a:pt x="4073679" y="82012"/>
                </a:lnTo>
                <a:lnTo>
                  <a:pt x="4127262" y="92306"/>
                </a:lnTo>
                <a:lnTo>
                  <a:pt x="4180436" y="103172"/>
                </a:lnTo>
                <a:lnTo>
                  <a:pt x="4233193" y="114606"/>
                </a:lnTo>
                <a:lnTo>
                  <a:pt x="4285523" y="126602"/>
                </a:lnTo>
                <a:lnTo>
                  <a:pt x="4337417" y="139154"/>
                </a:lnTo>
                <a:lnTo>
                  <a:pt x="4388865" y="152255"/>
                </a:lnTo>
                <a:lnTo>
                  <a:pt x="4439859" y="165902"/>
                </a:lnTo>
                <a:lnTo>
                  <a:pt x="4490390" y="180086"/>
                </a:lnTo>
                <a:lnTo>
                  <a:pt x="4540447" y="194804"/>
                </a:lnTo>
                <a:lnTo>
                  <a:pt x="4590023" y="210048"/>
                </a:lnTo>
                <a:lnTo>
                  <a:pt x="4639106" y="225813"/>
                </a:lnTo>
                <a:lnTo>
                  <a:pt x="4687689" y="242094"/>
                </a:lnTo>
                <a:lnTo>
                  <a:pt x="4735762" y="258885"/>
                </a:lnTo>
                <a:lnTo>
                  <a:pt x="4783316" y="276179"/>
                </a:lnTo>
                <a:lnTo>
                  <a:pt x="4830341" y="293972"/>
                </a:lnTo>
                <a:lnTo>
                  <a:pt x="4876829" y="312257"/>
                </a:lnTo>
                <a:lnTo>
                  <a:pt x="4922769" y="331028"/>
                </a:lnTo>
                <a:lnTo>
                  <a:pt x="4968153" y="350280"/>
                </a:lnTo>
                <a:lnTo>
                  <a:pt x="5012971" y="370007"/>
                </a:lnTo>
                <a:lnTo>
                  <a:pt x="5057215" y="390203"/>
                </a:lnTo>
                <a:lnTo>
                  <a:pt x="5100875" y="410862"/>
                </a:lnTo>
                <a:lnTo>
                  <a:pt x="5143941" y="431979"/>
                </a:lnTo>
                <a:lnTo>
                  <a:pt x="5186405" y="453548"/>
                </a:lnTo>
                <a:lnTo>
                  <a:pt x="5228257" y="475562"/>
                </a:lnTo>
                <a:lnTo>
                  <a:pt x="5269487" y="498017"/>
                </a:lnTo>
                <a:lnTo>
                  <a:pt x="5310088" y="520907"/>
                </a:lnTo>
                <a:lnTo>
                  <a:pt x="5350049" y="544225"/>
                </a:lnTo>
                <a:lnTo>
                  <a:pt x="5389361" y="567965"/>
                </a:lnTo>
                <a:lnTo>
                  <a:pt x="5428015" y="592123"/>
                </a:lnTo>
                <a:lnTo>
                  <a:pt x="5466002" y="616693"/>
                </a:lnTo>
                <a:lnTo>
                  <a:pt x="5503312" y="641667"/>
                </a:lnTo>
                <a:lnTo>
                  <a:pt x="5539936" y="667042"/>
                </a:lnTo>
                <a:lnTo>
                  <a:pt x="5575865" y="692810"/>
                </a:lnTo>
                <a:lnTo>
                  <a:pt x="5611090" y="718967"/>
                </a:lnTo>
                <a:lnTo>
                  <a:pt x="5645601" y="745506"/>
                </a:lnTo>
                <a:lnTo>
                  <a:pt x="5679389" y="772421"/>
                </a:lnTo>
                <a:lnTo>
                  <a:pt x="5712445" y="799708"/>
                </a:lnTo>
                <a:lnTo>
                  <a:pt x="5744760" y="827359"/>
                </a:lnTo>
                <a:lnTo>
                  <a:pt x="5776324" y="855370"/>
                </a:lnTo>
                <a:lnTo>
                  <a:pt x="5807128" y="883734"/>
                </a:lnTo>
                <a:lnTo>
                  <a:pt x="5837163" y="912446"/>
                </a:lnTo>
                <a:lnTo>
                  <a:pt x="5866419" y="941499"/>
                </a:lnTo>
                <a:lnTo>
                  <a:pt x="5894888" y="970889"/>
                </a:lnTo>
                <a:lnTo>
                  <a:pt x="5922560" y="1000609"/>
                </a:lnTo>
                <a:lnTo>
                  <a:pt x="5949426" y="1030654"/>
                </a:lnTo>
                <a:lnTo>
                  <a:pt x="5975477" y="1061017"/>
                </a:lnTo>
                <a:lnTo>
                  <a:pt x="6000702" y="1091694"/>
                </a:lnTo>
                <a:lnTo>
                  <a:pt x="6025094" y="1122677"/>
                </a:lnTo>
                <a:lnTo>
                  <a:pt x="6048643" y="1153962"/>
                </a:lnTo>
                <a:lnTo>
                  <a:pt x="6071339" y="1185543"/>
                </a:lnTo>
                <a:lnTo>
                  <a:pt x="6093173" y="1217413"/>
                </a:lnTo>
                <a:lnTo>
                  <a:pt x="6114137" y="1249567"/>
                </a:lnTo>
                <a:lnTo>
                  <a:pt x="6134220" y="1282000"/>
                </a:lnTo>
                <a:lnTo>
                  <a:pt x="6171709" y="1347677"/>
                </a:lnTo>
                <a:lnTo>
                  <a:pt x="6205566" y="1414398"/>
                </a:lnTo>
                <a:lnTo>
                  <a:pt x="6235718" y="1482116"/>
                </a:lnTo>
                <a:lnTo>
                  <a:pt x="6262089" y="1550785"/>
                </a:lnTo>
                <a:lnTo>
                  <a:pt x="6284606" y="1620360"/>
                </a:lnTo>
                <a:lnTo>
                  <a:pt x="6303196" y="1690792"/>
                </a:lnTo>
                <a:lnTo>
                  <a:pt x="6317783" y="1762037"/>
                </a:lnTo>
                <a:lnTo>
                  <a:pt x="6328294" y="1834048"/>
                </a:lnTo>
                <a:lnTo>
                  <a:pt x="6334655" y="1906779"/>
                </a:lnTo>
                <a:lnTo>
                  <a:pt x="6336792" y="1980183"/>
                </a:lnTo>
                <a:lnTo>
                  <a:pt x="6336256" y="2016971"/>
                </a:lnTo>
                <a:lnTo>
                  <a:pt x="6331998" y="2090053"/>
                </a:lnTo>
                <a:lnTo>
                  <a:pt x="6323552" y="2162437"/>
                </a:lnTo>
                <a:lnTo>
                  <a:pt x="6310994" y="2234078"/>
                </a:lnTo>
                <a:lnTo>
                  <a:pt x="6294397" y="2304929"/>
                </a:lnTo>
                <a:lnTo>
                  <a:pt x="6273834" y="2374945"/>
                </a:lnTo>
                <a:lnTo>
                  <a:pt x="6249380" y="2444078"/>
                </a:lnTo>
                <a:lnTo>
                  <a:pt x="6221110" y="2512283"/>
                </a:lnTo>
                <a:lnTo>
                  <a:pt x="6189097" y="2579513"/>
                </a:lnTo>
                <a:lnTo>
                  <a:pt x="6153414" y="2645722"/>
                </a:lnTo>
                <a:lnTo>
                  <a:pt x="6114137" y="2710865"/>
                </a:lnTo>
                <a:lnTo>
                  <a:pt x="6093173" y="2743021"/>
                </a:lnTo>
                <a:lnTo>
                  <a:pt x="6071339" y="2774893"/>
                </a:lnTo>
                <a:lnTo>
                  <a:pt x="6048643" y="2806476"/>
                </a:lnTo>
                <a:lnTo>
                  <a:pt x="6025094" y="2837762"/>
                </a:lnTo>
                <a:lnTo>
                  <a:pt x="6000702" y="2868748"/>
                </a:lnTo>
                <a:lnTo>
                  <a:pt x="5975477" y="2899426"/>
                </a:lnTo>
                <a:lnTo>
                  <a:pt x="5949426" y="2929790"/>
                </a:lnTo>
                <a:lnTo>
                  <a:pt x="5922560" y="2959836"/>
                </a:lnTo>
                <a:lnTo>
                  <a:pt x="5894888" y="2989558"/>
                </a:lnTo>
                <a:lnTo>
                  <a:pt x="5866419" y="3018949"/>
                </a:lnTo>
                <a:lnTo>
                  <a:pt x="5837163" y="3048004"/>
                </a:lnTo>
                <a:lnTo>
                  <a:pt x="5807128" y="3076717"/>
                </a:lnTo>
                <a:lnTo>
                  <a:pt x="5776324" y="3105082"/>
                </a:lnTo>
                <a:lnTo>
                  <a:pt x="5744760" y="3133093"/>
                </a:lnTo>
                <a:lnTo>
                  <a:pt x="5712445" y="3160746"/>
                </a:lnTo>
                <a:lnTo>
                  <a:pt x="5679389" y="3188033"/>
                </a:lnTo>
                <a:lnTo>
                  <a:pt x="5645601" y="3214949"/>
                </a:lnTo>
                <a:lnTo>
                  <a:pt x="5611090" y="3241489"/>
                </a:lnTo>
                <a:lnTo>
                  <a:pt x="5575865" y="3267646"/>
                </a:lnTo>
                <a:lnTo>
                  <a:pt x="5539936" y="3293415"/>
                </a:lnTo>
                <a:lnTo>
                  <a:pt x="5503312" y="3318790"/>
                </a:lnTo>
                <a:lnTo>
                  <a:pt x="5466002" y="3343766"/>
                </a:lnTo>
                <a:lnTo>
                  <a:pt x="5428015" y="3368335"/>
                </a:lnTo>
                <a:lnTo>
                  <a:pt x="5389361" y="3392494"/>
                </a:lnTo>
                <a:lnTo>
                  <a:pt x="5350049" y="3416235"/>
                </a:lnTo>
                <a:lnTo>
                  <a:pt x="5310088" y="3439553"/>
                </a:lnTo>
                <a:lnTo>
                  <a:pt x="5269487" y="3462443"/>
                </a:lnTo>
                <a:lnTo>
                  <a:pt x="5228257" y="3484898"/>
                </a:lnTo>
                <a:lnTo>
                  <a:pt x="5186405" y="3506913"/>
                </a:lnTo>
                <a:lnTo>
                  <a:pt x="5143941" y="3528482"/>
                </a:lnTo>
                <a:lnTo>
                  <a:pt x="5100875" y="3549599"/>
                </a:lnTo>
                <a:lnTo>
                  <a:pt x="5057215" y="3570258"/>
                </a:lnTo>
                <a:lnTo>
                  <a:pt x="5012971" y="3590455"/>
                </a:lnTo>
                <a:lnTo>
                  <a:pt x="4968153" y="3610181"/>
                </a:lnTo>
                <a:lnTo>
                  <a:pt x="4922769" y="3629433"/>
                </a:lnTo>
                <a:lnTo>
                  <a:pt x="4876829" y="3648205"/>
                </a:lnTo>
                <a:lnTo>
                  <a:pt x="4830341" y="3666489"/>
                </a:lnTo>
                <a:lnTo>
                  <a:pt x="4783316" y="3684282"/>
                </a:lnTo>
                <a:lnTo>
                  <a:pt x="4735762" y="3701576"/>
                </a:lnTo>
                <a:lnTo>
                  <a:pt x="4687689" y="3718366"/>
                </a:lnTo>
                <a:lnTo>
                  <a:pt x="4639106" y="3734647"/>
                </a:lnTo>
                <a:lnTo>
                  <a:pt x="4590023" y="3750413"/>
                </a:lnTo>
                <a:lnTo>
                  <a:pt x="4540447" y="3765657"/>
                </a:lnTo>
                <a:lnTo>
                  <a:pt x="4490390" y="3780374"/>
                </a:lnTo>
                <a:lnTo>
                  <a:pt x="4439859" y="3794558"/>
                </a:lnTo>
                <a:lnTo>
                  <a:pt x="4388865" y="3808204"/>
                </a:lnTo>
                <a:lnTo>
                  <a:pt x="4337417" y="3821306"/>
                </a:lnTo>
                <a:lnTo>
                  <a:pt x="4285523" y="3833857"/>
                </a:lnTo>
                <a:lnTo>
                  <a:pt x="4233193" y="3845853"/>
                </a:lnTo>
                <a:lnTo>
                  <a:pt x="4180436" y="3857287"/>
                </a:lnTo>
                <a:lnTo>
                  <a:pt x="4127262" y="3868153"/>
                </a:lnTo>
                <a:lnTo>
                  <a:pt x="4073679" y="3878446"/>
                </a:lnTo>
                <a:lnTo>
                  <a:pt x="4019698" y="3888160"/>
                </a:lnTo>
                <a:lnTo>
                  <a:pt x="3965327" y="3897290"/>
                </a:lnTo>
                <a:lnTo>
                  <a:pt x="3910576" y="3905828"/>
                </a:lnTo>
                <a:lnTo>
                  <a:pt x="3855453" y="3913771"/>
                </a:lnTo>
                <a:lnTo>
                  <a:pt x="3799968" y="3921111"/>
                </a:lnTo>
                <a:lnTo>
                  <a:pt x="3744131" y="3927843"/>
                </a:lnTo>
                <a:lnTo>
                  <a:pt x="3687950" y="3933961"/>
                </a:lnTo>
                <a:lnTo>
                  <a:pt x="3631435" y="3939460"/>
                </a:lnTo>
                <a:lnTo>
                  <a:pt x="3574595" y="3944334"/>
                </a:lnTo>
                <a:lnTo>
                  <a:pt x="3517440" y="3948577"/>
                </a:lnTo>
                <a:lnTo>
                  <a:pt x="3459978" y="3952183"/>
                </a:lnTo>
                <a:lnTo>
                  <a:pt x="3402219" y="3955146"/>
                </a:lnTo>
                <a:lnTo>
                  <a:pt x="3344172" y="3957460"/>
                </a:lnTo>
                <a:lnTo>
                  <a:pt x="3285846" y="3959121"/>
                </a:lnTo>
                <a:lnTo>
                  <a:pt x="3227251" y="3960122"/>
                </a:lnTo>
                <a:lnTo>
                  <a:pt x="3168396" y="3960456"/>
                </a:lnTo>
                <a:lnTo>
                  <a:pt x="3109540" y="3960122"/>
                </a:lnTo>
                <a:lnTo>
                  <a:pt x="3050945" y="3959121"/>
                </a:lnTo>
                <a:lnTo>
                  <a:pt x="2992619" y="3957460"/>
                </a:lnTo>
                <a:lnTo>
                  <a:pt x="2934572" y="3955146"/>
                </a:lnTo>
                <a:lnTo>
                  <a:pt x="2876813" y="3952183"/>
                </a:lnTo>
                <a:lnTo>
                  <a:pt x="2819351" y="3948577"/>
                </a:lnTo>
                <a:lnTo>
                  <a:pt x="2762196" y="3944334"/>
                </a:lnTo>
                <a:lnTo>
                  <a:pt x="2705356" y="3939460"/>
                </a:lnTo>
                <a:lnTo>
                  <a:pt x="2648841" y="3933961"/>
                </a:lnTo>
                <a:lnTo>
                  <a:pt x="2592660" y="3927843"/>
                </a:lnTo>
                <a:lnTo>
                  <a:pt x="2536823" y="3921111"/>
                </a:lnTo>
                <a:lnTo>
                  <a:pt x="2481338" y="3913771"/>
                </a:lnTo>
                <a:lnTo>
                  <a:pt x="2426215" y="3905828"/>
                </a:lnTo>
                <a:lnTo>
                  <a:pt x="2371464" y="3897290"/>
                </a:lnTo>
                <a:lnTo>
                  <a:pt x="2317093" y="3888160"/>
                </a:lnTo>
                <a:lnTo>
                  <a:pt x="2263112" y="3878446"/>
                </a:lnTo>
                <a:lnTo>
                  <a:pt x="2209529" y="3868153"/>
                </a:lnTo>
                <a:lnTo>
                  <a:pt x="2156355" y="3857287"/>
                </a:lnTo>
                <a:lnTo>
                  <a:pt x="2103598" y="3845853"/>
                </a:lnTo>
                <a:lnTo>
                  <a:pt x="2051268" y="3833857"/>
                </a:lnTo>
                <a:lnTo>
                  <a:pt x="1999374" y="3821306"/>
                </a:lnTo>
                <a:lnTo>
                  <a:pt x="1947926" y="3808204"/>
                </a:lnTo>
                <a:lnTo>
                  <a:pt x="1896932" y="3794558"/>
                </a:lnTo>
                <a:lnTo>
                  <a:pt x="1846401" y="3780374"/>
                </a:lnTo>
                <a:lnTo>
                  <a:pt x="1796344" y="3765657"/>
                </a:lnTo>
                <a:lnTo>
                  <a:pt x="1746768" y="3750413"/>
                </a:lnTo>
                <a:lnTo>
                  <a:pt x="1697685" y="3734647"/>
                </a:lnTo>
                <a:lnTo>
                  <a:pt x="1649102" y="3718366"/>
                </a:lnTo>
                <a:lnTo>
                  <a:pt x="1601029" y="3701576"/>
                </a:lnTo>
                <a:lnTo>
                  <a:pt x="1553475" y="3684282"/>
                </a:lnTo>
                <a:lnTo>
                  <a:pt x="1506450" y="3666489"/>
                </a:lnTo>
                <a:lnTo>
                  <a:pt x="1459962" y="3648205"/>
                </a:lnTo>
                <a:lnTo>
                  <a:pt x="1414022" y="3629433"/>
                </a:lnTo>
                <a:lnTo>
                  <a:pt x="1368638" y="3610181"/>
                </a:lnTo>
                <a:lnTo>
                  <a:pt x="1323820" y="3590455"/>
                </a:lnTo>
                <a:lnTo>
                  <a:pt x="1279576" y="3570258"/>
                </a:lnTo>
                <a:lnTo>
                  <a:pt x="1235916" y="3549599"/>
                </a:lnTo>
                <a:lnTo>
                  <a:pt x="1192850" y="3528482"/>
                </a:lnTo>
                <a:lnTo>
                  <a:pt x="1150386" y="3506913"/>
                </a:lnTo>
                <a:lnTo>
                  <a:pt x="1108534" y="3484898"/>
                </a:lnTo>
                <a:lnTo>
                  <a:pt x="1067304" y="3462443"/>
                </a:lnTo>
                <a:lnTo>
                  <a:pt x="1026703" y="3439553"/>
                </a:lnTo>
                <a:lnTo>
                  <a:pt x="986742" y="3416235"/>
                </a:lnTo>
                <a:lnTo>
                  <a:pt x="947430" y="3392494"/>
                </a:lnTo>
                <a:lnTo>
                  <a:pt x="908776" y="3368335"/>
                </a:lnTo>
                <a:lnTo>
                  <a:pt x="870789" y="3343766"/>
                </a:lnTo>
                <a:lnTo>
                  <a:pt x="833479" y="3318790"/>
                </a:lnTo>
                <a:lnTo>
                  <a:pt x="796855" y="3293415"/>
                </a:lnTo>
                <a:lnTo>
                  <a:pt x="760926" y="3267646"/>
                </a:lnTo>
                <a:lnTo>
                  <a:pt x="725701" y="3241489"/>
                </a:lnTo>
                <a:lnTo>
                  <a:pt x="691190" y="3214949"/>
                </a:lnTo>
                <a:lnTo>
                  <a:pt x="657402" y="3188033"/>
                </a:lnTo>
                <a:lnTo>
                  <a:pt x="624346" y="3160746"/>
                </a:lnTo>
                <a:lnTo>
                  <a:pt x="592031" y="3133093"/>
                </a:lnTo>
                <a:lnTo>
                  <a:pt x="560467" y="3105082"/>
                </a:lnTo>
                <a:lnTo>
                  <a:pt x="529663" y="3076717"/>
                </a:lnTo>
                <a:lnTo>
                  <a:pt x="499628" y="3048004"/>
                </a:lnTo>
                <a:lnTo>
                  <a:pt x="470372" y="3018949"/>
                </a:lnTo>
                <a:lnTo>
                  <a:pt x="441903" y="2989558"/>
                </a:lnTo>
                <a:lnTo>
                  <a:pt x="414231" y="2959836"/>
                </a:lnTo>
                <a:lnTo>
                  <a:pt x="387365" y="2929790"/>
                </a:lnTo>
                <a:lnTo>
                  <a:pt x="361314" y="2899426"/>
                </a:lnTo>
                <a:lnTo>
                  <a:pt x="336089" y="2868748"/>
                </a:lnTo>
                <a:lnTo>
                  <a:pt x="311697" y="2837762"/>
                </a:lnTo>
                <a:lnTo>
                  <a:pt x="288148" y="2806476"/>
                </a:lnTo>
                <a:lnTo>
                  <a:pt x="265452" y="2774893"/>
                </a:lnTo>
                <a:lnTo>
                  <a:pt x="243618" y="2743021"/>
                </a:lnTo>
                <a:lnTo>
                  <a:pt x="222654" y="2710865"/>
                </a:lnTo>
                <a:lnTo>
                  <a:pt x="202571" y="2678430"/>
                </a:lnTo>
                <a:lnTo>
                  <a:pt x="165082" y="2612748"/>
                </a:lnTo>
                <a:lnTo>
                  <a:pt x="131225" y="2546023"/>
                </a:lnTo>
                <a:lnTo>
                  <a:pt x="101073" y="2478299"/>
                </a:lnTo>
                <a:lnTo>
                  <a:pt x="74702" y="2409624"/>
                </a:lnTo>
                <a:lnTo>
                  <a:pt x="52185" y="2340044"/>
                </a:lnTo>
                <a:lnTo>
                  <a:pt x="33595" y="2269605"/>
                </a:lnTo>
                <a:lnTo>
                  <a:pt x="19008" y="2198353"/>
                </a:lnTo>
                <a:lnTo>
                  <a:pt x="8497" y="2126335"/>
                </a:lnTo>
                <a:lnTo>
                  <a:pt x="2136" y="2053596"/>
                </a:lnTo>
                <a:lnTo>
                  <a:pt x="0" y="198018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2891</Words>
  <Application>Microsoft Office PowerPoint</Application>
  <PresentationFormat>Экран (4:3)</PresentationFormat>
  <Paragraphs>474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Calibri</vt:lpstr>
      <vt:lpstr>Times New Roman</vt:lpstr>
      <vt:lpstr>Georgia</vt:lpstr>
      <vt:lpstr>Symbol</vt:lpstr>
      <vt:lpstr>Arial</vt:lpstr>
      <vt:lpstr>Office Theme</vt:lpstr>
      <vt:lpstr>Презентация PowerPoint</vt:lpstr>
      <vt:lpstr>Презентация PowerPoint</vt:lpstr>
      <vt:lpstr>Оценивание метапредметных  результатов  по биологии</vt:lpstr>
      <vt:lpstr>Презентация PowerPoint</vt:lpstr>
      <vt:lpstr>Презентация PowerPoint</vt:lpstr>
      <vt:lpstr>1. Знание основных принципов и правил отношения к живой природе,  основ здорового образа жизни и  здоровье-сберегающих технологий.</vt:lpstr>
      <vt:lpstr>Требования к метапредметным  результатам</vt:lpstr>
      <vt:lpstr>Регулятивные УУД  Навыки рефлексии  Самоанализ  Самоконтроль  Самооценка Взаимоценка</vt:lpstr>
      <vt:lpstr>Личностная готовность Мотивация;</vt:lpstr>
      <vt:lpstr>Презентация PowerPoint</vt:lpstr>
      <vt:lpstr>Презентация PowerPoint</vt:lpstr>
      <vt:lpstr>Для оценки личностных  образовательных результатов  обязательными, отражающими  требования ФГОС, должны стать  такие показатели, как: уровень личностного развития (в  соответствии с описанием в ФГОС);  уровень учебно-познавательной  мотивации обучающихся по</vt:lpstr>
      <vt:lpstr>Объект оценки: сформированные у обучающихся УУД,  включаемые в три основных блока:</vt:lpstr>
      <vt:lpstr>Оценка метапредметных  результатов</vt:lpstr>
      <vt:lpstr>совокупность способов действий, которая обеспечивает  способность обучающихся к</vt:lpstr>
      <vt:lpstr>Презентация PowerPoint</vt:lpstr>
      <vt:lpstr>внутренняя накопленная оценка и  итоговая оценка В ходе текущей, тематической,</vt:lpstr>
      <vt:lpstr>Презентация PowerPoint</vt:lpstr>
      <vt:lpstr>Классы учебно-  познавательных  и учебно-  практических задач,  предъявляемых  при оценке</vt:lpstr>
      <vt:lpstr>Презентация PowerPoint</vt:lpstr>
      <vt:lpstr>Проверка метапредметных умений:  Общее понимание текста: поиск и  выявление в тексте информации,  формулирование прямых выводов и заключений на основе фактов,  имеющихся в тексте.</vt:lpstr>
      <vt:lpstr>Презентация PowerPoint</vt:lpstr>
      <vt:lpstr>Учебный проект выполняется обучающимся в рамках одного или</vt:lpstr>
      <vt:lpstr>письменная работа (эссе, реферат,  аналитические материалы, обзорные  материалы, отчёты о проведённых исследованиях, стендовый доклад и  др.);</vt:lpstr>
      <vt:lpstr>1. Способность к самостоятельному  приобретению знаний и решению проблем, проявляющаяся в умении поставить проблему и</vt:lpstr>
      <vt:lpstr>Вывод об уровне сформированности  навыков проектной деятельности  делается на основе оценки всей совокупности основных элементов  проекта (продукта и пояснительной  записки, отзыва, презентации) по</vt:lpstr>
      <vt:lpstr>Презентация PowerPoint</vt:lpstr>
      <vt:lpstr>проверяет умение определять, какая  информация нужна для решения задачи</vt:lpstr>
      <vt:lpstr>проверяет умение самостоятельно  формулировать цель деятельности</vt:lpstr>
      <vt:lpstr>Внимательно  рассмотри  который</vt:lpstr>
      <vt:lpstr>Умения  проводить классификацию</vt:lpstr>
      <vt:lpstr>Презентация PowerPoint</vt:lpstr>
      <vt:lpstr>Презентация PowerPoint</vt:lpstr>
      <vt:lpstr>Умения сравнивать  объекты по  самостоятельно выбранным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Умения  находить части  целого на  схематических  рисунках</vt:lpstr>
      <vt:lpstr>Презентация PowerPoint</vt:lpstr>
      <vt:lpstr>Презентация PowerPoint</vt:lpstr>
      <vt:lpstr>Презентация PowerPoint</vt:lpstr>
      <vt:lpstr>Презентация PowerPoint</vt:lpstr>
      <vt:lpstr>«Сведений науки не следует сообщать  учащемуся готовыми, но его надо  привести к тому, чтобы он сам их</vt:lpstr>
      <vt:lpstr>Виды заданий, формирующие УУД.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</cp:lastModifiedBy>
  <cp:revision>1</cp:revision>
  <dcterms:created xsi:type="dcterms:W3CDTF">2020-03-23T05:18:12Z</dcterms:created>
  <dcterms:modified xsi:type="dcterms:W3CDTF">2020-04-02T10:43:42Z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reated" pid="2">
    <vt:filetime>2017-03-29T00:00:00Z</vt:filetime>
  </property>
  <property fmtid="{D5CDD505-2E9C-101B-9397-08002B2CF9AE}" name="Creator" pid="3">
    <vt:lpwstr>Microsoft® PowerPoint® 2010</vt:lpwstr>
  </property>
  <property fmtid="{D5CDD505-2E9C-101B-9397-08002B2CF9AE}" name="LastSaved" pid="4">
    <vt:filetime>2020-03-23T00:00:00Z</vt:filetime>
  </property>
  <property fmtid="{D5CDD505-2E9C-101B-9397-08002B2CF9AE}" name="NXPowerLiteLastOptimized" pid="5">
    <vt:lpwstr>15475872</vt:lpwstr>
  </property>
  <property fmtid="{D5CDD505-2E9C-101B-9397-08002B2CF9AE}" name="NXPowerLiteSettings" pid="6">
    <vt:lpwstr>C7000400038000</vt:lpwstr>
  </property>
  <property fmtid="{D5CDD505-2E9C-101B-9397-08002B2CF9AE}" name="NXPowerLiteVersion" pid="7">
    <vt:lpwstr>S9.0.1</vt:lpwstr>
  </property>
</Properties>
</file>