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0" r:id="rId7"/>
    <p:sldId id="261" r:id="rId8"/>
    <p:sldId id="262" r:id="rId9"/>
    <p:sldId id="263" r:id="rId10"/>
    <p:sldId id="264" r:id="rId11"/>
    <p:sldId id="268" r:id="rId12"/>
    <p:sldId id="267" r:id="rId13"/>
    <p:sldId id="265"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2" d="100"/>
          <a:sy n="52" d="100"/>
        </p:scale>
        <p:origin x="-113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Развитие логического мышления</a:t>
            </a:r>
            <a:endParaRPr lang="ru-RU" dirty="0"/>
          </a:p>
        </p:txBody>
      </p:sp>
      <p:sp>
        <p:nvSpPr>
          <p:cNvPr id="3" name="Подзаголовок 2"/>
          <p:cNvSpPr>
            <a:spLocks noGrp="1"/>
          </p:cNvSpPr>
          <p:nvPr>
            <p:ph type="subTitle" idx="1"/>
          </p:nvPr>
        </p:nvSpPr>
        <p:spPr/>
        <p:txBody>
          <a:bodyPr/>
          <a:lstStyle/>
          <a:p>
            <a:r>
              <a:rPr lang="ru-RU" dirty="0" smtClean="0"/>
              <a:t>Доржиева Светлана Валерьевна </a:t>
            </a:r>
          </a:p>
          <a:p>
            <a:r>
              <a:rPr lang="ru-RU" dirty="0" smtClean="0"/>
              <a:t>СОШ №18</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00042"/>
            <a:ext cx="8229600" cy="4840303"/>
          </a:xfrm>
        </p:spPr>
        <p:txBody>
          <a:bodyPr>
            <a:normAutofit/>
          </a:bodyPr>
          <a:lstStyle/>
          <a:p>
            <a:r>
              <a:rPr lang="ru-RU" sz="3600" dirty="0" smtClean="0"/>
              <a:t>Практическая работа</a:t>
            </a:r>
          </a:p>
          <a:p>
            <a:pPr>
              <a:buNone/>
            </a:pPr>
            <a:endParaRPr lang="ru-RU" sz="2800" dirty="0"/>
          </a:p>
        </p:txBody>
      </p:sp>
      <p:pic>
        <p:nvPicPr>
          <p:cNvPr id="4098" name="Picture 2"/>
          <p:cNvPicPr>
            <a:picLocks noChangeAspect="1" noChangeArrowheads="1"/>
          </p:cNvPicPr>
          <p:nvPr/>
        </p:nvPicPr>
        <p:blipFill>
          <a:blip r:embed="rId2"/>
          <a:srcRect/>
          <a:stretch>
            <a:fillRect/>
          </a:stretch>
        </p:blipFill>
        <p:spPr bwMode="auto">
          <a:xfrm>
            <a:off x="633413" y="1490663"/>
            <a:ext cx="7877175" cy="38766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00042"/>
            <a:ext cx="8229600" cy="4840303"/>
          </a:xfrm>
        </p:spPr>
        <p:txBody>
          <a:bodyPr>
            <a:normAutofit/>
          </a:bodyPr>
          <a:lstStyle/>
          <a:p>
            <a:r>
              <a:rPr lang="ru-RU" sz="3600" dirty="0" smtClean="0"/>
              <a:t>Занимательные задачи</a:t>
            </a:r>
          </a:p>
          <a:p>
            <a:pPr>
              <a:buNone/>
            </a:pPr>
            <a:endParaRPr lang="ru-RU" sz="2800" dirty="0"/>
          </a:p>
        </p:txBody>
      </p:sp>
      <p:pic>
        <p:nvPicPr>
          <p:cNvPr id="3074" name="Picture 2"/>
          <p:cNvPicPr>
            <a:picLocks noChangeAspect="1" noChangeArrowheads="1"/>
          </p:cNvPicPr>
          <p:nvPr/>
        </p:nvPicPr>
        <p:blipFill>
          <a:blip r:embed="rId2"/>
          <a:srcRect/>
          <a:stretch>
            <a:fillRect/>
          </a:stretch>
        </p:blipFill>
        <p:spPr bwMode="auto">
          <a:xfrm>
            <a:off x="2000232" y="1571612"/>
            <a:ext cx="4815683" cy="3724278"/>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a:srcRect/>
          <a:stretch>
            <a:fillRect/>
          </a:stretch>
        </p:blipFill>
        <p:spPr bwMode="auto">
          <a:xfrm>
            <a:off x="385763" y="1457325"/>
            <a:ext cx="8372475" cy="39433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23825" y="1247775"/>
            <a:ext cx="8896350" cy="436245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r>
              <a:rPr lang="ru-RU" dirty="0" smtClean="0"/>
              <a:t>Данные формы и методы развития логического мышления учащихся младших классов на уроках математики способны развивать самостоятельность логики мышления, которая позволила бы детям строить умозаключения, приводить доказательства, высказывания, логически связанные между собой, делать выводы, обосновывая свои суждения, и, в конечном итоге, самостоятельно приобретать знания, а также активнее использовать эти знания в повседневной жизни</a:t>
            </a:r>
            <a:r>
              <a:rPr lang="ru-RU" dirty="0" smtClean="0"/>
              <a:t>.</a:t>
            </a:r>
            <a:endParaRPr lang="ru-RU"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Логика</a:t>
            </a:r>
            <a:endParaRPr lang="ru-RU" dirty="0"/>
          </a:p>
        </p:txBody>
      </p:sp>
      <p:sp>
        <p:nvSpPr>
          <p:cNvPr id="3" name="Содержимое 2"/>
          <p:cNvSpPr>
            <a:spLocks noGrp="1"/>
          </p:cNvSpPr>
          <p:nvPr>
            <p:ph idx="1"/>
          </p:nvPr>
        </p:nvSpPr>
        <p:spPr/>
        <p:txBody>
          <a:bodyPr/>
          <a:lstStyle/>
          <a:p>
            <a:pPr>
              <a:buNone/>
            </a:pPr>
            <a:r>
              <a:rPr lang="ru-RU" dirty="0" smtClean="0"/>
              <a:t>Н</a:t>
            </a:r>
            <a:r>
              <a:rPr lang="ru-RU" dirty="0" smtClean="0"/>
              <a:t>аука </a:t>
            </a:r>
            <a:r>
              <a:rPr lang="ru-RU" dirty="0" smtClean="0"/>
              <a:t>о законах и формах правильного мышления. Она изучает формы рассуждений, отвлекаясь от конкретного содержания, устанавливает, что из чего следует, ищет ответ на вопрос: как мы рассуждаем?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К</a:t>
            </a:r>
            <a:r>
              <a:rPr lang="ru-RU" dirty="0" smtClean="0"/>
              <a:t> </a:t>
            </a:r>
            <a:r>
              <a:rPr lang="ru-RU" b="1" dirty="0" smtClean="0"/>
              <a:t>логическим универсальным действиям относятся</a:t>
            </a:r>
            <a:r>
              <a:rPr lang="ru-RU" b="1" dirty="0" smtClean="0"/>
              <a:t>:</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 </a:t>
            </a:r>
            <a:r>
              <a:rPr lang="ru-RU" dirty="0" smtClean="0"/>
              <a:t>анализ объектов с целью выделения признаков (существенных, несущественных);</a:t>
            </a:r>
          </a:p>
          <a:p>
            <a:r>
              <a:rPr lang="ru-RU" dirty="0" smtClean="0"/>
              <a:t> </a:t>
            </a:r>
            <a:r>
              <a:rPr lang="ru-RU" dirty="0" smtClean="0"/>
              <a:t>синтез — составление целого из частей, в том числе самостоятельное достраивание с восполнением недостающих компонентов;</a:t>
            </a:r>
          </a:p>
          <a:p>
            <a:r>
              <a:rPr lang="ru-RU" dirty="0" smtClean="0"/>
              <a:t> </a:t>
            </a:r>
            <a:r>
              <a:rPr lang="ru-RU" dirty="0" smtClean="0"/>
              <a:t>выбор оснований и критериев для сравнения, классификации объектов;</a:t>
            </a:r>
          </a:p>
          <a:p>
            <a:r>
              <a:rPr lang="ru-RU" dirty="0" smtClean="0"/>
              <a:t> </a:t>
            </a:r>
            <a:r>
              <a:rPr lang="ru-RU" dirty="0" smtClean="0"/>
              <a:t>подведение под понятие, выведение следствий;</a:t>
            </a:r>
          </a:p>
          <a:p>
            <a:r>
              <a:rPr lang="ru-RU" dirty="0" smtClean="0"/>
              <a:t> </a:t>
            </a:r>
            <a:r>
              <a:rPr lang="ru-RU" dirty="0" smtClean="0"/>
              <a:t>установление причинно-следственных связей;</a:t>
            </a:r>
          </a:p>
          <a:p>
            <a:r>
              <a:rPr lang="ru-RU" dirty="0" smtClean="0"/>
              <a:t> </a:t>
            </a:r>
            <a:r>
              <a:rPr lang="ru-RU" dirty="0" smtClean="0"/>
              <a:t>построение логической цепи рассуждений;</a:t>
            </a:r>
          </a:p>
          <a:p>
            <a:r>
              <a:rPr lang="ru-RU" dirty="0" smtClean="0"/>
              <a:t> </a:t>
            </a:r>
            <a:r>
              <a:rPr lang="ru-RU" dirty="0" smtClean="0"/>
              <a:t>доказательство;</a:t>
            </a:r>
          </a:p>
          <a:p>
            <a:r>
              <a:rPr lang="ru-RU" dirty="0" smtClean="0"/>
              <a:t> </a:t>
            </a:r>
            <a:r>
              <a:rPr lang="ru-RU" dirty="0" smtClean="0"/>
              <a:t>выдвижение гипотез и их обоснование</a:t>
            </a:r>
            <a:r>
              <a:rPr lang="ru-RU" dirty="0" smtClean="0"/>
              <a:t>.</a:t>
            </a:r>
            <a:endParaRPr lang="ru-RU" dirty="0" smtClean="0"/>
          </a:p>
          <a:p>
            <a:pPr>
              <a:buNone/>
            </a:pPr>
            <a:r>
              <a:rPr lang="ru-RU" dirty="0" smtClean="0"/>
              <a:t>В начальной </a:t>
            </a:r>
            <a:r>
              <a:rPr lang="ru-RU" dirty="0" smtClean="0"/>
              <a:t>школе дети должны овладеть элементами логических действий (сравнения, классификации, обобщения и др.). </a:t>
            </a:r>
            <a:endParaRPr lang="ru-RU"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82726"/>
          </a:xfrm>
        </p:spPr>
        <p:txBody>
          <a:bodyPr>
            <a:normAutofit/>
          </a:bodyPr>
          <a:lstStyle/>
          <a:p>
            <a:r>
              <a:rPr lang="ru-RU" sz="3200" dirty="0" smtClean="0"/>
              <a:t>Способы </a:t>
            </a:r>
            <a:r>
              <a:rPr lang="ru-RU" sz="3200" dirty="0" smtClean="0"/>
              <a:t>и приемы, способствующие развитию логического мышления младших школьников</a:t>
            </a:r>
            <a:r>
              <a:rPr lang="ru-RU" sz="3200" dirty="0" smtClean="0"/>
              <a:t>.</a:t>
            </a:r>
            <a:endParaRPr lang="ru-RU" sz="3200" dirty="0"/>
          </a:p>
        </p:txBody>
      </p:sp>
      <p:sp>
        <p:nvSpPr>
          <p:cNvPr id="3" name="Содержимое 2"/>
          <p:cNvSpPr>
            <a:spLocks noGrp="1"/>
          </p:cNvSpPr>
          <p:nvPr>
            <p:ph idx="1"/>
          </p:nvPr>
        </p:nvSpPr>
        <p:spPr>
          <a:xfrm>
            <a:off x="457200" y="2357430"/>
            <a:ext cx="8229600" cy="3768733"/>
          </a:xfrm>
        </p:spPr>
        <p:txBody>
          <a:bodyPr>
            <a:normAutofit/>
          </a:bodyPr>
          <a:lstStyle/>
          <a:p>
            <a:r>
              <a:rPr lang="ru-RU" sz="2000" dirty="0" smtClean="0"/>
              <a:t>Для </a:t>
            </a:r>
            <a:r>
              <a:rPr lang="ru-RU" sz="2000" dirty="0" smtClean="0"/>
              <a:t>развития логического мышления, я </a:t>
            </a:r>
            <a:r>
              <a:rPr lang="ru-RU" sz="2000" dirty="0" smtClean="0"/>
              <a:t>этапе устного счета использую </a:t>
            </a:r>
            <a:r>
              <a:rPr lang="ru-RU" sz="2000" dirty="0" smtClean="0"/>
              <a:t>различные задания: логические цепочки, </a:t>
            </a:r>
            <a:r>
              <a:rPr lang="ru-RU" sz="2000" dirty="0" smtClean="0"/>
              <a:t>задачи </a:t>
            </a:r>
            <a:r>
              <a:rPr lang="ru-RU" sz="2000" dirty="0" smtClean="0"/>
              <a:t>в стихах, головоломки, математические загадки, кроссворды, геометрические задания со счётными палочками, логические задачи со временем, весом, комбинаторные задачи.</a:t>
            </a:r>
          </a:p>
          <a:p>
            <a:endParaRPr lang="ru-RU"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1222"/>
          </a:xfrm>
        </p:spPr>
        <p:txBody>
          <a:bodyPr>
            <a:normAutofit/>
          </a:bodyPr>
          <a:lstStyle/>
          <a:p>
            <a:r>
              <a:rPr lang="ru-RU" sz="2800" dirty="0" smtClean="0"/>
              <a:t>Способы </a:t>
            </a:r>
            <a:r>
              <a:rPr lang="ru-RU" sz="2800" dirty="0" smtClean="0"/>
              <a:t>и приемы, способствующие развитию логического мышления младших школьников</a:t>
            </a:r>
            <a:r>
              <a:rPr lang="ru-RU" sz="2800" dirty="0" smtClean="0"/>
              <a:t>.</a:t>
            </a:r>
            <a:endParaRPr lang="ru-RU" sz="2800" dirty="0"/>
          </a:p>
        </p:txBody>
      </p:sp>
      <p:sp>
        <p:nvSpPr>
          <p:cNvPr id="3" name="Содержимое 2"/>
          <p:cNvSpPr>
            <a:spLocks noGrp="1"/>
          </p:cNvSpPr>
          <p:nvPr>
            <p:ph idx="1"/>
          </p:nvPr>
        </p:nvSpPr>
        <p:spPr>
          <a:xfrm>
            <a:off x="457200" y="1214422"/>
            <a:ext cx="8229600" cy="4911741"/>
          </a:xfrm>
        </p:spPr>
        <p:txBody>
          <a:bodyPr>
            <a:normAutofit/>
          </a:bodyPr>
          <a:lstStyle/>
          <a:p>
            <a:r>
              <a:rPr lang="ru-RU" sz="2000" dirty="0" smtClean="0"/>
              <a:t>Головоломки с палочками называют задачами на смекалку геометрического характера, так как в ходе решения идет трансфигурация, преобразование одной фигуры в другие. Особенно помогает здесь курс «Математика и конструирование». Ребята строят различные </a:t>
            </a:r>
            <a:r>
              <a:rPr lang="ru-RU" sz="2000" dirty="0" smtClean="0"/>
              <a:t>фигуры</a:t>
            </a:r>
            <a:r>
              <a:rPr lang="ru-RU" sz="2000" dirty="0" smtClean="0"/>
              <a:t>, убрав одну, две палочки. </a:t>
            </a:r>
            <a:endParaRPr lang="ru-RU" sz="2000" dirty="0" smtClean="0"/>
          </a:p>
          <a:p>
            <a:endParaRPr lang="ru-RU" sz="2000" dirty="0"/>
          </a:p>
        </p:txBody>
      </p:sp>
      <p:pic>
        <p:nvPicPr>
          <p:cNvPr id="5122" name="Picture 2"/>
          <p:cNvPicPr>
            <a:picLocks noChangeAspect="1" noChangeArrowheads="1"/>
          </p:cNvPicPr>
          <p:nvPr/>
        </p:nvPicPr>
        <p:blipFill>
          <a:blip r:embed="rId2"/>
          <a:srcRect/>
          <a:stretch>
            <a:fillRect/>
          </a:stretch>
        </p:blipFill>
        <p:spPr bwMode="auto">
          <a:xfrm>
            <a:off x="428596" y="5429264"/>
            <a:ext cx="4391002" cy="1089579"/>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2857496"/>
            <a:ext cx="5167320" cy="2592518"/>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4865488" y="4572008"/>
            <a:ext cx="4278512" cy="91959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a:bodyPr>
          <a:lstStyle/>
          <a:p>
            <a:r>
              <a:rPr lang="ru-RU" sz="2800" dirty="0" smtClean="0"/>
              <a:t>Игры </a:t>
            </a:r>
            <a:r>
              <a:rPr lang="ru-RU" sz="2800" dirty="0" smtClean="0"/>
              <a:t>на составление из геометрических фигур различных предметов. Детей увлекает результат – составить задуманное.</a:t>
            </a:r>
          </a:p>
          <a:p>
            <a:pPr>
              <a:buNone/>
            </a:pPr>
            <a:endParaRPr lang="ru-RU" sz="2800" dirty="0"/>
          </a:p>
        </p:txBody>
      </p:sp>
      <p:pic>
        <p:nvPicPr>
          <p:cNvPr id="5" name="Рисунок 4"/>
          <p:cNvPicPr/>
          <p:nvPr/>
        </p:nvPicPr>
        <p:blipFill>
          <a:blip r:embed="rId2" cstate="print"/>
          <a:srcRect/>
          <a:stretch>
            <a:fillRect/>
          </a:stretch>
        </p:blipFill>
        <p:spPr bwMode="auto">
          <a:xfrm>
            <a:off x="357158" y="2214554"/>
            <a:ext cx="4429156" cy="2714644"/>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4786314" y="3500438"/>
            <a:ext cx="4062423" cy="332242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229600" cy="6072230"/>
          </a:xfrm>
        </p:spPr>
        <p:txBody>
          <a:bodyPr>
            <a:normAutofit/>
          </a:bodyPr>
          <a:lstStyle/>
          <a:p>
            <a:pPr lvl="0">
              <a:buNone/>
            </a:pPr>
            <a:r>
              <a:rPr lang="ru-RU" sz="2400" dirty="0" smtClean="0"/>
              <a:t>Задачи </a:t>
            </a:r>
            <a:r>
              <a:rPr lang="ru-RU" sz="2400" dirty="0" smtClean="0"/>
              <a:t>на поиск недостающих в ряду фигур. </a:t>
            </a:r>
            <a:r>
              <a:rPr lang="ru-RU" sz="2400" dirty="0" smtClean="0"/>
              <a:t>«</a:t>
            </a:r>
            <a:r>
              <a:rPr lang="ru-RU" sz="2400" dirty="0" smtClean="0"/>
              <a:t>Дорисуй недостающие фигуры</a:t>
            </a:r>
            <a:r>
              <a:rPr lang="ru-RU" sz="2400" dirty="0" smtClean="0"/>
              <a:t>»</a:t>
            </a:r>
          </a:p>
          <a:p>
            <a:pPr>
              <a:buNone/>
            </a:pPr>
            <a:endParaRPr lang="ru-RU" sz="2400" dirty="0" smtClean="0"/>
          </a:p>
          <a:p>
            <a:pPr>
              <a:buNone/>
            </a:pPr>
            <a:endParaRPr lang="ru-RU" sz="2400" dirty="0" smtClean="0"/>
          </a:p>
          <a:p>
            <a:pPr>
              <a:buNone/>
            </a:pPr>
            <a:endParaRPr lang="ru-RU" sz="2400" dirty="0" smtClean="0"/>
          </a:p>
          <a:p>
            <a:pPr>
              <a:buNone/>
            </a:pPr>
            <a:endParaRPr lang="ru-RU" sz="2400" dirty="0" smtClean="0"/>
          </a:p>
          <a:p>
            <a:pPr>
              <a:buNone/>
            </a:pPr>
            <a:endParaRPr lang="ru-RU" sz="2400" dirty="0" smtClean="0"/>
          </a:p>
          <a:p>
            <a:pPr>
              <a:buNone/>
            </a:pPr>
            <a:r>
              <a:rPr lang="ru-RU" sz="2400" dirty="0" smtClean="0"/>
              <a:t>На </a:t>
            </a:r>
            <a:r>
              <a:rPr lang="ru-RU" sz="2400" dirty="0" smtClean="0"/>
              <a:t>основе анализа, сравнения и обобщения рядов фигур надо найти недостающую фигуру. Для успешного решения подобных задач необходимо развивать у детей умение обобщать ряды фигур по выделенным признакам, сопоставлять обобщенные признаки одного ряда с признаками другого. Школьники должны  обосновывать, рассказывать, доказывать правильность своих суждений.</a:t>
            </a:r>
          </a:p>
          <a:p>
            <a:pPr lvl="0">
              <a:buNone/>
            </a:pPr>
            <a:endParaRPr lang="ru-RU" sz="2400" dirty="0" smtClean="0"/>
          </a:p>
          <a:p>
            <a:pPr>
              <a:buNone/>
            </a:pPr>
            <a:endParaRPr lang="ru-RU" sz="2800" dirty="0"/>
          </a:p>
        </p:txBody>
      </p:sp>
      <p:pic>
        <p:nvPicPr>
          <p:cNvPr id="6" name="Рисунок 5"/>
          <p:cNvPicPr/>
          <p:nvPr/>
        </p:nvPicPr>
        <p:blipFill>
          <a:blip r:embed="rId2" cstate="print"/>
          <a:srcRect/>
          <a:stretch>
            <a:fillRect/>
          </a:stretch>
        </p:blipFill>
        <p:spPr bwMode="auto">
          <a:xfrm>
            <a:off x="2285984" y="1285860"/>
            <a:ext cx="4371340" cy="203962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a:bodyPr>
          <a:lstStyle/>
          <a:p>
            <a:r>
              <a:rPr lang="ru-RU" sz="2800" dirty="0" smtClean="0"/>
              <a:t>Задание: подумай, какие цифры надо поставить вместо звездочек в указанном примере.</a:t>
            </a:r>
          </a:p>
          <a:p>
            <a:pPr>
              <a:buNone/>
            </a:pPr>
            <a:endParaRPr lang="ru-RU" sz="2800" dirty="0"/>
          </a:p>
        </p:txBody>
      </p:sp>
      <p:pic>
        <p:nvPicPr>
          <p:cNvPr id="2050" name="Picture 2"/>
          <p:cNvPicPr>
            <a:picLocks noChangeAspect="1" noChangeArrowheads="1"/>
          </p:cNvPicPr>
          <p:nvPr/>
        </p:nvPicPr>
        <p:blipFill>
          <a:blip r:embed="rId2"/>
          <a:srcRect/>
          <a:stretch>
            <a:fillRect/>
          </a:stretch>
        </p:blipFill>
        <p:spPr bwMode="auto">
          <a:xfrm>
            <a:off x="500034" y="2428868"/>
            <a:ext cx="8324850" cy="162877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00042"/>
            <a:ext cx="8229600" cy="4840303"/>
          </a:xfrm>
        </p:spPr>
        <p:txBody>
          <a:bodyPr>
            <a:normAutofit/>
          </a:bodyPr>
          <a:lstStyle/>
          <a:p>
            <a:r>
              <a:rPr lang="ru-RU" sz="3600" dirty="0" smtClean="0"/>
              <a:t>Практическая работа</a:t>
            </a:r>
          </a:p>
          <a:p>
            <a:pPr>
              <a:buNone/>
            </a:pPr>
            <a:endParaRPr lang="ru-RU" sz="2800" dirty="0"/>
          </a:p>
        </p:txBody>
      </p:sp>
      <p:pic>
        <p:nvPicPr>
          <p:cNvPr id="3074" name="Picture 2"/>
          <p:cNvPicPr>
            <a:picLocks noChangeAspect="1" noChangeArrowheads="1"/>
          </p:cNvPicPr>
          <p:nvPr/>
        </p:nvPicPr>
        <p:blipFill>
          <a:blip r:embed="rId2"/>
          <a:srcRect/>
          <a:stretch>
            <a:fillRect/>
          </a:stretch>
        </p:blipFill>
        <p:spPr bwMode="auto">
          <a:xfrm>
            <a:off x="2000232" y="1571612"/>
            <a:ext cx="4815683" cy="372427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405</Words>
  <PresentationFormat>Экран (4:3)</PresentationFormat>
  <Paragraphs>32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Развитие логического мышления</vt:lpstr>
      <vt:lpstr>Логика</vt:lpstr>
      <vt:lpstr>К логическим универсальным действиям относятся:</vt:lpstr>
      <vt:lpstr>Способы и приемы, способствующие развитию логического мышления младших школьников.</vt:lpstr>
      <vt:lpstr>Способы и приемы, способствующие развитию логического мышления младших школьников.</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логического мышления</dc:title>
  <dc:creator>Слушатель</dc:creator>
  <cp:lastModifiedBy>Слушатель</cp:lastModifiedBy>
  <cp:revision>7</cp:revision>
  <dcterms:created xsi:type="dcterms:W3CDTF">2020-01-23T06:43:41Z</dcterms:created>
  <dcterms:modified xsi:type="dcterms:W3CDTF">2020-01-23T07:46:14Z</dcterms:modified>
</cp:coreProperties>
</file>