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1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2484069678560107"/>
          <c:y val="1.7810754423354652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Известность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0.96000000000000063</c:v>
                </c:pt>
                <c:pt idx="1">
                  <c:v>4.000000000000007E-2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3.5734416010498676E-2"/>
          <c:y val="3.43750000000000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Психологические качества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Хитрость</c:v>
                </c:pt>
                <c:pt idx="1">
                  <c:v>Интуиция</c:v>
                </c:pt>
                <c:pt idx="2">
                  <c:v>Риторика</c:v>
                </c:pt>
                <c:pt idx="3">
                  <c:v>Актерское мастерство</c:v>
                </c:pt>
                <c:pt idx="4">
                  <c:v>Уверенность</c:v>
                </c:pt>
                <c:pt idx="5">
                  <c:v>Другие качества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</c:v>
                </c:pt>
                <c:pt idx="1">
                  <c:v>16</c:v>
                </c:pt>
                <c:pt idx="2">
                  <c:v>15</c:v>
                </c:pt>
                <c:pt idx="3">
                  <c:v>14</c:v>
                </c:pt>
                <c:pt idx="4">
                  <c:v>10</c:v>
                </c:pt>
                <c:pt idx="5">
                  <c:v>20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8725213254593176"/>
          <c:y val="1.7388287401574797E-2"/>
          <c:w val="0.30024786745406873"/>
          <c:h val="0.982611712598426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088916263053277"/>
          <c:y val="3.43750000000000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Математические качества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Логика</c:v>
                </c:pt>
                <c:pt idx="1">
                  <c:v>Прогнозирование</c:v>
                </c:pt>
                <c:pt idx="2">
                  <c:v>Мышление</c:v>
                </c:pt>
                <c:pt idx="3">
                  <c:v>Интеллект</c:v>
                </c:pt>
                <c:pt idx="4">
                  <c:v>Память</c:v>
                </c:pt>
                <c:pt idx="5">
                  <c:v>Математика НЕ используется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</c:v>
                </c:pt>
                <c:pt idx="1">
                  <c:v>16</c:v>
                </c:pt>
                <c:pt idx="2">
                  <c:v>16</c:v>
                </c:pt>
                <c:pt idx="3">
                  <c:v>12</c:v>
                </c:pt>
                <c:pt idx="4">
                  <c:v>10</c:v>
                </c:pt>
                <c:pt idx="5">
                  <c:v>21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534596456692962"/>
          <c:y val="3.4211122047244094E-2"/>
          <c:w val="0.33215403543307087"/>
          <c:h val="0.9657888779527559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МАТЕМАТИЧЕСКАЯ МОДЕЛЬ ИГРЫ «МАФИЯ»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Выполнили:</a:t>
            </a:r>
          </a:p>
          <a:p>
            <a:r>
              <a:rPr lang="ru-RU" dirty="0" err="1" smtClean="0"/>
              <a:t>Митупова</a:t>
            </a:r>
            <a:r>
              <a:rPr lang="ru-RU" dirty="0" smtClean="0"/>
              <a:t> </a:t>
            </a:r>
            <a:r>
              <a:rPr lang="ru-RU" dirty="0" err="1" smtClean="0"/>
              <a:t>Сарюна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Дактаева</a:t>
            </a:r>
            <a:r>
              <a:rPr lang="ru-RU" dirty="0" smtClean="0"/>
              <a:t> Марина,</a:t>
            </a:r>
          </a:p>
          <a:p>
            <a:r>
              <a:rPr lang="ru-RU" smtClean="0"/>
              <a:t>учающиеся</a:t>
            </a:r>
            <a:r>
              <a:rPr lang="ru-RU" dirty="0" smtClean="0"/>
              <a:t> </a:t>
            </a:r>
            <a:r>
              <a:rPr lang="ru-RU" dirty="0" smtClean="0"/>
              <a:t>7 А класса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9512" y="5805264"/>
            <a:ext cx="8964488" cy="504056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МАОУ</a:t>
            </a:r>
            <a:r>
              <a:rPr kumimoji="0" lang="ru-RU" sz="27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«Средняя общеобразовательная школа </a:t>
            </a:r>
            <a:r>
              <a:rPr lang="ru-RU" sz="2700" dirty="0" smtClean="0"/>
              <a:t>18</a:t>
            </a:r>
            <a:r>
              <a:rPr kumimoji="0" lang="ru-RU" sz="27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89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Знаете ли вы игру "Мафия"?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142976" y="1928802"/>
            <a:ext cx="7072362" cy="4278314"/>
            <a:chOff x="1142976" y="1928802"/>
            <a:chExt cx="7072362" cy="4278314"/>
          </a:xfrm>
        </p:grpSpPr>
        <p:graphicFrame>
          <p:nvGraphicFramePr>
            <p:cNvPr id="5" name="Диаграмма 4"/>
            <p:cNvGraphicFramePr/>
            <p:nvPr/>
          </p:nvGraphicFramePr>
          <p:xfrm>
            <a:off x="1142976" y="1928802"/>
            <a:ext cx="7072362" cy="42783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857620" y="2928934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4%</a:t>
              </a:r>
              <a:endParaRPr lang="ru-RU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4071942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96%</a:t>
              </a:r>
              <a:endParaRPr lang="ru-RU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13047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2. Какие качества, по вашему мнению, необходимы для интересной </a:t>
            </a:r>
            <a:br>
              <a:rPr lang="ru-RU" dirty="0" smtClean="0"/>
            </a:br>
            <a:r>
              <a:rPr lang="ru-RU" dirty="0" smtClean="0"/>
              <a:t>игры и дальнейшей вашей победы?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643042" y="2500306"/>
            <a:ext cx="6096000" cy="4064000"/>
            <a:chOff x="1643042" y="2500306"/>
            <a:chExt cx="6096000" cy="4064000"/>
          </a:xfrm>
        </p:grpSpPr>
        <p:graphicFrame>
          <p:nvGraphicFramePr>
            <p:cNvPr id="4" name="Диаграмма 3"/>
            <p:cNvGraphicFramePr/>
            <p:nvPr/>
          </p:nvGraphicFramePr>
          <p:xfrm>
            <a:off x="1643042" y="2500306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4071934" y="3857628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25%</a:t>
              </a:r>
              <a:endParaRPr lang="ru-RU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86248" y="5072074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16%</a:t>
              </a:r>
              <a:endParaRPr lang="ru-RU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8992" y="5681979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15%</a:t>
              </a:r>
              <a:endParaRPr lang="ru-RU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00298" y="5214950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14%</a:t>
              </a:r>
              <a:endParaRPr lang="ru-RU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43108" y="4610409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10%</a:t>
              </a:r>
              <a:endParaRPr lang="ru-RU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6050" y="3753153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20%</a:t>
              </a:r>
              <a:endParaRPr lang="ru-RU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9475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Какие математические навыки могут пригодиться в данной игре?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857224" y="2357430"/>
            <a:ext cx="7786742" cy="4064000"/>
            <a:chOff x="857224" y="2357430"/>
            <a:chExt cx="7786742" cy="4064000"/>
          </a:xfrm>
        </p:grpSpPr>
        <p:graphicFrame>
          <p:nvGraphicFramePr>
            <p:cNvPr id="4" name="Диаграмма 3"/>
            <p:cNvGraphicFramePr/>
            <p:nvPr/>
          </p:nvGraphicFramePr>
          <p:xfrm>
            <a:off x="857224" y="2357430"/>
            <a:ext cx="7786742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857620" y="3714752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25%</a:t>
              </a:r>
              <a:endParaRPr lang="ru-RU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10020" y="4824723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16%</a:t>
              </a:r>
              <a:endParaRPr lang="ru-RU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43240" y="5500702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16%</a:t>
              </a:r>
              <a:endParaRPr lang="ru-RU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00298" y="3571876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21%</a:t>
              </a:r>
              <a:endParaRPr lang="ru-RU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00232" y="4500570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10%</a:t>
              </a:r>
              <a:endParaRPr lang="ru-RU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14546" y="5181913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12%</a:t>
              </a:r>
              <a:endParaRPr lang="ru-RU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90482"/>
          </a:xfrm>
        </p:spPr>
        <p:txBody>
          <a:bodyPr/>
          <a:lstStyle/>
          <a:p>
            <a:r>
              <a:rPr lang="ru-RU" dirty="0" smtClean="0"/>
              <a:t>Олимпиадные задачи</a:t>
            </a:r>
          </a:p>
          <a:p>
            <a:r>
              <a:rPr lang="ru-RU" dirty="0" smtClean="0"/>
              <a:t>Развивающие командные игры</a:t>
            </a:r>
          </a:p>
          <a:p>
            <a:r>
              <a:rPr lang="en-US" dirty="0" smtClean="0"/>
              <a:t>Online-</a:t>
            </a:r>
            <a:r>
              <a:rPr lang="ru-RU" dirty="0" smtClean="0"/>
              <a:t>игры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Математические игры</a:t>
            </a:r>
            <a:endParaRPr lang="ru-RU" dirty="0"/>
          </a:p>
        </p:txBody>
      </p:sp>
      <p:pic>
        <p:nvPicPr>
          <p:cNvPr id="28674" name="Picture 2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kcy;&amp;ocy;&amp;mcy;&amp;pcy;&amp;softcy;&amp;yucy;&amp;tcy;&amp;ie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071810"/>
            <a:ext cx="526251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86026" y="142852"/>
            <a:ext cx="3829048" cy="1143000"/>
          </a:xfrm>
        </p:spPr>
        <p:txBody>
          <a:bodyPr/>
          <a:lstStyle/>
          <a:p>
            <a:pPr algn="ctr"/>
            <a:r>
              <a:rPr lang="ru-RU" dirty="0" smtClean="0"/>
              <a:t>МАФИЯ</a:t>
            </a:r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714744" y="4000504"/>
            <a:ext cx="4953008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Математический</a:t>
            </a:r>
            <a:r>
              <a:rPr kumimoji="0" lang="ru-RU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компонент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14282" y="2071678"/>
            <a:ext cx="4953008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Психологический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компонент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2567168">
            <a:off x="2822699" y="877076"/>
            <a:ext cx="357190" cy="1299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977740">
            <a:off x="5739010" y="916248"/>
            <a:ext cx="357190" cy="3020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Люди играют!</a:t>
            </a:r>
            <a:endParaRPr lang="ru-RU" dirty="0"/>
          </a:p>
        </p:txBody>
      </p:sp>
      <p:pic>
        <p:nvPicPr>
          <p:cNvPr id="3074" name="Picture 2" descr="Асликян Эдвард. Мафия - правила, тактика и стратегия иг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781300" cy="3810000"/>
          </a:xfrm>
          <a:prstGeom prst="rect">
            <a:avLst/>
          </a:prstGeom>
          <a:noFill/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142984"/>
            <a:ext cx="5000660" cy="2500330"/>
          </a:xfrm>
          <a:prstGeom prst="rect">
            <a:avLst/>
          </a:prstGeom>
          <a:noFill/>
        </p:spPr>
      </p:pic>
      <p:pic>
        <p:nvPicPr>
          <p:cNvPr id="3078" name="Picture 6" descr="Картинки по запросу мафия иг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929066"/>
            <a:ext cx="5124441" cy="2527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642918"/>
            <a:ext cx="6357982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6626" name="Picture 2" descr="&amp;Kcy;&amp;acy;&amp;rcy;&amp;tcy;&amp;icy;&amp;ncy;&amp;kcy;&amp;icy; &amp;pcy;&amp;ocy; &amp;zcy;&amp;acy;&amp;pcy;&amp;rcy;&amp;ocy;&amp;scy;&amp;ucy; &amp;mcy;&amp;acy;&amp;fcy;&amp;icy;&amp;yacy; &amp;kcy;&amp;rcy;&amp;iecy;&amp;scy;&amp;tcy;&amp;ncy;&amp;ycy;&amp;jcy; &amp;ocy;&amp;tcy;&amp;iecy;&amp;t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6829297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214422"/>
            <a:ext cx="2614602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Личные </a:t>
            </a:r>
            <a:br>
              <a:rPr lang="ru-RU" sz="4000" dirty="0" smtClean="0"/>
            </a:br>
            <a:r>
              <a:rPr lang="ru-RU" sz="4000" dirty="0" smtClean="0"/>
              <a:t>качества</a:t>
            </a:r>
            <a:endParaRPr lang="ru-RU" sz="4000" dirty="0"/>
          </a:p>
        </p:txBody>
      </p:sp>
      <p:pic>
        <p:nvPicPr>
          <p:cNvPr id="7170" name="Picture 2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vcy;&amp;ocy;&amp;pcy;&amp;rcy;&amp;ocy;&amp;scy;&amp;icy;&amp;tcy;&amp;iecy;&amp;lcy;&amp;softcy;&amp;ncy;&amp;ycy;&amp;jcy; &amp;zcy;&amp;ncy;&amp;acy;&amp;k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642918"/>
            <a:ext cx="3810000" cy="4762500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5529298" y="4143388"/>
            <a:ext cx="3614734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Математика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1214422"/>
            <a:ext cx="8143932" cy="5286412"/>
          </a:xfrm>
        </p:spPr>
        <p:txBody>
          <a:bodyPr>
            <a:normAutofit fontScale="40000" lnSpcReduction="20000"/>
          </a:bodyPr>
          <a:lstStyle/>
          <a:p>
            <a:r>
              <a:rPr lang="ru-RU" sz="5500" b="1" dirty="0" smtClean="0"/>
              <a:t>Объект исследования </a:t>
            </a:r>
            <a:r>
              <a:rPr lang="ru-RU" sz="5500" dirty="0" smtClean="0"/>
              <a:t>– игра "Мафия".</a:t>
            </a:r>
          </a:p>
          <a:p>
            <a:r>
              <a:rPr lang="ru-RU" sz="5500" b="1" dirty="0" smtClean="0"/>
              <a:t>Предмет исследования </a:t>
            </a:r>
            <a:r>
              <a:rPr lang="ru-RU" sz="5500" dirty="0" smtClean="0"/>
              <a:t>– применение математики в игре "Мафия".</a:t>
            </a:r>
          </a:p>
          <a:p>
            <a:r>
              <a:rPr lang="ru-RU" sz="5500" b="1" dirty="0" smtClean="0"/>
              <a:t>Цель исследования</a:t>
            </a:r>
            <a:r>
              <a:rPr lang="ru-RU" sz="5500" dirty="0" smtClean="0"/>
              <a:t>: выяснить роль математики в процессе игры.</a:t>
            </a:r>
          </a:p>
          <a:p>
            <a:r>
              <a:rPr lang="ru-RU" sz="5500" b="1" dirty="0" smtClean="0"/>
              <a:t>Задачи</a:t>
            </a:r>
            <a:r>
              <a:rPr lang="ru-RU" sz="5500" dirty="0" smtClean="0"/>
              <a:t>:</a:t>
            </a:r>
          </a:p>
          <a:p>
            <a:pPr lvl="1"/>
            <a:r>
              <a:rPr lang="ru-RU" sz="5500" dirty="0" smtClean="0"/>
              <a:t>изучить и проанализировать информацию, связанную игрой "Мафия";</a:t>
            </a:r>
          </a:p>
          <a:p>
            <a:pPr lvl="1"/>
            <a:r>
              <a:rPr lang="ru-RU" sz="5500" dirty="0" smtClean="0"/>
              <a:t>ознакомиться с психологическими особенностями игры;</a:t>
            </a:r>
          </a:p>
          <a:p>
            <a:pPr lvl="1"/>
            <a:r>
              <a:rPr lang="ru-RU" sz="5500" dirty="0" smtClean="0"/>
              <a:t>выяснить, как математика помогает выигрывать;</a:t>
            </a:r>
          </a:p>
          <a:p>
            <a:pPr lvl="1"/>
            <a:r>
              <a:rPr lang="ru-RU" sz="5500" dirty="0" smtClean="0"/>
              <a:t>узнать мнение ровесников о возможности использования математики в ходе игры.</a:t>
            </a:r>
          </a:p>
          <a:p>
            <a:r>
              <a:rPr lang="ru-RU" sz="5500" b="1" dirty="0" smtClean="0"/>
              <a:t>Гипотеза</a:t>
            </a:r>
            <a:r>
              <a:rPr lang="ru-RU" sz="5500" dirty="0" smtClean="0"/>
              <a:t>: игра "Мафия" не только психологическая игра, но и математическая.</a:t>
            </a:r>
          </a:p>
          <a:p>
            <a:r>
              <a:rPr lang="ru-RU" sz="5500" dirty="0" smtClean="0"/>
              <a:t>Методы: изучение, обобщение, наблюдение, </a:t>
            </a:r>
            <a:br>
              <a:rPr lang="ru-RU" sz="5500" dirty="0" smtClean="0"/>
            </a:br>
            <a:r>
              <a:rPr lang="ru-RU" sz="5500" dirty="0" smtClean="0"/>
              <a:t>моделирование,  сравнение, опрос.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Достаточно ли только личных качеств человека для победы?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1578159"/>
          </a:xfrm>
        </p:spPr>
        <p:txBody>
          <a:bodyPr>
            <a:normAutofit/>
          </a:bodyPr>
          <a:lstStyle/>
          <a:p>
            <a:r>
              <a:rPr lang="ru-RU" dirty="0" smtClean="0"/>
              <a:t>«Игру Мафия я придумал в 1987 году – это была просто попытка практикума для курсовой работы.» (Дмитрий Давыдов)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возникновения</a:t>
            </a:r>
            <a:endParaRPr lang="ru-RU" dirty="0"/>
          </a:p>
        </p:txBody>
      </p:sp>
      <p:pic>
        <p:nvPicPr>
          <p:cNvPr id="5122" name="Picture 2" descr="http://content.foto.mail.ru/mail/xa__/822/i-914.jpg"/>
          <p:cNvPicPr>
            <a:picLocks noChangeAspect="1" noChangeArrowheads="1"/>
          </p:cNvPicPr>
          <p:nvPr/>
        </p:nvPicPr>
        <p:blipFill>
          <a:blip r:embed="rId2" cstate="print"/>
          <a:srcRect r="5487" b="-149"/>
          <a:stretch>
            <a:fillRect/>
          </a:stretch>
        </p:blipFill>
        <p:spPr bwMode="auto">
          <a:xfrm>
            <a:off x="4071934" y="2928934"/>
            <a:ext cx="442915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Чтение языка телодвижений.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Лечение азартных людей от игровой зависимости.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Воспитание «трудных подростков».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Подготовка к роли присяжных.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День и ночь – основные события</a:t>
            </a:r>
          </a:p>
          <a:p>
            <a:r>
              <a:rPr lang="ru-RU" dirty="0" smtClean="0"/>
              <a:t>Мирные жители и мафия – главные герои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M = N/</a:t>
            </a:r>
            <a:r>
              <a:rPr lang="ru-RU" i="1" dirty="0" err="1" smtClean="0"/>
              <a:t>k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где </a:t>
            </a:r>
            <a:r>
              <a:rPr lang="ru-RU" i="1" dirty="0" smtClean="0"/>
              <a:t>M</a:t>
            </a:r>
            <a:r>
              <a:rPr lang="ru-RU" dirty="0" smtClean="0"/>
              <a:t> — число мафиози, </a:t>
            </a:r>
            <a:br>
              <a:rPr lang="ru-RU" dirty="0" smtClean="0"/>
            </a:br>
            <a:r>
              <a:rPr lang="ru-RU" i="1" dirty="0" smtClean="0"/>
              <a:t>N</a:t>
            </a:r>
            <a:r>
              <a:rPr lang="ru-RU" dirty="0" smtClean="0"/>
              <a:t> — общее число игроков, </a:t>
            </a:r>
            <a:br>
              <a:rPr lang="ru-RU" dirty="0" smtClean="0"/>
            </a:br>
            <a:r>
              <a:rPr lang="ru-RU" i="1" dirty="0" err="1" smtClean="0"/>
              <a:t>k</a:t>
            </a:r>
            <a:r>
              <a:rPr lang="ru-RU" dirty="0" smtClean="0"/>
              <a:t> — расчётный коэффициент, </a:t>
            </a:r>
            <a:r>
              <a:rPr lang="ru-RU" i="1" dirty="0" err="1" smtClean="0"/>
              <a:t>k</a:t>
            </a:r>
            <a:r>
              <a:rPr lang="ru-RU" i="1" dirty="0" smtClean="0"/>
              <a:t> = 3,5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игры</a:t>
            </a:r>
            <a:endParaRPr lang="ru-RU" dirty="0"/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428868"/>
            <a:ext cx="2286000" cy="241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27334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Добавление новых ролей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Новые игровые ситуации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Решение спорных ситуаций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Интернет-версии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Разновидности игры</a:t>
            </a:r>
            <a:endParaRPr lang="ru-RU" dirty="0"/>
          </a:p>
        </p:txBody>
      </p:sp>
      <p:pic>
        <p:nvPicPr>
          <p:cNvPr id="1028" name="Picture 4" descr="&amp;Kcy;&amp;acy;&amp;rcy;&amp;tcy;&amp;icy;&amp;ncy;&amp;kcy;&amp;icy; &amp;pcy;&amp;ocy; &amp;zcy;&amp;acy;&amp;pcy;&amp;rcy;&amp;ocy;&amp;scy;&amp;ucy; &amp;rcy;&amp;ocy;&amp;lcy;&amp;icy; &amp;vcy; &amp;icy;&amp;gcy;&amp;rcy;&amp;iecy; &amp;mcy;&amp;acy;&amp;f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57562"/>
            <a:ext cx="4286280" cy="3230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Общение.</a:t>
            </a:r>
          </a:p>
          <a:p>
            <a:pPr lvl="0"/>
            <a:r>
              <a:rPr lang="ru-RU" dirty="0" smtClean="0"/>
              <a:t>Эмоции.</a:t>
            </a:r>
          </a:p>
          <a:p>
            <a:r>
              <a:rPr lang="ru-RU" dirty="0" smtClean="0"/>
              <a:t>Использование схем, которые позволяют определять роль участника по действиям и словам других игроков.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игроков</a:t>
            </a:r>
            <a:endParaRPr lang="ru-RU" dirty="0"/>
          </a:p>
        </p:txBody>
      </p:sp>
      <p:pic>
        <p:nvPicPr>
          <p:cNvPr id="25602" name="Picture 2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643314"/>
            <a:ext cx="3048000" cy="296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Подсчет игроков</a:t>
            </a:r>
          </a:p>
          <a:p>
            <a:r>
              <a:rPr lang="ru-RU" dirty="0" smtClean="0"/>
              <a:t>Стратегия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Математика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2571744"/>
          <a:ext cx="6844059" cy="3245184"/>
        </p:xfrm>
        <a:graphic>
          <a:graphicData uri="http://schemas.openxmlformats.org/drawingml/2006/table">
            <a:tbl>
              <a:tblPr/>
              <a:tblGrid>
                <a:gridCol w="1950205"/>
                <a:gridCol w="1643002"/>
                <a:gridCol w="1625426"/>
                <a:gridCol w="1625426"/>
              </a:tblGrid>
              <a:tr h="767191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Выбор персонажа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Маньяк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72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>
                          <a:latin typeface="Times New Roman"/>
                          <a:ea typeface="Times New Roman"/>
                          <a:cs typeface="Times New Roman"/>
                        </a:rPr>
                        <a:t>МФ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>
                          <a:latin typeface="Times New Roman"/>
                          <a:ea typeface="Times New Roman"/>
                          <a:cs typeface="Times New Roman"/>
                        </a:rPr>
                        <a:t>МЖ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33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Мафия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latin typeface="Times New Roman"/>
                          <a:ea typeface="Times New Roman"/>
                          <a:cs typeface="Times New Roman"/>
                        </a:rPr>
                        <a:t>МН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МЖ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МФ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>
                          <a:latin typeface="Times New Roman"/>
                          <a:ea typeface="Times New Roman"/>
                          <a:cs typeface="Times New Roman"/>
                        </a:rPr>
                        <a:t>МЖ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МН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Ничья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43504" y="3357562"/>
            <a:ext cx="1571636" cy="78581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214818"/>
            <a:ext cx="1571636" cy="78581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4214818"/>
            <a:ext cx="1571636" cy="78581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</TotalTime>
  <Words>325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МАТЕМАТИЧЕСКАЯ МОДЕЛЬ ИГРЫ «МАФИЯ»</vt:lpstr>
      <vt:lpstr>Личные  качества</vt:lpstr>
      <vt:lpstr>Достаточно ли только личных качеств человека для победы?</vt:lpstr>
      <vt:lpstr>История возникновения</vt:lpstr>
      <vt:lpstr>Применение</vt:lpstr>
      <vt:lpstr>Правила игры</vt:lpstr>
      <vt:lpstr>Разновидности игры</vt:lpstr>
      <vt:lpstr>Поиск игроков</vt:lpstr>
      <vt:lpstr>Математика</vt:lpstr>
      <vt:lpstr>Опрос</vt:lpstr>
      <vt:lpstr>Опрос</vt:lpstr>
      <vt:lpstr>Опрос</vt:lpstr>
      <vt:lpstr>Математические игры</vt:lpstr>
      <vt:lpstr>МАФИЯ</vt:lpstr>
      <vt:lpstr>Люди играют!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МОДЕЛЬ ИГРЫ «МАФИЯ»</dc:title>
  <dc:creator>Администратор</dc:creator>
  <cp:lastModifiedBy>Сергей</cp:lastModifiedBy>
  <cp:revision>26</cp:revision>
  <dcterms:created xsi:type="dcterms:W3CDTF">2017-04-09T09:33:35Z</dcterms:created>
  <dcterms:modified xsi:type="dcterms:W3CDTF">2019-02-12T13:04:32Z</dcterms:modified>
</cp:coreProperties>
</file>