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03.04.2018</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03.04.2018</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03.04.2018</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03.04.2018</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ote4estvo.ru/sobytiya-xvi-xviii/40-sobornoe-ulozhenie1649god.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85918" y="857232"/>
            <a:ext cx="6357982" cy="1470025"/>
          </a:xfrm>
        </p:spPr>
        <p:txBody>
          <a:bodyPr/>
          <a:lstStyle/>
          <a:p>
            <a:r>
              <a:rPr lang="ru-RU" dirty="0" smtClean="0"/>
              <a:t>Алексей Михайлович</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2857488" y="928670"/>
            <a:ext cx="607223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PTserif"/>
                <a:cs typeface="Arial" pitchFamily="34" charset="0"/>
              </a:rPr>
              <a:t>Отцом его был Михаил Федорович, первый Романов на московском престоле. Воспитанием будущего наследника престола было возложено на боярина Морозова. Царь стал править страной в 16-летнем возрасте, но хорошее образование и широкий кругозор позволили ему достичь значительных результатов.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PTserif"/>
                <a:cs typeface="Arial" pitchFamily="34" charset="0"/>
              </a:rPr>
              <a:t>Алексей Михайлович получил прозвище «Тишайший», но время, в которое он правил, характеризуется целым рядом экономических, политических и религиозных кризисов. Страну то и дело охватывали волнения, изнурительные войны с Польшей усугубляли положение, поэтому XVII в. в истории России принято называть «</a:t>
            </a:r>
            <a:r>
              <a:rPr kumimoji="0" lang="ru-RU" b="0" i="0" u="none" strike="noStrike" cap="none" normalizeH="0" baseline="0" dirty="0" err="1" smtClean="0">
                <a:ln>
                  <a:noFill/>
                </a:ln>
                <a:solidFill>
                  <a:srgbClr val="000000"/>
                </a:solidFill>
                <a:effectLst/>
                <a:latin typeface="PTserif"/>
                <a:cs typeface="Arial" pitchFamily="34" charset="0"/>
              </a:rPr>
              <a:t>бунташным</a:t>
            </a:r>
            <a:r>
              <a:rPr kumimoji="0" lang="ru-RU" b="0" i="0" u="none" strike="noStrike" cap="none" normalizeH="0" baseline="0" dirty="0" smtClean="0">
                <a:ln>
                  <a:noFill/>
                </a:ln>
                <a:solidFill>
                  <a:srgbClr val="000000"/>
                </a:solidFill>
                <a:effectLst/>
                <a:latin typeface="PTserif"/>
                <a:cs typeface="Arial" pitchFamily="34" charset="0"/>
              </a:rPr>
              <a:t>». Однако Алексей Михайлович так или иначе выводил страну из трудного положения, утверждая «тишину и покой» и оправдывая один из царских титулов «Тишайший»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9" name="Picture 5" descr="Картинки по запросу алексей михайлович кратко"/>
          <p:cNvPicPr>
            <a:picLocks noChangeAspect="1" noChangeArrowheads="1"/>
          </p:cNvPicPr>
          <p:nvPr/>
        </p:nvPicPr>
        <p:blipFill>
          <a:blip r:embed="rId2"/>
          <a:srcRect/>
          <a:stretch>
            <a:fillRect/>
          </a:stretch>
        </p:blipFill>
        <p:spPr bwMode="auto">
          <a:xfrm>
            <a:off x="214282" y="1285860"/>
            <a:ext cx="2543175" cy="353377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285860"/>
            <a:ext cx="8501122" cy="4801314"/>
          </a:xfrm>
          <a:prstGeom prst="rect">
            <a:avLst/>
          </a:prstGeom>
        </p:spPr>
        <p:txBody>
          <a:bodyPr wrap="square">
            <a:spAutoFit/>
          </a:bodyPr>
          <a:lstStyle/>
          <a:p>
            <a:r>
              <a:rPr lang="ru-RU" dirty="0" smtClean="0"/>
              <a:t>Внутренняя политика Алексея Михайловича Романова была продуктивной. Царь проводил нужные и понятные реформы. При нем было составлено </a:t>
            </a:r>
            <a:r>
              <a:rPr lang="ru-RU" dirty="0" smtClean="0">
                <a:hlinkClick r:id="rId2" tooltip="Соборное Уложение"/>
              </a:rPr>
              <a:t>Соборное Уложение</a:t>
            </a:r>
            <a:r>
              <a:rPr lang="ru-RU" dirty="0" smtClean="0"/>
              <a:t> 1649 года. Романов принял непосредственное участие в составлении Соборного Уложения.</a:t>
            </a:r>
          </a:p>
          <a:p>
            <a:r>
              <a:rPr lang="ru-RU" dirty="0" smtClean="0"/>
              <a:t> </a:t>
            </a:r>
          </a:p>
          <a:p>
            <a:r>
              <a:rPr lang="ru-RU" dirty="0" smtClean="0"/>
              <a:t>По инициативе Алексея Михайловича, во внутренней политике была пересмотрена система управления государством. Был создан приказ тайных дел, который подчинялся царю. Большое  внутриполитическое влияния на государственные дела имела и Боярская дума. В Боярскую думу входили представители наиболее родовитых дворянских фамилий.</a:t>
            </a:r>
          </a:p>
          <a:p>
            <a:r>
              <a:rPr lang="ru-RU" dirty="0" smtClean="0"/>
              <a:t> </a:t>
            </a:r>
          </a:p>
          <a:p>
            <a:r>
              <a:rPr lang="ru-RU" dirty="0" smtClean="0"/>
              <a:t>Дума заседала постоянно, однако для решения наиболее важных вопросов иногда созывались Земские Соборы. В 17 веке, благодаря внутриполитическим реформам Алексея Михайловича, увеличилась власть приказов – учреждений занимавшихся как внутренней политикой, так и внешней.</a:t>
            </a:r>
          </a:p>
          <a:p>
            <a:r>
              <a:rPr lang="ru-RU"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214422"/>
            <a:ext cx="7929618" cy="3970318"/>
          </a:xfrm>
          <a:prstGeom prst="rect">
            <a:avLst/>
          </a:prstGeom>
        </p:spPr>
        <p:txBody>
          <a:bodyPr wrap="square">
            <a:spAutoFit/>
          </a:bodyPr>
          <a:lstStyle/>
          <a:p>
            <a:r>
              <a:rPr lang="ru-RU" dirty="0" smtClean="0"/>
              <a:t>В середине 17 века, Алексей Михайлович провел реформу в армии. Начали формироваться полки нового строя. Эти полки формировались по западноевропейскому образцу. Алексею Михайловичу удалось побывать за границей, где он познает новую для себя культуру. Много нового узнал молодой Романов из поездки по Европе. Многое удивило царя: университетское образование, непривычный быт  горожан, архитектура, живопись.</a:t>
            </a:r>
          </a:p>
          <a:p>
            <a:r>
              <a:rPr lang="ru-RU" dirty="0" smtClean="0"/>
              <a:t> </a:t>
            </a:r>
          </a:p>
          <a:p>
            <a:r>
              <a:rPr lang="ru-RU" dirty="0" smtClean="0"/>
              <a:t>Через некоторое время в Москве появятся просветители из Европы. При наследнике Алексея Михайловича в Москве откроется </a:t>
            </a:r>
            <a:r>
              <a:rPr lang="ru-RU" dirty="0" err="1" smtClean="0"/>
              <a:t>Славяно</a:t>
            </a:r>
            <a:r>
              <a:rPr lang="ru-RU" dirty="0" smtClean="0"/>
              <a:t>–</a:t>
            </a:r>
            <a:r>
              <a:rPr lang="ru-RU" dirty="0" err="1" smtClean="0"/>
              <a:t>греко</a:t>
            </a:r>
            <a:r>
              <a:rPr lang="ru-RU" dirty="0" smtClean="0"/>
              <a:t>–латинская академия – прообраз университета. В Посольском приказе начинают активно переводить новинки </a:t>
            </a:r>
            <a:r>
              <a:rPr lang="ru-RU" dirty="0" smtClean="0"/>
              <a:t>европейской</a:t>
            </a:r>
            <a:r>
              <a:rPr lang="en-US" dirty="0" smtClean="0"/>
              <a:t> </a:t>
            </a:r>
            <a:r>
              <a:rPr lang="ru-RU" dirty="0" smtClean="0"/>
              <a:t>литературы </a:t>
            </a:r>
            <a:r>
              <a:rPr lang="ru-RU" dirty="0" smtClean="0"/>
              <a:t>17 века.</a:t>
            </a:r>
          </a:p>
          <a:p>
            <a:r>
              <a:rPr lang="ru-RU" dirty="0" smtClean="0"/>
              <a:t> </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71480"/>
            <a:ext cx="8858312" cy="3693319"/>
          </a:xfrm>
          <a:prstGeom prst="rect">
            <a:avLst/>
          </a:prstGeom>
        </p:spPr>
        <p:txBody>
          <a:bodyPr wrap="square">
            <a:spAutoFit/>
          </a:bodyPr>
          <a:lstStyle/>
          <a:p>
            <a:r>
              <a:rPr lang="ru-RU" dirty="0" smtClean="0"/>
              <a:t>Внешняя политика Алексея Михайловича была направлена на увеличение авторитета России в Европе, и присоединение новых земель к территории страны. В 1654 году, началась война с Польшей и Литвой. Алексей Михайлович отправился на войны вместе с армией, и снискал за свой поступок большое уважение в народе.</a:t>
            </a:r>
          </a:p>
          <a:p>
            <a:r>
              <a:rPr lang="ru-RU" dirty="0" smtClean="0"/>
              <a:t> </a:t>
            </a:r>
          </a:p>
          <a:p>
            <a:r>
              <a:rPr lang="ru-RU" dirty="0" smtClean="0"/>
              <a:t>Благодаря успехам Алексея Михайловича во внешней и внутренней политике, в Европе сложилось впечатление о России, как о могучей православной державе, наследнице Византии. В 17 веке, с православного востока, оккупированного турками, в Россию ввозятся церковные реликвии. В России оказывается много ремесленников с Балкан и Греции.</a:t>
            </a:r>
          </a:p>
          <a:p>
            <a:r>
              <a:rPr lang="ru-RU" dirty="0" smtClean="0"/>
              <a:t>    </a:t>
            </a:r>
          </a:p>
          <a:p>
            <a:endParaRPr lang="ru-RU" dirty="0" smtClean="0"/>
          </a:p>
        </p:txBody>
      </p:sp>
      <p:sp>
        <p:nvSpPr>
          <p:cNvPr id="3" name="Прямоугольник 2"/>
          <p:cNvSpPr/>
          <p:nvPr/>
        </p:nvSpPr>
        <p:spPr>
          <a:xfrm>
            <a:off x="0" y="4000504"/>
            <a:ext cx="8858280" cy="1477328"/>
          </a:xfrm>
          <a:prstGeom prst="rect">
            <a:avLst/>
          </a:prstGeom>
        </p:spPr>
        <p:txBody>
          <a:bodyPr wrap="square">
            <a:spAutoFit/>
          </a:bodyPr>
          <a:lstStyle/>
          <a:p>
            <a:r>
              <a:rPr lang="ru-RU" dirty="0" smtClean="0"/>
              <a:t>Романов заботился об образовании своих наследников, дал своим детям хорошее образование. Они знали иностранные языки, изучали философию, риторику и произведения античных авторов. Так же сыновья занимались богословием, изучали духовную музыку, и имели хорошую библиотеку, составленную из русских и европейских </a:t>
            </a:r>
            <a:r>
              <a:rPr lang="ru-RU" dirty="0" smtClean="0"/>
              <a:t>книг.</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42918"/>
            <a:ext cx="9144000" cy="5355312"/>
          </a:xfrm>
          <a:prstGeom prst="rect">
            <a:avLst/>
          </a:prstGeom>
        </p:spPr>
        <p:txBody>
          <a:bodyPr wrap="square">
            <a:spAutoFit/>
          </a:bodyPr>
          <a:lstStyle/>
          <a:p>
            <a:r>
              <a:rPr lang="ru-RU" b="1" i="1" u="sng" dirty="0" smtClean="0"/>
              <a:t>Основные даты периода правления:</a:t>
            </a:r>
            <a:endParaRPr lang="ru-RU" dirty="0" smtClean="0"/>
          </a:p>
          <a:p>
            <a:r>
              <a:rPr lang="ru-RU" dirty="0" smtClean="0"/>
              <a:t>· 1632-1634: Смоленская война. Страна вступает в войну с Речью </a:t>
            </a:r>
            <a:r>
              <a:rPr lang="ru-RU" dirty="0" err="1" smtClean="0"/>
              <a:t>Посполитой</a:t>
            </a:r>
            <a:r>
              <a:rPr lang="ru-RU" dirty="0" smtClean="0"/>
              <a:t>, удерживающей смоленские земли и не признающей прав Михаила на престол, считая Владислава законным царём.</a:t>
            </a:r>
          </a:p>
          <a:p>
            <a:r>
              <a:rPr lang="ru-RU" dirty="0" smtClean="0"/>
              <a:t>· 1634: Мир с Речью </a:t>
            </a:r>
            <a:r>
              <a:rPr lang="ru-RU" dirty="0" err="1" smtClean="0"/>
              <a:t>Посполитой</a:t>
            </a:r>
            <a:r>
              <a:rPr lang="ru-RU" dirty="0" smtClean="0"/>
              <a:t>. Страна возвратила все отнятые у неё в ходе военных действий земли, а сам королевич Владислав отказался от претензий на власть в России. Смоленскую территорию вернуть так и не удалось.</a:t>
            </a:r>
          </a:p>
          <a:p>
            <a:r>
              <a:rPr lang="ru-RU" dirty="0" smtClean="0"/>
              <a:t>· 1645 год: начало Соляного бунта, прокатившегося по всей стране. После этого бунта пошлина на соль была отменена.</a:t>
            </a:r>
          </a:p>
          <a:p>
            <a:r>
              <a:rPr lang="ru-RU" dirty="0" smtClean="0"/>
              <a:t>· 1649 год: новое Соборное Уложение с новыми основами законодательства. Утверждается единоличная абсолютная власть царя.</a:t>
            </a:r>
          </a:p>
          <a:p>
            <a:r>
              <a:rPr lang="ru-RU" dirty="0" smtClean="0"/>
              <a:t>· 1653-1655: Патриарх Никон проводит церковные реформы.</a:t>
            </a:r>
          </a:p>
          <a:p>
            <a:r>
              <a:rPr lang="ru-RU" dirty="0" smtClean="0"/>
              <a:t>· 1654: в состав России входит Украина.</a:t>
            </a:r>
          </a:p>
          <a:p>
            <a:r>
              <a:rPr lang="ru-RU" dirty="0" smtClean="0"/>
              <a:t>· 1654: Объявляется война Польше.</a:t>
            </a:r>
          </a:p>
          <a:p>
            <a:r>
              <a:rPr lang="ru-RU" dirty="0" smtClean="0"/>
              <a:t>· 1656: Россия объявляет войну Швеции, но русское войско вскоре отступает. На Украине умирает Богдан Хмельницкий и начинается новая смута, требующая войны с Польшей. Россией заключается мир в </a:t>
            </a:r>
            <a:r>
              <a:rPr lang="ru-RU" dirty="0" err="1" smtClean="0"/>
              <a:t>Кардиссе</a:t>
            </a:r>
            <a:r>
              <a:rPr lang="ru-RU" dirty="0" smtClean="0"/>
              <a:t>.</a:t>
            </a:r>
          </a:p>
          <a:p>
            <a:r>
              <a:rPr lang="ru-RU" dirty="0" smtClean="0"/>
              <a:t>· 1659: Основывается город Иркутск.</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7232"/>
            <a:ext cx="9144000" cy="1754326"/>
          </a:xfrm>
          <a:prstGeom prst="rect">
            <a:avLst/>
          </a:prstGeom>
        </p:spPr>
        <p:txBody>
          <a:bodyPr wrap="square">
            <a:spAutoFit/>
          </a:bodyPr>
          <a:lstStyle/>
          <a:p>
            <a:r>
              <a:rPr lang="ru-RU" dirty="0" smtClean="0"/>
              <a:t>· 1662: начало Медного бунта из-за выпуска медных монет. Бунт сработал – медные деньги отменили.</a:t>
            </a:r>
          </a:p>
          <a:p>
            <a:r>
              <a:rPr lang="ru-RU" dirty="0" smtClean="0"/>
              <a:t>· 1666-1667: Проходит Церковный Собор для осуществления суда над Никоном. Сам Патриарх считал церковную власть выше власти царя.</a:t>
            </a:r>
          </a:p>
          <a:p>
            <a:r>
              <a:rPr lang="ru-RU" dirty="0" smtClean="0"/>
              <a:t>· 1667: Заключено </a:t>
            </a:r>
            <a:r>
              <a:rPr lang="ru-RU" dirty="0" err="1" smtClean="0"/>
              <a:t>Андрусовское</a:t>
            </a:r>
            <a:r>
              <a:rPr lang="ru-RU" dirty="0" smtClean="0"/>
              <a:t> перемирие с Речью </a:t>
            </a:r>
            <a:r>
              <a:rPr lang="ru-RU" dirty="0" err="1" smtClean="0"/>
              <a:t>Посполитой</a:t>
            </a:r>
            <a:r>
              <a:rPr lang="ru-RU" dirty="0" smtClean="0"/>
              <a:t>.</a:t>
            </a:r>
          </a:p>
          <a:p>
            <a:r>
              <a:rPr lang="ru-RU" dirty="0" smtClean="0"/>
              <a:t>· 1670-1671: Восстание казаков и крестьян под предводительством Степана Разина.</a:t>
            </a:r>
            <a:endParaRPr lang="ru-RU" dirty="0"/>
          </a:p>
        </p:txBody>
      </p:sp>
      <p:pic>
        <p:nvPicPr>
          <p:cNvPr id="32770" name="Picture 2" descr="основные направления политики Алексей Михайловича"/>
          <p:cNvPicPr>
            <a:picLocks noChangeAspect="1" noChangeArrowheads="1"/>
          </p:cNvPicPr>
          <p:nvPr/>
        </p:nvPicPr>
        <p:blipFill>
          <a:blip r:embed="rId2"/>
          <a:srcRect/>
          <a:stretch>
            <a:fillRect/>
          </a:stretch>
        </p:blipFill>
        <p:spPr bwMode="auto">
          <a:xfrm>
            <a:off x="1142976" y="3214686"/>
            <a:ext cx="6840703" cy="281940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432</Words>
  <PresentationFormat>Экран (4:3)</PresentationFormat>
  <Paragraphs>32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Городская</vt:lpstr>
      <vt:lpstr>Алексей Михайлович</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Алексей Михайлович</dc:title>
  <dc:creator>Андрей</dc:creator>
  <cp:lastModifiedBy>Office</cp:lastModifiedBy>
  <cp:revision>4</cp:revision>
  <dcterms:created xsi:type="dcterms:W3CDTF">2018-04-03T06:35:49Z</dcterms:created>
  <dcterms:modified xsi:type="dcterms:W3CDTF">2018-04-03T07:22:17Z</dcterms:modified>
</cp:coreProperties>
</file>