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7" r:id="rId23"/>
    <p:sldId id="288" r:id="rId24"/>
    <p:sldId id="289" r:id="rId25"/>
    <p:sldId id="290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0582981-88BA-473A-8DC5-89373E1CFE81}" type="datetimeFigureOut">
              <a:rPr lang="ru-RU" smtClean="0"/>
              <a:pPr/>
              <a:t>вт 25.02.20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4FC0E70-A30E-408C-86AC-44BFE0E1A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2981-88BA-473A-8DC5-89373E1CFE81}" type="datetimeFigureOut">
              <a:rPr lang="ru-RU" smtClean="0"/>
              <a:pPr/>
              <a:t>вт 25.02.20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0E70-A30E-408C-86AC-44BFE0E1A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2981-88BA-473A-8DC5-89373E1CFE81}" type="datetimeFigureOut">
              <a:rPr lang="ru-RU" smtClean="0"/>
              <a:pPr/>
              <a:t>вт 25.02.20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0E70-A30E-408C-86AC-44BFE0E1A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0582981-88BA-473A-8DC5-89373E1CFE81}" type="datetimeFigureOut">
              <a:rPr lang="ru-RU" smtClean="0"/>
              <a:pPr/>
              <a:t>вт 25.02.20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4FC0E70-A30E-408C-86AC-44BFE0E1A8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0582981-88BA-473A-8DC5-89373E1CFE81}" type="datetimeFigureOut">
              <a:rPr lang="ru-RU" smtClean="0"/>
              <a:pPr/>
              <a:t>вт 25.02.20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4FC0E70-A30E-408C-86AC-44BFE0E1A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2981-88BA-473A-8DC5-89373E1CFE81}" type="datetimeFigureOut">
              <a:rPr lang="ru-RU" smtClean="0"/>
              <a:pPr/>
              <a:t>вт 25.02.20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0E70-A30E-408C-86AC-44BFE0E1A8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2981-88BA-473A-8DC5-89373E1CFE81}" type="datetimeFigureOut">
              <a:rPr lang="ru-RU" smtClean="0"/>
              <a:pPr/>
              <a:t>вт 25.02.20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0E70-A30E-408C-86AC-44BFE0E1A8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582981-88BA-473A-8DC5-89373E1CFE81}" type="datetimeFigureOut">
              <a:rPr lang="ru-RU" smtClean="0"/>
              <a:pPr/>
              <a:t>вт 25.02.20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4FC0E70-A30E-408C-86AC-44BFE0E1A8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2981-88BA-473A-8DC5-89373E1CFE81}" type="datetimeFigureOut">
              <a:rPr lang="ru-RU" smtClean="0"/>
              <a:pPr/>
              <a:t>вт 25.02.20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0E70-A30E-408C-86AC-44BFE0E1A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0582981-88BA-473A-8DC5-89373E1CFE81}" type="datetimeFigureOut">
              <a:rPr lang="ru-RU" smtClean="0"/>
              <a:pPr/>
              <a:t>вт 25.02.20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4FC0E70-A30E-408C-86AC-44BFE0E1A8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582981-88BA-473A-8DC5-89373E1CFE81}" type="datetimeFigureOut">
              <a:rPr lang="ru-RU" smtClean="0"/>
              <a:pPr/>
              <a:t>вт 25.02.20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4FC0E70-A30E-408C-86AC-44BFE0E1A8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0582981-88BA-473A-8DC5-89373E1CFE81}" type="datetimeFigureOut">
              <a:rPr lang="ru-RU" smtClean="0"/>
              <a:pPr/>
              <a:t>вт 25.02.20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4FC0E70-A30E-408C-86AC-44BFE0E1A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026.radikal.ru/0804/f0/f05c195813bc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jpeg"/><Relationship Id="rId7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5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1.png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1.png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myflorafauna.ru/images/pic94-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v3487.vps.masterhost.ru/modules/tourism/photogallery/city_resort/284/stanna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844824"/>
            <a:ext cx="4752528" cy="3024336"/>
          </a:xfrm>
        </p:spPr>
        <p:txBody>
          <a:bodyPr>
            <a:noAutofit/>
          </a:bodyPr>
          <a:lstStyle/>
          <a:p>
            <a:pPr algn="ctr"/>
            <a:r>
              <a:rPr lang="ru-RU" sz="44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Строение семян двудольных и однодольных  </a:t>
            </a:r>
            <a:r>
              <a:rPr lang="ru-RU" sz="4400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растений</a:t>
            </a:r>
            <a:br>
              <a:rPr lang="ru-RU" sz="4400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44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4400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4400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6 класс</a:t>
            </a:r>
            <a:endParaRPr lang="ru-RU" sz="4400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5445224"/>
            <a:ext cx="5454352" cy="1233990"/>
          </a:xfrm>
        </p:spPr>
        <p:txBody>
          <a:bodyPr/>
          <a:lstStyle/>
          <a:p>
            <a:pPr algn="r"/>
            <a:r>
              <a:rPr lang="ru-RU" dirty="0" smtClean="0"/>
              <a:t>Учитель биологии: Матафонова А.С.</a:t>
            </a:r>
            <a:endParaRPr lang="ru-RU" dirty="0"/>
          </a:p>
        </p:txBody>
      </p:sp>
      <p:pic>
        <p:nvPicPr>
          <p:cNvPr id="4" name="Picture 2" descr="http://img.mota.ru/upload/wallpapers/2011/08/17/11/00/27183/mota_ru_1081709-preview.jpg"/>
          <p:cNvPicPr>
            <a:picLocks noChangeAspect="1" noChangeArrowheads="1"/>
          </p:cNvPicPr>
          <p:nvPr/>
        </p:nvPicPr>
        <p:blipFill rotWithShape="1">
          <a:blip r:embed="rId2"/>
          <a:srcRect l="17720"/>
          <a:stretch/>
        </p:blipFill>
        <p:spPr bwMode="auto">
          <a:xfrm>
            <a:off x="6156176" y="3015799"/>
            <a:ext cx="2521263" cy="2260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8820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940966"/>
          </a:xfrm>
        </p:spPr>
        <p:txBody>
          <a:bodyPr>
            <a:normAutofit/>
          </a:bodyPr>
          <a:lstStyle/>
          <a:p>
            <a:r>
              <a:rPr lang="ru-RU" sz="48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Самые мелкие семена</a:t>
            </a:r>
          </a:p>
        </p:txBody>
      </p:sp>
      <p:pic>
        <p:nvPicPr>
          <p:cNvPr id="3074" name="Picture 2" descr="C:\Users\Августина\Desktop\к презентации семя\im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2" t="22996" r="39602" b="6581"/>
          <a:stretch/>
        </p:blipFill>
        <p:spPr bwMode="auto">
          <a:xfrm>
            <a:off x="351182" y="1484784"/>
            <a:ext cx="4398433" cy="505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Картинка 9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1784226"/>
            <a:ext cx="3805330" cy="507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397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784976" cy="940966"/>
          </a:xfrm>
        </p:spPr>
        <p:txBody>
          <a:bodyPr>
            <a:noAutofit/>
          </a:bodyPr>
          <a:lstStyle/>
          <a:p>
            <a:pPr algn="ctr"/>
            <a:r>
              <a:rPr lang="ru-RU" sz="45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Самые долговечные семена</a:t>
            </a:r>
          </a:p>
        </p:txBody>
      </p:sp>
      <p:pic>
        <p:nvPicPr>
          <p:cNvPr id="4" name="Picture 2" descr="C:\Documents and Settings\администрация\Рабочий стол\для Краевой\bf39d3f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826893" y="3956796"/>
            <a:ext cx="3667125" cy="27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Documents and Settings\администрация\Рабочий стол\для Краевой\1201670612_p60270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5029" y="1990853"/>
            <a:ext cx="2481864" cy="3314060"/>
          </a:xfrm>
          <a:prstGeom prst="rect">
            <a:avLst/>
          </a:prstGeom>
          <a:noFill/>
        </p:spPr>
      </p:pic>
      <p:pic>
        <p:nvPicPr>
          <p:cNvPr id="6" name="Picture 4" descr="C:\Documents and Settings\администрация\Рабочий стол\для Краевой\70_2961_en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216" y="2076247"/>
            <a:ext cx="2137425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218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19" y="188640"/>
            <a:ext cx="8390737" cy="868958"/>
          </a:xfrm>
        </p:spPr>
        <p:txBody>
          <a:bodyPr>
            <a:noAutofit/>
          </a:bodyPr>
          <a:lstStyle/>
          <a:p>
            <a:pPr algn="ctr"/>
            <a:r>
              <a:rPr lang="ru-RU" sz="48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Лекарственные семена</a:t>
            </a:r>
          </a:p>
        </p:txBody>
      </p:sp>
      <p:pic>
        <p:nvPicPr>
          <p:cNvPr id="4" name="Picture 5" descr="C:\Documents and Settings\администрация\Рабочий стол\для Краевой\3745576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19" y="1285868"/>
            <a:ext cx="1905003" cy="2857504"/>
          </a:xfrm>
          <a:prstGeom prst="rect">
            <a:avLst/>
          </a:prstGeom>
          <a:noFill/>
        </p:spPr>
      </p:pic>
      <p:pic>
        <p:nvPicPr>
          <p:cNvPr id="5" name="Picture 3" descr="C:\Documents and Settings\администрация\Рабочий стол\для Краевой\127-06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3643314"/>
            <a:ext cx="1714512" cy="2575269"/>
          </a:xfrm>
          <a:prstGeom prst="rect">
            <a:avLst/>
          </a:prstGeom>
          <a:noFill/>
        </p:spPr>
      </p:pic>
      <p:pic>
        <p:nvPicPr>
          <p:cNvPr id="8" name="Picture 6" descr="C:\Documents and Settings\администрация\Рабочий стол\для Краевой\seed_dill_3_h_ori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6209596" y="1754230"/>
            <a:ext cx="2648338" cy="1997350"/>
          </a:xfrm>
          <a:prstGeom prst="rect">
            <a:avLst/>
          </a:prstGeom>
          <a:noFill/>
        </p:spPr>
      </p:pic>
      <p:pic>
        <p:nvPicPr>
          <p:cNvPr id="7" name="Picture 2" descr="C:\Documents and Settings\администрация\Рабочий стол\для Краевой\23624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 rot="5400000">
            <a:off x="5737555" y="4061934"/>
            <a:ext cx="2571756" cy="1734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Documents and Settings\администрация\Рабочий стол\для Краевой\1271668884_azhgon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80625" y="1428736"/>
            <a:ext cx="2476497" cy="1899405"/>
          </a:xfrm>
          <a:prstGeom prst="rect">
            <a:avLst/>
          </a:prstGeom>
          <a:noFill/>
        </p:spPr>
      </p:pic>
      <p:pic>
        <p:nvPicPr>
          <p:cNvPr id="10" name="Picture 9" descr="C:\Documents and Settings\администрация\Рабочий стол\для Краевой\51166673_1211270276_petrushka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6200000">
            <a:off x="3383022" y="2860062"/>
            <a:ext cx="2071702" cy="1857388"/>
          </a:xfrm>
          <a:prstGeom prst="rect">
            <a:avLst/>
          </a:prstGeom>
          <a:noFill/>
        </p:spPr>
      </p:pic>
      <p:pic>
        <p:nvPicPr>
          <p:cNvPr id="11" name="Picture 7" descr="C:\Documents and Settings\администрация\Рабочий стол\для Краевой\51613032_dill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3228240" y="4581128"/>
            <a:ext cx="2381266" cy="17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80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868958"/>
          </a:xfrm>
        </p:spPr>
        <p:txBody>
          <a:bodyPr>
            <a:normAutofit/>
          </a:bodyPr>
          <a:lstStyle/>
          <a:p>
            <a:pPr algn="ctr"/>
            <a:r>
              <a:rPr lang="ru-RU" sz="48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Семена - эталон веса </a:t>
            </a:r>
          </a:p>
        </p:txBody>
      </p:sp>
      <p:pic>
        <p:nvPicPr>
          <p:cNvPr id="4" name="Picture 2" descr="C:\Documents and Settings\администрация\Рабочий стол\для Краевой\ceratonia_siliqua_2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71810"/>
            <a:ext cx="3714776" cy="3548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 descr="C:\Documents and Settings\администрация\Рабочий стол\для Краевой\ph0261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0" y="3071810"/>
            <a:ext cx="3500462" cy="3475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8" descr="плоды рожкового дер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928670"/>
            <a:ext cx="4429156" cy="2290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411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568952" cy="1143000"/>
          </a:xfrm>
        </p:spPr>
        <p:txBody>
          <a:bodyPr>
            <a:noAutofit/>
          </a:bodyPr>
          <a:lstStyle/>
          <a:p>
            <a:r>
              <a:rPr lang="ru-RU" sz="48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Строение семени фасоли</a:t>
            </a:r>
          </a:p>
        </p:txBody>
      </p:sp>
      <p:pic>
        <p:nvPicPr>
          <p:cNvPr id="4" name="Picture 2" descr="E:\Урок на 15 декабря\фасоль2.jpg"/>
          <p:cNvPicPr>
            <a:picLocks noChangeAspect="1" noChangeArrowheads="1"/>
          </p:cNvPicPr>
          <p:nvPr/>
        </p:nvPicPr>
        <p:blipFill rotWithShape="1">
          <a:blip r:embed="rId2" cstate="email"/>
          <a:srcRect l="1" t="1" r="883" b="16770"/>
          <a:stretch/>
        </p:blipFill>
        <p:spPr bwMode="auto">
          <a:xfrm>
            <a:off x="1172716" y="1196752"/>
            <a:ext cx="6022942" cy="5472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132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32246"/>
            <a:ext cx="8712968" cy="1012974"/>
          </a:xfrm>
        </p:spPr>
        <p:txBody>
          <a:bodyPr>
            <a:noAutofit/>
          </a:bodyPr>
          <a:lstStyle/>
          <a:p>
            <a:r>
              <a:rPr lang="ru-RU" sz="42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Строение зерновки пшеницы</a:t>
            </a:r>
          </a:p>
        </p:txBody>
      </p:sp>
      <p:pic>
        <p:nvPicPr>
          <p:cNvPr id="4" name="Picture 3" descr="E:\Урок на 15 декабря\зерновка.jpg"/>
          <p:cNvPicPr>
            <a:picLocks noChangeAspect="1" noChangeArrowheads="1"/>
          </p:cNvPicPr>
          <p:nvPr/>
        </p:nvPicPr>
        <p:blipFill rotWithShape="1">
          <a:blip r:embed="rId2" cstate="email"/>
          <a:srcRect l="4166" t="1" r="3338" b="11763"/>
          <a:stretch/>
        </p:blipFill>
        <p:spPr bwMode="auto">
          <a:xfrm>
            <a:off x="1785280" y="1103381"/>
            <a:ext cx="4730936" cy="49368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4812" y="6040191"/>
            <a:ext cx="2510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Пшеница</a:t>
            </a:r>
          </a:p>
        </p:txBody>
      </p:sp>
    </p:spTree>
    <p:extLst>
      <p:ext uri="{BB962C8B-B14F-4D97-AF65-F5344CB8AC3E}">
        <p14:creationId xmlns:p14="http://schemas.microsoft.com/office/powerpoint/2010/main" val="154839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:\Урок на 15 декабря\ясень.jpg"/>
          <p:cNvPicPr>
            <a:picLocks noChangeAspect="1" noChangeArrowheads="1"/>
          </p:cNvPicPr>
          <p:nvPr/>
        </p:nvPicPr>
        <p:blipFill rotWithShape="1">
          <a:blip r:embed="rId2" cstate="email"/>
          <a:srcRect l="5826" r="4737" b="17962"/>
          <a:stretch/>
        </p:blipFill>
        <p:spPr bwMode="auto">
          <a:xfrm>
            <a:off x="4634863" y="2116527"/>
            <a:ext cx="3434971" cy="387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786210"/>
          </a:xfrm>
        </p:spPr>
        <p:txBody>
          <a:bodyPr>
            <a:noAutofit/>
          </a:bodyPr>
          <a:lstStyle/>
          <a:p>
            <a:pPr algn="ctr"/>
            <a:r>
              <a:rPr lang="ru-RU" sz="42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Особенности строения семян других однодольных и двудольных растений</a:t>
            </a:r>
          </a:p>
        </p:txBody>
      </p:sp>
      <p:pic>
        <p:nvPicPr>
          <p:cNvPr id="4" name="Picture 2" descr="E:\Урок на 15 декабря\лук.jpg"/>
          <p:cNvPicPr>
            <a:picLocks noChangeAspect="1" noChangeArrowheads="1"/>
          </p:cNvPicPr>
          <p:nvPr/>
        </p:nvPicPr>
        <p:blipFill rotWithShape="1">
          <a:blip r:embed="rId3" cstate="email"/>
          <a:srcRect r="-1821" b="31898"/>
          <a:stretch/>
        </p:blipFill>
        <p:spPr bwMode="auto">
          <a:xfrm>
            <a:off x="323528" y="2276872"/>
            <a:ext cx="3989430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71600" y="6021288"/>
            <a:ext cx="1157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Лук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19569" y="6021288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Ясень</a:t>
            </a:r>
          </a:p>
        </p:txBody>
      </p:sp>
    </p:spTree>
    <p:extLst>
      <p:ext uri="{BB962C8B-B14F-4D97-AF65-F5344CB8AC3E}">
        <p14:creationId xmlns:p14="http://schemas.microsoft.com/office/powerpoint/2010/main" val="340317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8640960" cy="2016224"/>
          </a:xfrm>
        </p:spPr>
        <p:txBody>
          <a:bodyPr>
            <a:noAutofit/>
          </a:bodyPr>
          <a:lstStyle/>
          <a:p>
            <a:pPr lvl="0" algn="ctr"/>
            <a:r>
              <a:rPr lang="ru-RU" sz="42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Особенности строения семян других однодольных и двудольных растений</a:t>
            </a:r>
            <a:br>
              <a:rPr lang="ru-RU" sz="42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</a:br>
            <a:endParaRPr lang="ru-RU" sz="42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4" name="Picture 3" descr="E:\Урок на 15 декабря\миндаль.jpg"/>
          <p:cNvPicPr>
            <a:picLocks noChangeAspect="1" noChangeArrowheads="1"/>
          </p:cNvPicPr>
          <p:nvPr/>
        </p:nvPicPr>
        <p:blipFill rotWithShape="1">
          <a:blip r:embed="rId2" cstate="email"/>
          <a:srcRect l="5654" r="-4685" b="18773"/>
          <a:stretch/>
        </p:blipFill>
        <p:spPr bwMode="auto">
          <a:xfrm>
            <a:off x="450761" y="2348880"/>
            <a:ext cx="3686630" cy="3661529"/>
          </a:xfrm>
          <a:prstGeom prst="rect">
            <a:avLst/>
          </a:prstGeom>
          <a:noFill/>
        </p:spPr>
      </p:pic>
      <p:pic>
        <p:nvPicPr>
          <p:cNvPr id="5" name="Picture 4" descr="E:\Урок на 15 декабря\частуха.jpg"/>
          <p:cNvPicPr>
            <a:picLocks noChangeAspect="1" noChangeArrowheads="1"/>
          </p:cNvPicPr>
          <p:nvPr/>
        </p:nvPicPr>
        <p:blipFill rotWithShape="1">
          <a:blip r:embed="rId3" cstate="email"/>
          <a:srcRect l="3848" r="4641" b="23014"/>
          <a:stretch/>
        </p:blipFill>
        <p:spPr bwMode="auto">
          <a:xfrm>
            <a:off x="4716016" y="2276872"/>
            <a:ext cx="3438660" cy="357483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6010409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Миндаль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128" y="6010409"/>
            <a:ext cx="2207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Частуха</a:t>
            </a:r>
          </a:p>
        </p:txBody>
      </p:sp>
    </p:spTree>
    <p:extLst>
      <p:ext uri="{BB962C8B-B14F-4D97-AF65-F5344CB8AC3E}">
        <p14:creationId xmlns:p14="http://schemas.microsoft.com/office/powerpoint/2010/main" val="170375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940966"/>
          </a:xfrm>
        </p:spPr>
        <p:txBody>
          <a:bodyPr>
            <a:normAutofit/>
          </a:bodyPr>
          <a:lstStyle/>
          <a:p>
            <a:pPr algn="ctr"/>
            <a:r>
              <a:rPr lang="ru-RU" sz="48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Сравнение</a:t>
            </a:r>
          </a:p>
        </p:txBody>
      </p:sp>
      <p:pic>
        <p:nvPicPr>
          <p:cNvPr id="4" name="Picture 2" descr="E:\Урок на 15 декабря\фасоль2.jpg"/>
          <p:cNvPicPr>
            <a:picLocks noChangeAspect="1" noChangeArrowheads="1"/>
          </p:cNvPicPr>
          <p:nvPr/>
        </p:nvPicPr>
        <p:blipFill rotWithShape="1">
          <a:blip r:embed="rId2" cstate="email"/>
          <a:srcRect l="1359" r="-7116" b="14860"/>
          <a:stretch/>
        </p:blipFill>
        <p:spPr bwMode="auto">
          <a:xfrm>
            <a:off x="179512" y="1225804"/>
            <a:ext cx="5008894" cy="4363436"/>
          </a:xfrm>
          <a:prstGeom prst="rect">
            <a:avLst/>
          </a:prstGeom>
          <a:noFill/>
        </p:spPr>
      </p:pic>
      <p:pic>
        <p:nvPicPr>
          <p:cNvPr id="5" name="Picture 3" descr="E:\Урок на 15 декабря\зерновка.jpg"/>
          <p:cNvPicPr>
            <a:picLocks noChangeAspect="1" noChangeArrowheads="1"/>
          </p:cNvPicPr>
          <p:nvPr/>
        </p:nvPicPr>
        <p:blipFill rotWithShape="1">
          <a:blip r:embed="rId3" cstate="email"/>
          <a:srcRect l="5108" t="2443" b="2616"/>
          <a:stretch/>
        </p:blipFill>
        <p:spPr bwMode="auto">
          <a:xfrm>
            <a:off x="4790939" y="2273121"/>
            <a:ext cx="4067309" cy="4584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954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87132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Однодольные растения</a:t>
            </a:r>
          </a:p>
        </p:txBody>
      </p:sp>
      <p:pic>
        <p:nvPicPr>
          <p:cNvPr id="4" name="Рисунок 3" descr="P81311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4232653"/>
            <a:ext cx="3286148" cy="2464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715008" y="6000768"/>
            <a:ext cx="20217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Лилия</a:t>
            </a:r>
          </a:p>
        </p:txBody>
      </p:sp>
      <p:pic>
        <p:nvPicPr>
          <p:cNvPr id="6" name="Рисунок 5" descr="ea2843a0cc6e2baec6aa235535d36ee1_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000108"/>
            <a:ext cx="4286280" cy="3196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715008" y="1000108"/>
            <a:ext cx="28119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Пшеница</a:t>
            </a:r>
          </a:p>
        </p:txBody>
      </p:sp>
      <p:pic>
        <p:nvPicPr>
          <p:cNvPr id="8" name="Рисунок 7" descr="luk_repchatyj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142984"/>
            <a:ext cx="3429024" cy="4857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285984" y="1285860"/>
            <a:ext cx="12859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Лук</a:t>
            </a:r>
          </a:p>
        </p:txBody>
      </p:sp>
    </p:spTree>
    <p:extLst>
      <p:ext uri="{BB962C8B-B14F-4D97-AF65-F5344CB8AC3E}">
        <p14:creationId xmlns:p14="http://schemas.microsoft.com/office/powerpoint/2010/main" val="236692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005" y="455499"/>
            <a:ext cx="828092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Покрытосеменные растения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95211" y="4797152"/>
            <a:ext cx="8352928" cy="1584176"/>
          </a:xfrm>
        </p:spPr>
        <p:txBody>
          <a:bodyPr>
            <a:norm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ru-RU" b="1" kern="0" dirty="0"/>
              <a:t>4.Хорошо развита проводящая система, которая обеспечивает быстрое передвижение веществ в растении.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8466" y="1628800"/>
            <a:ext cx="8579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0" dirty="0"/>
              <a:t>1.Имеют орган семенного размножения – цветок.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8466" y="2499625"/>
            <a:ext cx="8579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ru-RU" sz="2400" b="1" kern="0" dirty="0"/>
              <a:t>2.После </a:t>
            </a:r>
            <a:r>
              <a:rPr lang="ru-RU" sz="2400" b="1" kern="0" dirty="0" err="1"/>
              <a:t>отцветания</a:t>
            </a:r>
            <a:r>
              <a:rPr lang="ru-RU" sz="2400" b="1" kern="0" dirty="0"/>
              <a:t> образуется плод, в котором находятся семена.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466" y="3645024"/>
            <a:ext cx="8579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ru-RU" sz="2400" b="1" kern="0" dirty="0"/>
              <a:t>3.Семена развиваются внутри плода, то есть они защищены (покрыты).</a:t>
            </a:r>
          </a:p>
        </p:txBody>
      </p:sp>
    </p:spTree>
    <p:extLst>
      <p:ext uri="{BB962C8B-B14F-4D97-AF65-F5344CB8AC3E}">
        <p14:creationId xmlns:p14="http://schemas.microsoft.com/office/powerpoint/2010/main" val="3729808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214290"/>
            <a:ext cx="8387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Двудольные растения</a:t>
            </a:r>
          </a:p>
        </p:txBody>
      </p:sp>
      <p:pic>
        <p:nvPicPr>
          <p:cNvPr id="8" name="Рисунок 7" descr="3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285860"/>
            <a:ext cx="3715323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103295338_4809770_p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214422"/>
            <a:ext cx="3722074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929066"/>
            <a:ext cx="3714776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s9tT2AFD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4214818"/>
            <a:ext cx="3643338" cy="2643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2053522" y="2967335"/>
            <a:ext cx="21627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Огурец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29190" y="3071810"/>
            <a:ext cx="18598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Томат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3929066"/>
            <a:ext cx="22028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Яблоко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6150114"/>
            <a:ext cx="18886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Слива</a:t>
            </a:r>
          </a:p>
        </p:txBody>
      </p:sp>
    </p:spTree>
    <p:extLst>
      <p:ext uri="{BB962C8B-B14F-4D97-AF65-F5344CB8AC3E}">
        <p14:creationId xmlns:p14="http://schemas.microsoft.com/office/powerpoint/2010/main" val="153117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226" y="0"/>
            <a:ext cx="7467600" cy="796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Выводы: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251520" y="908720"/>
            <a:ext cx="857252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1.Семя</a:t>
            </a:r>
            <a:r>
              <a:rPr kumimoji="0" lang="ru-RU" sz="24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состоит из: семенной кожуры, зародыша, и содержит запас питательного вещества.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251520" y="1844824"/>
            <a:ext cx="757242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latin typeface="+mn-lt"/>
              </a:rPr>
              <a:t>2.Зародыш – зачаток будущего растения. Он состоит из: зародышевых корешка, стебелька, почечки и семядоли.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131060" y="3068960"/>
            <a:ext cx="814393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latin typeface="+mn-lt"/>
              </a:rPr>
              <a:t>3.Семядоли – это первые листья зародыша растения.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131060" y="3877104"/>
            <a:ext cx="83582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latin typeface="+mn-lt"/>
              </a:rPr>
              <a:t>4.Растения, имеющие в зародыше семени одну семядолю, называют однодольными – это пшеница, кукуруза, овес, лук и др.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31060" y="5096092"/>
            <a:ext cx="83582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latin typeface="+mn-lt"/>
              </a:rPr>
              <a:t>5.Растения, имеющие в зародыше семени две семядоли, называют двудольными – это фасоль, капуста, яблоня, горох и др.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790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  <p:bldP spid="7" grpId="0" build="p"/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700213"/>
            <a:ext cx="7488237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227763" y="5661025"/>
            <a:ext cx="43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 rot="600479">
            <a:off x="4283075" y="4435475"/>
            <a:ext cx="2735263" cy="217488"/>
          </a:xfrm>
          <a:prstGeom prst="rightArrow">
            <a:avLst>
              <a:gd name="adj1" fmla="val 50000"/>
              <a:gd name="adj2" fmla="val 314415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4572000" y="2492375"/>
            <a:ext cx="2017713" cy="215900"/>
          </a:xfrm>
          <a:prstGeom prst="rightArrow">
            <a:avLst>
              <a:gd name="adj1" fmla="val 50000"/>
              <a:gd name="adj2" fmla="val 23364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10800000">
            <a:off x="7272338" y="2420938"/>
            <a:ext cx="1187450" cy="215900"/>
          </a:xfrm>
          <a:prstGeom prst="rightArrow">
            <a:avLst>
              <a:gd name="adj1" fmla="val 50000"/>
              <a:gd name="adj2" fmla="val 137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 rot="10800000">
            <a:off x="6588125" y="3068638"/>
            <a:ext cx="1871663" cy="215900"/>
          </a:xfrm>
          <a:prstGeom prst="rightArrow">
            <a:avLst>
              <a:gd name="adj1" fmla="val 50000"/>
              <a:gd name="adj2" fmla="val 216728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 rot="-1071388">
            <a:off x="4284663" y="4076700"/>
            <a:ext cx="828675" cy="215900"/>
          </a:xfrm>
          <a:prstGeom prst="rightArrow">
            <a:avLst>
              <a:gd name="adj1" fmla="val 50000"/>
              <a:gd name="adj2" fmla="val 95956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995738" y="2205038"/>
            <a:ext cx="43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>
                <a:solidFill>
                  <a:schemeClr val="folHlink"/>
                </a:solidFill>
              </a:rPr>
              <a:t>5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3779838" y="3860800"/>
            <a:ext cx="43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>
                <a:solidFill>
                  <a:schemeClr val="folHlink"/>
                </a:solidFill>
              </a:rPr>
              <a:t>3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8459788" y="1844675"/>
            <a:ext cx="43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>
                <a:solidFill>
                  <a:schemeClr val="folHlink"/>
                </a:solidFill>
              </a:rPr>
              <a:t>6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8459788" y="2997200"/>
            <a:ext cx="43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>
                <a:solidFill>
                  <a:schemeClr val="folHlink"/>
                </a:solidFill>
              </a:rPr>
              <a:t>4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1403350" y="5661025"/>
            <a:ext cx="43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>
                <a:solidFill>
                  <a:schemeClr val="folHlink"/>
                </a:solidFill>
              </a:rPr>
              <a:t>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357166"/>
            <a:ext cx="87126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Строение семени фасоли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  <p:bldP spid="9225" grpId="0" animBg="1"/>
      <p:bldP spid="9226" grpId="0" animBg="1"/>
      <p:bldP spid="9227" grpId="0" animBg="1"/>
      <p:bldP spid="9228" grpId="0" animBg="1"/>
      <p:bldP spid="9229" grpId="0" animBg="1"/>
      <p:bldP spid="9230" grpId="0"/>
      <p:bldP spid="9231" grpId="0"/>
      <p:bldP spid="9232" grpId="0"/>
      <p:bldP spid="9233" grpId="0"/>
      <p:bldP spid="92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700213"/>
            <a:ext cx="7488237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79388" y="5661025"/>
            <a:ext cx="33131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latin typeface="Arial Black" pitchFamily="34" charset="0"/>
              </a:rPr>
              <a:t>1.семенная     кожура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076825" y="5661025"/>
            <a:ext cx="27368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latin typeface="Arial Black" pitchFamily="34" charset="0"/>
              </a:rPr>
              <a:t>2.зародыш</a:t>
            </a:r>
          </a:p>
        </p:txBody>
      </p:sp>
      <p:sp>
        <p:nvSpPr>
          <p:cNvPr id="63494" name="AutoShape 6"/>
          <p:cNvSpPr>
            <a:spLocks noChangeArrowheads="1"/>
          </p:cNvSpPr>
          <p:nvPr/>
        </p:nvSpPr>
        <p:spPr bwMode="auto">
          <a:xfrm rot="600479">
            <a:off x="4283075" y="4435475"/>
            <a:ext cx="2735263" cy="217488"/>
          </a:xfrm>
          <a:prstGeom prst="rightArrow">
            <a:avLst>
              <a:gd name="adj1" fmla="val 50000"/>
              <a:gd name="adj2" fmla="val 314415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495" name="AutoShape 7"/>
          <p:cNvSpPr>
            <a:spLocks noChangeArrowheads="1"/>
          </p:cNvSpPr>
          <p:nvPr/>
        </p:nvSpPr>
        <p:spPr bwMode="auto">
          <a:xfrm>
            <a:off x="4572000" y="2492375"/>
            <a:ext cx="2017713" cy="215900"/>
          </a:xfrm>
          <a:prstGeom prst="rightArrow">
            <a:avLst>
              <a:gd name="adj1" fmla="val 50000"/>
              <a:gd name="adj2" fmla="val 23364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496" name="AutoShape 8"/>
          <p:cNvSpPr>
            <a:spLocks noChangeArrowheads="1"/>
          </p:cNvSpPr>
          <p:nvPr/>
        </p:nvSpPr>
        <p:spPr bwMode="auto">
          <a:xfrm rot="10800000">
            <a:off x="7272338" y="2420938"/>
            <a:ext cx="1692275" cy="215900"/>
          </a:xfrm>
          <a:prstGeom prst="rightArrow">
            <a:avLst>
              <a:gd name="adj1" fmla="val 50000"/>
              <a:gd name="adj2" fmla="val 195956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497" name="AutoShape 9"/>
          <p:cNvSpPr>
            <a:spLocks noChangeArrowheads="1"/>
          </p:cNvSpPr>
          <p:nvPr/>
        </p:nvSpPr>
        <p:spPr bwMode="auto">
          <a:xfrm rot="10800000">
            <a:off x="6588125" y="3068638"/>
            <a:ext cx="1871663" cy="215900"/>
          </a:xfrm>
          <a:prstGeom prst="rightArrow">
            <a:avLst>
              <a:gd name="adj1" fmla="val 50000"/>
              <a:gd name="adj2" fmla="val 216728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498" name="AutoShape 10"/>
          <p:cNvSpPr>
            <a:spLocks noChangeArrowheads="1"/>
          </p:cNvSpPr>
          <p:nvPr/>
        </p:nvSpPr>
        <p:spPr bwMode="auto">
          <a:xfrm rot="-1071388">
            <a:off x="4284663" y="4076700"/>
            <a:ext cx="828675" cy="215900"/>
          </a:xfrm>
          <a:prstGeom prst="rightArrow">
            <a:avLst>
              <a:gd name="adj1" fmla="val 50000"/>
              <a:gd name="adj2" fmla="val 95956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2987675" y="2060575"/>
            <a:ext cx="24495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latin typeface="Arial Black" pitchFamily="34" charset="0"/>
              </a:rPr>
              <a:t>5.</a:t>
            </a:r>
            <a:r>
              <a:rPr lang="ru-RU" sz="2000" b="1" dirty="0">
                <a:latin typeface="Arial Black" pitchFamily="34" charset="0"/>
              </a:rPr>
              <a:t>стебелёк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2500298" y="4000504"/>
            <a:ext cx="29527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latin typeface="Arial Black" pitchFamily="34" charset="0"/>
              </a:rPr>
              <a:t>3.                     </a:t>
            </a:r>
            <a:r>
              <a:rPr lang="ru-RU" sz="2000" b="1" dirty="0">
                <a:latin typeface="Arial Black" pitchFamily="34" charset="0"/>
              </a:rPr>
              <a:t>семядоли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7000892" y="1928802"/>
            <a:ext cx="2305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latin typeface="Arial Black" pitchFamily="34" charset="0"/>
              </a:rPr>
              <a:t>6.  </a:t>
            </a:r>
            <a:r>
              <a:rPr lang="ru-RU" sz="2000" dirty="0" err="1">
                <a:latin typeface="Arial Black" pitchFamily="34" charset="0"/>
              </a:rPr>
              <a:t>почечка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7235825" y="2852738"/>
            <a:ext cx="208756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>
                <a:solidFill>
                  <a:schemeClr val="folHlink"/>
                </a:solidFill>
              </a:rPr>
              <a:t>       </a:t>
            </a:r>
            <a:r>
              <a:rPr lang="ru-RU" sz="2000" dirty="0">
                <a:latin typeface="Arial Black" pitchFamily="34" charset="0"/>
              </a:rPr>
              <a:t>4. корешок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428604"/>
            <a:ext cx="79127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Строение  семени фасоли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  <p:bldP spid="63493" grpId="0"/>
      <p:bldP spid="63494" grpId="0" animBg="1"/>
      <p:bldP spid="63495" grpId="0" animBg="1"/>
      <p:bldP spid="63496" grpId="0" animBg="1"/>
      <p:bldP spid="63497" grpId="0" animBg="1"/>
      <p:bldP spid="63498" grpId="0" animBg="1"/>
      <p:bldP spid="63499" grpId="0"/>
      <p:bldP spid="63500" grpId="0"/>
      <p:bldP spid="63501" grpId="0"/>
      <p:bldP spid="6350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3" name="Picture 9" descr="241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196975"/>
            <a:ext cx="36068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4" name="AutoShape 10"/>
          <p:cNvSpPr>
            <a:spLocks noChangeArrowheads="1"/>
          </p:cNvSpPr>
          <p:nvPr/>
        </p:nvSpPr>
        <p:spPr bwMode="auto">
          <a:xfrm>
            <a:off x="827088" y="2636838"/>
            <a:ext cx="1441450" cy="215900"/>
          </a:xfrm>
          <a:prstGeom prst="rightArrow">
            <a:avLst>
              <a:gd name="adj1" fmla="val 50000"/>
              <a:gd name="adj2" fmla="val 166912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5" name="AutoShape 11"/>
          <p:cNvSpPr>
            <a:spLocks noChangeArrowheads="1"/>
          </p:cNvSpPr>
          <p:nvPr/>
        </p:nvSpPr>
        <p:spPr bwMode="auto">
          <a:xfrm rot="10800000">
            <a:off x="3203575" y="2492375"/>
            <a:ext cx="1368425" cy="215900"/>
          </a:xfrm>
          <a:prstGeom prst="rightArrow">
            <a:avLst>
              <a:gd name="adj1" fmla="val 50000"/>
              <a:gd name="adj2" fmla="val 158456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6" name="AutoShape 12"/>
          <p:cNvSpPr>
            <a:spLocks noChangeArrowheads="1"/>
          </p:cNvSpPr>
          <p:nvPr/>
        </p:nvSpPr>
        <p:spPr bwMode="auto">
          <a:xfrm>
            <a:off x="1187450" y="3141663"/>
            <a:ext cx="2016125" cy="32670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82" y="10800"/>
                </a:moveTo>
                <a:cubicBezTo>
                  <a:pt x="882" y="16278"/>
                  <a:pt x="5322" y="20718"/>
                  <a:pt x="10800" y="20718"/>
                </a:cubicBezTo>
                <a:cubicBezTo>
                  <a:pt x="16278" y="20718"/>
                  <a:pt x="20718" y="16278"/>
                  <a:pt x="20718" y="10800"/>
                </a:cubicBezTo>
                <a:cubicBezTo>
                  <a:pt x="20718" y="5322"/>
                  <a:pt x="16278" y="882"/>
                  <a:pt x="10800" y="882"/>
                </a:cubicBezTo>
                <a:cubicBezTo>
                  <a:pt x="5322" y="882"/>
                  <a:pt x="882" y="5322"/>
                  <a:pt x="882" y="10800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323850" y="2276475"/>
            <a:ext cx="43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>
                <a:solidFill>
                  <a:schemeClr val="folHlink"/>
                </a:solidFill>
              </a:rPr>
              <a:t>1</a:t>
            </a:r>
          </a:p>
        </p:txBody>
      </p:sp>
      <p:graphicFrame>
        <p:nvGraphicFramePr>
          <p:cNvPr id="52240" name="Object 16"/>
          <p:cNvGraphicFramePr>
            <a:graphicFrameLocks noChangeAspect="1"/>
          </p:cNvGraphicFramePr>
          <p:nvPr/>
        </p:nvGraphicFramePr>
        <p:xfrm>
          <a:off x="5148263" y="1268413"/>
          <a:ext cx="3294062" cy="558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Image" r:id="rId4" imgW="313918" imgH="533175" progId="">
                  <p:embed/>
                </p:oleObj>
              </mc:Choice>
              <mc:Fallback>
                <p:oleObj name="Image" r:id="rId4" imgW="313918" imgH="533175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268413"/>
                        <a:ext cx="3294062" cy="558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1" name="AutoShape 17"/>
          <p:cNvSpPr>
            <a:spLocks noChangeArrowheads="1"/>
          </p:cNvSpPr>
          <p:nvPr/>
        </p:nvSpPr>
        <p:spPr bwMode="auto">
          <a:xfrm>
            <a:off x="5437188" y="5229225"/>
            <a:ext cx="1368425" cy="215900"/>
          </a:xfrm>
          <a:prstGeom prst="rightArrow">
            <a:avLst>
              <a:gd name="adj1" fmla="val 50000"/>
              <a:gd name="adj2" fmla="val 158456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42" name="AutoShape 18"/>
          <p:cNvSpPr>
            <a:spLocks noChangeArrowheads="1"/>
          </p:cNvSpPr>
          <p:nvPr/>
        </p:nvSpPr>
        <p:spPr bwMode="auto">
          <a:xfrm>
            <a:off x="5435600" y="3933825"/>
            <a:ext cx="1584325" cy="215900"/>
          </a:xfrm>
          <a:prstGeom prst="rightArrow">
            <a:avLst>
              <a:gd name="adj1" fmla="val 50000"/>
              <a:gd name="adj2" fmla="val 183456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43" name="AutoShape 19"/>
          <p:cNvSpPr>
            <a:spLocks noChangeArrowheads="1"/>
          </p:cNvSpPr>
          <p:nvPr/>
        </p:nvSpPr>
        <p:spPr bwMode="auto">
          <a:xfrm rot="10800000">
            <a:off x="7380288" y="3284538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44" name="AutoShape 20"/>
          <p:cNvSpPr>
            <a:spLocks noChangeArrowheads="1"/>
          </p:cNvSpPr>
          <p:nvPr/>
        </p:nvSpPr>
        <p:spPr bwMode="auto">
          <a:xfrm rot="10800000">
            <a:off x="7740650" y="4797425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4572000" y="1916113"/>
            <a:ext cx="43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539750" y="4437063"/>
            <a:ext cx="43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>
                <a:solidFill>
                  <a:schemeClr val="folHlink"/>
                </a:solidFill>
              </a:rPr>
              <a:t>3</a:t>
            </a:r>
          </a:p>
        </p:txBody>
      </p:sp>
      <p:sp>
        <p:nvSpPr>
          <p:cNvPr id="52247" name="Text Box 23"/>
          <p:cNvSpPr txBox="1">
            <a:spLocks noChangeArrowheads="1"/>
          </p:cNvSpPr>
          <p:nvPr/>
        </p:nvSpPr>
        <p:spPr bwMode="auto">
          <a:xfrm>
            <a:off x="4787900" y="4868863"/>
            <a:ext cx="43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>
                <a:solidFill>
                  <a:schemeClr val="folHlink"/>
                </a:solidFill>
              </a:rPr>
              <a:t>4</a:t>
            </a:r>
          </a:p>
        </p:txBody>
      </p:sp>
      <p:sp>
        <p:nvSpPr>
          <p:cNvPr id="52248" name="Text Box 24"/>
          <p:cNvSpPr txBox="1">
            <a:spLocks noChangeArrowheads="1"/>
          </p:cNvSpPr>
          <p:nvPr/>
        </p:nvSpPr>
        <p:spPr bwMode="auto">
          <a:xfrm>
            <a:off x="4787900" y="3573463"/>
            <a:ext cx="43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>
                <a:solidFill>
                  <a:schemeClr val="folHlink"/>
                </a:solidFill>
              </a:rPr>
              <a:t>5</a:t>
            </a: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8532813" y="4437063"/>
            <a:ext cx="43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>
                <a:solidFill>
                  <a:schemeClr val="folHlink"/>
                </a:solidFill>
              </a:rPr>
              <a:t>7</a:t>
            </a:r>
          </a:p>
        </p:txBody>
      </p:sp>
      <p:sp>
        <p:nvSpPr>
          <p:cNvPr id="52250" name="Text Box 26"/>
          <p:cNvSpPr txBox="1">
            <a:spLocks noChangeArrowheads="1"/>
          </p:cNvSpPr>
          <p:nvPr/>
        </p:nvSpPr>
        <p:spPr bwMode="auto">
          <a:xfrm>
            <a:off x="8532813" y="2924175"/>
            <a:ext cx="43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>
                <a:solidFill>
                  <a:schemeClr val="folHlink"/>
                </a:solidFill>
              </a:rPr>
              <a:t>6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214290"/>
            <a:ext cx="87447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Строение зерновки пшеницы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autoRev="1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autoRev="1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500" autoRev="1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autoRev="1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4" grpId="0" animBg="1"/>
      <p:bldP spid="52235" grpId="0" animBg="1"/>
      <p:bldP spid="52236" grpId="0" animBg="1"/>
      <p:bldP spid="52236" grpId="1" animBg="1"/>
      <p:bldP spid="52239" grpId="0"/>
      <p:bldP spid="52241" grpId="0" animBg="1"/>
      <p:bldP spid="52242" grpId="0" animBg="1"/>
      <p:bldP spid="52243" grpId="0" animBg="1"/>
      <p:bldP spid="52244" grpId="0" animBg="1"/>
      <p:bldP spid="52245" grpId="0"/>
      <p:bldP spid="52246" grpId="0"/>
      <p:bldP spid="52247" grpId="0"/>
      <p:bldP spid="52248" grpId="0"/>
      <p:bldP spid="52249" grpId="0"/>
      <p:bldP spid="522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241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196975"/>
            <a:ext cx="3101970" cy="486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AutoShape 3"/>
          <p:cNvSpPr>
            <a:spLocks noChangeArrowheads="1"/>
          </p:cNvSpPr>
          <p:nvPr/>
        </p:nvSpPr>
        <p:spPr bwMode="auto">
          <a:xfrm>
            <a:off x="827088" y="2636838"/>
            <a:ext cx="1441450" cy="215900"/>
          </a:xfrm>
          <a:prstGeom prst="rightArrow">
            <a:avLst>
              <a:gd name="adj1" fmla="val 50000"/>
              <a:gd name="adj2" fmla="val 166912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16" name="AutoShape 4"/>
          <p:cNvSpPr>
            <a:spLocks noChangeArrowheads="1"/>
          </p:cNvSpPr>
          <p:nvPr/>
        </p:nvSpPr>
        <p:spPr bwMode="auto">
          <a:xfrm rot="10800000">
            <a:off x="3203575" y="2492375"/>
            <a:ext cx="1368425" cy="215900"/>
          </a:xfrm>
          <a:prstGeom prst="rightArrow">
            <a:avLst>
              <a:gd name="adj1" fmla="val 50000"/>
              <a:gd name="adj2" fmla="val 158456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1187450" y="3141663"/>
            <a:ext cx="2016125" cy="32670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82" y="10800"/>
                </a:moveTo>
                <a:cubicBezTo>
                  <a:pt x="882" y="16278"/>
                  <a:pt x="5322" y="20718"/>
                  <a:pt x="10800" y="20718"/>
                </a:cubicBezTo>
                <a:cubicBezTo>
                  <a:pt x="16278" y="20718"/>
                  <a:pt x="20718" y="16278"/>
                  <a:pt x="20718" y="10800"/>
                </a:cubicBezTo>
                <a:cubicBezTo>
                  <a:pt x="20718" y="5322"/>
                  <a:pt x="16278" y="882"/>
                  <a:pt x="10800" y="882"/>
                </a:cubicBezTo>
                <a:cubicBezTo>
                  <a:pt x="5322" y="882"/>
                  <a:pt x="882" y="5322"/>
                  <a:pt x="882" y="10800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0" y="2143116"/>
            <a:ext cx="33480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latin typeface="Arial Black" pitchFamily="34" charset="0"/>
              </a:rPr>
              <a:t>1.околоплодник</a:t>
            </a:r>
          </a:p>
        </p:txBody>
      </p:sp>
      <p:graphicFrame>
        <p:nvGraphicFramePr>
          <p:cNvPr id="64520" name="Object 8"/>
          <p:cNvGraphicFramePr>
            <a:graphicFrameLocks noChangeAspect="1"/>
          </p:cNvGraphicFramePr>
          <p:nvPr/>
        </p:nvGraphicFramePr>
        <p:xfrm>
          <a:off x="5148263" y="1268414"/>
          <a:ext cx="2852761" cy="4840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Image" r:id="rId4" imgW="313918" imgH="533175" progId="">
                  <p:embed/>
                </p:oleObj>
              </mc:Choice>
              <mc:Fallback>
                <p:oleObj name="Image" r:id="rId4" imgW="313918" imgH="533175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268414"/>
                        <a:ext cx="2852761" cy="48407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1" name="AutoShape 9"/>
          <p:cNvSpPr>
            <a:spLocks noChangeArrowheads="1"/>
          </p:cNvSpPr>
          <p:nvPr/>
        </p:nvSpPr>
        <p:spPr bwMode="auto">
          <a:xfrm>
            <a:off x="5437188" y="5229225"/>
            <a:ext cx="1368425" cy="215900"/>
          </a:xfrm>
          <a:prstGeom prst="rightArrow">
            <a:avLst>
              <a:gd name="adj1" fmla="val 50000"/>
              <a:gd name="adj2" fmla="val 158456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22" name="AutoShape 10"/>
          <p:cNvSpPr>
            <a:spLocks noChangeArrowheads="1"/>
          </p:cNvSpPr>
          <p:nvPr/>
        </p:nvSpPr>
        <p:spPr bwMode="auto">
          <a:xfrm>
            <a:off x="5076825" y="4149725"/>
            <a:ext cx="2016125" cy="215900"/>
          </a:xfrm>
          <a:prstGeom prst="rightArrow">
            <a:avLst>
              <a:gd name="adj1" fmla="val 50000"/>
              <a:gd name="adj2" fmla="val 233456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23" name="AutoShape 11"/>
          <p:cNvSpPr>
            <a:spLocks noChangeArrowheads="1"/>
          </p:cNvSpPr>
          <p:nvPr/>
        </p:nvSpPr>
        <p:spPr bwMode="auto">
          <a:xfrm rot="10800000">
            <a:off x="7380288" y="3284538"/>
            <a:ext cx="1584325" cy="215900"/>
          </a:xfrm>
          <a:prstGeom prst="rightArrow">
            <a:avLst>
              <a:gd name="adj1" fmla="val 50000"/>
              <a:gd name="adj2" fmla="val 183456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24" name="AutoShape 12"/>
          <p:cNvSpPr>
            <a:spLocks noChangeArrowheads="1"/>
          </p:cNvSpPr>
          <p:nvPr/>
        </p:nvSpPr>
        <p:spPr bwMode="auto">
          <a:xfrm rot="10800000">
            <a:off x="7740650" y="4797425"/>
            <a:ext cx="1223963" cy="215900"/>
          </a:xfrm>
          <a:prstGeom prst="rightArrow">
            <a:avLst>
              <a:gd name="adj1" fmla="val 50000"/>
              <a:gd name="adj2" fmla="val 141728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3428992" y="1857364"/>
            <a:ext cx="18637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latin typeface="Arial Black" pitchFamily="34" charset="0"/>
              </a:rPr>
              <a:t>2.        эндосперм</a:t>
            </a: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0" y="5661025"/>
            <a:ext cx="2124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latin typeface="Arial Black" pitchFamily="34" charset="0"/>
              </a:rPr>
              <a:t>3. зародыш</a:t>
            </a:r>
          </a:p>
        </p:txBody>
      </p:sp>
      <p:sp>
        <p:nvSpPr>
          <p:cNvPr id="64533" name="Text Box 21"/>
          <p:cNvSpPr txBox="1">
            <a:spLocks noChangeArrowheads="1"/>
          </p:cNvSpPr>
          <p:nvPr/>
        </p:nvSpPr>
        <p:spPr bwMode="auto">
          <a:xfrm>
            <a:off x="3857620" y="3643314"/>
            <a:ext cx="29353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>
                <a:solidFill>
                  <a:schemeClr val="folHlink"/>
                </a:solidFill>
              </a:rPr>
              <a:t>      </a:t>
            </a:r>
            <a:r>
              <a:rPr lang="ru-RU" sz="2000" dirty="0">
                <a:latin typeface="Arial Black" pitchFamily="34" charset="0"/>
              </a:rPr>
              <a:t>5.  </a:t>
            </a:r>
            <a:r>
              <a:rPr lang="ru-RU" sz="2000" b="1" dirty="0">
                <a:latin typeface="Arial Black" pitchFamily="34" charset="0"/>
              </a:rPr>
              <a:t>стебелёк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64534" name="Text Box 22"/>
          <p:cNvSpPr txBox="1">
            <a:spLocks noChangeArrowheads="1"/>
          </p:cNvSpPr>
          <p:nvPr/>
        </p:nvSpPr>
        <p:spPr bwMode="auto">
          <a:xfrm>
            <a:off x="3714744" y="5286388"/>
            <a:ext cx="30083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>
                <a:solidFill>
                  <a:schemeClr val="folHlink"/>
                </a:solidFill>
              </a:rPr>
              <a:t>       </a:t>
            </a:r>
            <a:r>
              <a:rPr lang="ru-RU" sz="2000" dirty="0">
                <a:latin typeface="Arial Black" pitchFamily="34" charset="0"/>
              </a:rPr>
              <a:t>4. корешок</a:t>
            </a:r>
          </a:p>
        </p:txBody>
      </p:sp>
      <p:sp>
        <p:nvSpPr>
          <p:cNvPr id="64535" name="Text Box 23"/>
          <p:cNvSpPr txBox="1">
            <a:spLocks noChangeArrowheads="1"/>
          </p:cNvSpPr>
          <p:nvPr/>
        </p:nvSpPr>
        <p:spPr bwMode="auto">
          <a:xfrm>
            <a:off x="6838950" y="2714620"/>
            <a:ext cx="2305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>
                <a:solidFill>
                  <a:schemeClr val="folHlink"/>
                </a:solidFill>
              </a:rPr>
              <a:t>  </a:t>
            </a:r>
            <a:r>
              <a:rPr lang="ru-RU" sz="2000" dirty="0">
                <a:latin typeface="Arial Black" pitchFamily="34" charset="0"/>
              </a:rPr>
              <a:t>6.  </a:t>
            </a:r>
            <a:r>
              <a:rPr lang="ru-RU" sz="2000" dirty="0" err="1">
                <a:latin typeface="Arial Black" pitchFamily="34" charset="0"/>
              </a:rPr>
              <a:t>почечка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6072166" y="4143380"/>
            <a:ext cx="30718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000" dirty="0">
                <a:latin typeface="Arial Black" pitchFamily="34" charset="0"/>
              </a:rPr>
              <a:t>7.                     </a:t>
            </a:r>
            <a:r>
              <a:rPr lang="ru-RU" sz="2000" b="1" dirty="0">
                <a:latin typeface="Arial Black" pitchFamily="34" charset="0"/>
              </a:rPr>
              <a:t>семядоля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42844" y="214290"/>
            <a:ext cx="87447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Строение зерновки пшеницы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autoRev="1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autoRev="1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500" autoRev="1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autoRev="1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nimBg="1"/>
      <p:bldP spid="64516" grpId="0" animBg="1"/>
      <p:bldP spid="64517" grpId="0" animBg="1"/>
      <p:bldP spid="64517" grpId="1" animBg="1"/>
      <p:bldP spid="64519" grpId="0"/>
      <p:bldP spid="64521" grpId="0" animBg="1"/>
      <p:bldP spid="64522" grpId="0" animBg="1"/>
      <p:bldP spid="64523" grpId="0" animBg="1"/>
      <p:bldP spid="64524" grpId="0" animBg="1"/>
      <p:bldP spid="64525" grpId="0"/>
      <p:bldP spid="64526" grpId="0"/>
      <p:bldP spid="64533" grpId="0"/>
      <p:bldP spid="64534" grpId="0"/>
      <p:bldP spid="64535" grpId="0"/>
      <p:bldP spid="645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43408"/>
            <a:ext cx="8568952" cy="1012974"/>
          </a:xfrm>
        </p:spPr>
        <p:txBody>
          <a:bodyPr>
            <a:normAutofit/>
          </a:bodyPr>
          <a:lstStyle/>
          <a:p>
            <a:pPr algn="ctr"/>
            <a:r>
              <a:rPr lang="ru-RU" sz="48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Тест «</a:t>
            </a:r>
            <a:r>
              <a:rPr lang="ru-RU" sz="4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Верю</a:t>
            </a:r>
            <a:r>
              <a:rPr lang="ru-RU" sz="48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- не верю»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2506" y="620688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Прочитав предложения, определите, правильное утверждение или нет. Если правильное, то поставьте "+", если не верно, то поставьте "-"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989293"/>
              </p:ext>
            </p:extLst>
          </p:nvPr>
        </p:nvGraphicFramePr>
        <p:xfrm>
          <a:off x="181147" y="1268760"/>
          <a:ext cx="4210636" cy="5381464"/>
        </p:xfrm>
        <a:graphic>
          <a:graphicData uri="http://schemas.openxmlformats.org/drawingml/2006/table">
            <a:tbl>
              <a:tblPr/>
              <a:tblGrid>
                <a:gridCol w="3215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5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3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Фамилия, имя:</a:t>
                      </a: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"+"    ИЛИ     "-"</a:t>
                      </a: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 Все семена имеют по две семядоли и эндосперм.</a:t>
                      </a: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2. Семена растений, имеющие одну семядолю называются двудольными.</a:t>
                      </a: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3. Через семявход в семя проникает вода.</a:t>
                      </a: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4. Снаружи семя покрыто корой.</a:t>
                      </a: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5. Запас питательных веществ может находиться в эндосперме.</a:t>
                      </a: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3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6. В семени двудольных растений две семядоли.</a:t>
                      </a: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7. Семядоли - это часть зародыша.</a:t>
                      </a: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3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8. Запасные питательные вещества находятся в стебельке</a:t>
                      </a: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3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9. Семена однодольных растений содержат одну семядолю.</a:t>
                      </a: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3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10. У семян фасоли наибольшую массу имеют семядоли.</a:t>
                      </a: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4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Задание проверил (а): </a:t>
                      </a: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Оценка:</a:t>
                      </a:r>
                    </a:p>
                  </a:txBody>
                  <a:tcPr marL="67619" marR="67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49004"/>
              </p:ext>
            </p:extLst>
          </p:nvPr>
        </p:nvGraphicFramePr>
        <p:xfrm>
          <a:off x="4499992" y="1310944"/>
          <a:ext cx="4289736" cy="5286408"/>
        </p:xfrm>
        <a:graphic>
          <a:graphicData uri="http://schemas.openxmlformats.org/drawingml/2006/table">
            <a:tbl>
              <a:tblPr/>
              <a:tblGrid>
                <a:gridCol w="3194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19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Фамилия, имя: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"+"  или    "-"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8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1. Семенная кожура выполняет защитную роль.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8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2. Растения класса двудольных имеют одну семядолю.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9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3. Семенная кожура- это часть зародыша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4. Семя двудольного растения состоит из семенной кожуры и зародыша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5. В зерновке пшеницы запасные питательные вещества находятся в эндосперме.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6. Зародыш зерновки содержит две семядоли.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92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7. Зародыш семени двудольных растений содержит 2семядоли, корешок, стебелек, почечка.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8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8. У семени фасоли питательные вещества содержатся в зародыше.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8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9. У зерновки пшеницы семенная кожура легко снимается.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89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10. Семя - зачаток растения.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42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Задание проверил(а):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Оценка:</a:t>
                      </a:r>
                    </a:p>
                  </a:txBody>
                  <a:tcPr marL="68559" marR="68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648270" y="2564904"/>
            <a:ext cx="347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20278" y="3429000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07904" y="3862789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07904" y="4294837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07904" y="5158933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07904" y="5590981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40758" y="1628800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+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28384" y="2852936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+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28384" y="3284984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+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40758" y="4222829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+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40758" y="4798893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+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40758" y="5662989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+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07904" y="1484784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_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707904" y="1916832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_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07904" y="2782669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_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07904" y="4510861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_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28384" y="1844824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_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28384" y="2204864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_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28384" y="3502749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_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28384" y="5014917"/>
            <a:ext cx="3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179191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20" grpId="0"/>
      <p:bldP spid="21" grpId="0"/>
      <p:bldP spid="22" grpId="0"/>
      <p:bldP spid="23" grpId="0"/>
      <p:bldP spid="26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1412776"/>
            <a:ext cx="55263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Оценка:</a:t>
            </a:r>
            <a:br>
              <a:rPr lang="ru-RU" sz="4000" b="1" dirty="0"/>
            </a:br>
            <a:r>
              <a:rPr lang="ru-RU" sz="4000" b="1" dirty="0"/>
              <a:t>«5» – нет ошибок</a:t>
            </a:r>
            <a:br>
              <a:rPr lang="ru-RU" sz="4000" b="1" dirty="0"/>
            </a:br>
            <a:r>
              <a:rPr lang="ru-RU" sz="4000" b="1" dirty="0"/>
              <a:t>«4» - 1-3 ошибки</a:t>
            </a:r>
            <a:br>
              <a:rPr lang="ru-RU" sz="4000" b="1" dirty="0"/>
            </a:br>
            <a:r>
              <a:rPr lang="ru-RU" sz="4000" b="1" dirty="0"/>
              <a:t>«3» – 3-5 ошибок</a:t>
            </a:r>
          </a:p>
        </p:txBody>
      </p:sp>
    </p:spTree>
    <p:extLst>
      <p:ext uri="{BB962C8B-B14F-4D97-AF65-F5344CB8AC3E}">
        <p14:creationId xmlns:p14="http://schemas.microsoft.com/office/powerpoint/2010/main" val="2902363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1215"/>
            <a:ext cx="8453012" cy="957431"/>
          </a:xfrm>
        </p:spPr>
        <p:txBody>
          <a:bodyPr>
            <a:noAutofit/>
          </a:bodyPr>
          <a:lstStyle/>
          <a:p>
            <a:pPr algn="ctr"/>
            <a:r>
              <a:rPr lang="ru-RU" sz="48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Анкета «Оцените урок»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35215" y="971436"/>
            <a:ext cx="81973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 ответ «нет» - 0 баллов; ответ «да» - 1 балл; на 5 и 6 вопросы дать полный ответ)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288619"/>
              </p:ext>
            </p:extLst>
          </p:nvPr>
        </p:nvGraphicFramePr>
        <p:xfrm>
          <a:off x="251520" y="1628800"/>
          <a:ext cx="8381004" cy="3960439"/>
        </p:xfrm>
        <a:graphic>
          <a:graphicData uri="http://schemas.openxmlformats.org/drawingml/2006/table">
            <a:tbl>
              <a:tblPr/>
              <a:tblGrid>
                <a:gridCol w="4190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9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1.Вам было интересно?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2.Вы узнали что-то новое?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3.Был ли доступным изучавшийся материал?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4.Вы его поняли?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8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5.Какие возникли трудности (что не поняли)?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6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6.Ваши пожелания.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3016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012974"/>
          </a:xfrm>
        </p:spPr>
        <p:txBody>
          <a:bodyPr>
            <a:normAutofit/>
          </a:bodyPr>
          <a:lstStyle/>
          <a:p>
            <a:pPr algn="ctr"/>
            <a:r>
              <a:rPr lang="ru-RU" sz="48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Задание на дом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556792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600" dirty="0">
                <a:solidFill>
                  <a:srgbClr val="002060"/>
                </a:solidFill>
              </a:rPr>
              <a:t>Изучить §1 полностью.</a:t>
            </a:r>
          </a:p>
          <a:p>
            <a:pPr marL="514350" indent="-514350">
              <a:buAutoNum type="arabicPeriod"/>
            </a:pPr>
            <a:r>
              <a:rPr lang="ru-RU" sz="3600" dirty="0">
                <a:solidFill>
                  <a:srgbClr val="002060"/>
                </a:solidFill>
              </a:rPr>
              <a:t>Выполнить задания и ответить на вопрос после параграфа.</a:t>
            </a:r>
          </a:p>
        </p:txBody>
      </p:sp>
    </p:spTree>
    <p:extLst>
      <p:ext uri="{BB962C8B-B14F-4D97-AF65-F5344CB8AC3E}">
        <p14:creationId xmlns:p14="http://schemas.microsoft.com/office/powerpoint/2010/main" val="3873495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8092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Жизненные формы растений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93849" y="3861048"/>
            <a:ext cx="7848872" cy="864096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4400" b="1" kern="0" dirty="0"/>
              <a:t>3.Травы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 descr="C:\Documents and Settings\администрация\Рабочий стол\для Краевой\ph0261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372200" y="4509120"/>
            <a:ext cx="2320377" cy="2209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9" descr="C:\Documents and Settings\администрация\Рабочий стол\для Краевой\51166673_1211270276_petrushk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6042" y="4509120"/>
            <a:ext cx="2071702" cy="2207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Documents and Settings\администрация\Рабочий стол\для Краевой\23624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203848" y="5013176"/>
            <a:ext cx="2428875" cy="1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94049" y="1988840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b="1" kern="0" dirty="0"/>
              <a:t>1.Деревья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1680" y="2924943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b="1" kern="0" dirty="0"/>
              <a:t>2.Кустарники</a:t>
            </a:r>
          </a:p>
        </p:txBody>
      </p:sp>
    </p:spTree>
    <p:extLst>
      <p:ext uri="{BB962C8B-B14F-4D97-AF65-F5344CB8AC3E}">
        <p14:creationId xmlns:p14="http://schemas.microsoft.com/office/powerpoint/2010/main" val="95763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140968"/>
            <a:ext cx="7467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85362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Гость\Рабочий стол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7369691" cy="6480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46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вгустина\Desktop\к презентации семя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8" y="476672"/>
            <a:ext cx="787287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960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1124744"/>
            <a:ext cx="7467600" cy="487375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100" b="1" dirty="0">
                <a:solidFill>
                  <a:schemeClr val="bg2">
                    <a:lumMod val="50000"/>
                  </a:schemeClr>
                </a:solidFill>
              </a:rPr>
              <a:t>У меня в руке будущая жизнь</a:t>
            </a:r>
            <a:br>
              <a:rPr lang="ru-RU" sz="31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100" b="1" dirty="0">
                <a:solidFill>
                  <a:schemeClr val="bg2">
                    <a:lumMod val="50000"/>
                  </a:schemeClr>
                </a:solidFill>
              </a:rPr>
              <a:t>Будущий побег и могучий корень.</a:t>
            </a:r>
            <a:br>
              <a:rPr lang="ru-RU" sz="31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100" b="1" dirty="0">
                <a:solidFill>
                  <a:schemeClr val="bg2">
                    <a:lumMod val="50000"/>
                  </a:schemeClr>
                </a:solidFill>
              </a:rPr>
              <a:t>Дружно прорастут они в глубину и ввысь,</a:t>
            </a:r>
            <a:br>
              <a:rPr lang="ru-RU" sz="31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100" b="1" dirty="0">
                <a:solidFill>
                  <a:schemeClr val="bg2">
                    <a:lumMod val="50000"/>
                  </a:schemeClr>
                </a:solidFill>
              </a:rPr>
              <a:t>Лишь вода дождей землю всю напоит.</a:t>
            </a:r>
            <a:br>
              <a:rPr lang="ru-RU" sz="31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100" b="1" dirty="0">
                <a:solidFill>
                  <a:schemeClr val="bg2">
                    <a:lumMod val="50000"/>
                  </a:schemeClr>
                </a:solidFill>
              </a:rPr>
              <a:t>А пока гостит осень на дворе, </a:t>
            </a:r>
            <a:br>
              <a:rPr lang="ru-RU" sz="31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100" b="1" dirty="0">
                <a:solidFill>
                  <a:schemeClr val="bg2">
                    <a:lumMod val="50000"/>
                  </a:schemeClr>
                </a:solidFill>
              </a:rPr>
              <a:t>А пока зима вьюгою все воет </a:t>
            </a:r>
            <a:br>
              <a:rPr lang="ru-RU" sz="31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100" b="1" dirty="0">
                <a:solidFill>
                  <a:schemeClr val="bg2">
                    <a:lumMod val="50000"/>
                  </a:schemeClr>
                </a:solidFill>
              </a:rPr>
              <a:t>Спит и дышит жизнь у меня в руке</a:t>
            </a:r>
            <a:br>
              <a:rPr lang="ru-RU" sz="31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100" b="1" dirty="0">
                <a:solidFill>
                  <a:schemeClr val="bg2">
                    <a:lumMod val="50000"/>
                  </a:schemeClr>
                </a:solidFill>
              </a:rPr>
              <a:t>Будущий побег и могучий корень.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</a:rPr>
            </a:b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852936"/>
            <a:ext cx="7467600" cy="11430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pPr algn="ctr"/>
            <a:r>
              <a:rPr lang="ru-RU" sz="12000" b="1" cap="none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СЕМЯ</a:t>
            </a:r>
          </a:p>
        </p:txBody>
      </p:sp>
    </p:spTree>
    <p:extLst>
      <p:ext uri="{BB962C8B-B14F-4D97-AF65-F5344CB8AC3E}">
        <p14:creationId xmlns:p14="http://schemas.microsoft.com/office/powerpoint/2010/main" val="416626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lant in ha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8" y="2060848"/>
            <a:ext cx="4732614" cy="405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32_3_que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298362"/>
            <a:ext cx="3676402" cy="639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797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85776"/>
            <a:ext cx="6652498" cy="4060826"/>
          </a:xfrm>
          <a:effectLst/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100" b="1" cap="all" dirty="0">
                <a:ln w="0"/>
                <a:solidFill>
                  <a:schemeClr val="tx1"/>
                </a:solidFill>
                <a:effectLst/>
              </a:rPr>
              <a:t>Тема:</a:t>
            </a:r>
            <a:br>
              <a:rPr lang="ru-RU" sz="3100" b="1" cap="all" dirty="0">
                <a:ln w="0"/>
                <a:solidFill>
                  <a:schemeClr val="tx1"/>
                </a:solidFill>
                <a:effectLst/>
              </a:rPr>
            </a:b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«Строение семян</a:t>
            </a:r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двудольных и однодольных растений»</a:t>
            </a:r>
          </a:p>
        </p:txBody>
      </p:sp>
      <p:pic>
        <p:nvPicPr>
          <p:cNvPr id="4" name="Picture 5" descr="C:\Documents and Settings\администрация\Рабочий стол\для Краевой\seed_lupinus_2_h_orig.jpg"/>
          <p:cNvPicPr>
            <a:picLocks noChangeAspect="1" noChangeArrowheads="1"/>
          </p:cNvPicPr>
          <p:nvPr/>
        </p:nvPicPr>
        <p:blipFill rotWithShape="1">
          <a:blip r:embed="rId2" cstate="email"/>
          <a:srcRect b="3774"/>
          <a:stretch/>
        </p:blipFill>
        <p:spPr bwMode="auto">
          <a:xfrm>
            <a:off x="4788024" y="4221088"/>
            <a:ext cx="3240360" cy="23232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162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568952" cy="940966"/>
          </a:xfrm>
        </p:spPr>
        <p:txBody>
          <a:bodyPr>
            <a:normAutofit/>
          </a:bodyPr>
          <a:lstStyle/>
          <a:p>
            <a:pPr algn="ctr"/>
            <a:r>
              <a:rPr lang="ru-RU" sz="48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Самые крупные семена</a:t>
            </a:r>
          </a:p>
        </p:txBody>
      </p:sp>
      <p:pic>
        <p:nvPicPr>
          <p:cNvPr id="5" name="Picture 4" descr="Картинка 13 из 73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8585" y="1556792"/>
            <a:ext cx="1969467" cy="2283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Картинка 44 из 73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944" y="4005064"/>
            <a:ext cx="3950750" cy="258688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50" name="Picture 2" descr="C:\Users\Августина\Desktop\к презентации семя\img5 (1)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 t="23391" r="51988" b="6468"/>
          <a:stretch/>
        </p:blipFill>
        <p:spPr bwMode="auto">
          <a:xfrm>
            <a:off x="251520" y="1936045"/>
            <a:ext cx="3528392" cy="420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40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626</Words>
  <Application>Microsoft Office PowerPoint</Application>
  <PresentationFormat>Экран (4:3)</PresentationFormat>
  <Paragraphs>141</Paragraphs>
  <Slides>30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Arial Black</vt:lpstr>
      <vt:lpstr>Calibri</vt:lpstr>
      <vt:lpstr>Century Schoolbook</vt:lpstr>
      <vt:lpstr>Times New Roman</vt:lpstr>
      <vt:lpstr>Wingdings</vt:lpstr>
      <vt:lpstr>Wingdings 2</vt:lpstr>
      <vt:lpstr>Эркер</vt:lpstr>
      <vt:lpstr>Image</vt:lpstr>
      <vt:lpstr>Строение семян двудольных и однодольных  растений  6 класс</vt:lpstr>
      <vt:lpstr>Покрытосеменные растения</vt:lpstr>
      <vt:lpstr>Жизненные формы растений</vt:lpstr>
      <vt:lpstr>Презентация PowerPoint</vt:lpstr>
      <vt:lpstr>Презентация PowerPoint</vt:lpstr>
      <vt:lpstr>СЕМЯ</vt:lpstr>
      <vt:lpstr>Презентация PowerPoint</vt:lpstr>
      <vt:lpstr>Тема: «Строение семян  двудольных и однодольных растений»</vt:lpstr>
      <vt:lpstr>Самые крупные семена</vt:lpstr>
      <vt:lpstr>Самые мелкие семена</vt:lpstr>
      <vt:lpstr>Самые долговечные семена</vt:lpstr>
      <vt:lpstr>Лекарственные семена</vt:lpstr>
      <vt:lpstr>Семена - эталон веса </vt:lpstr>
      <vt:lpstr>Строение семени фасоли</vt:lpstr>
      <vt:lpstr>Строение зерновки пшеницы</vt:lpstr>
      <vt:lpstr>Особенности строения семян других однодольных и двудольных растений</vt:lpstr>
      <vt:lpstr>Особенности строения семян других однодольных и двудольных растений </vt:lpstr>
      <vt:lpstr>Сравнение</vt:lpstr>
      <vt:lpstr>Презентация PowerPoint</vt:lpstr>
      <vt:lpstr>Презентация PowerPoint</vt:lpstr>
      <vt:lpstr>Выводы: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 «Верю - не верю»</vt:lpstr>
      <vt:lpstr>Презентация PowerPoint</vt:lpstr>
      <vt:lpstr>Анкета «Оцените урок»</vt:lpstr>
      <vt:lpstr>Задание на дом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семян двудольных и однодольных  растений</dc:title>
  <dc:creator>Августина Четвернина</dc:creator>
  <cp:lastModifiedBy>Пользователь</cp:lastModifiedBy>
  <cp:revision>38</cp:revision>
  <dcterms:created xsi:type="dcterms:W3CDTF">2015-03-29T14:08:43Z</dcterms:created>
  <dcterms:modified xsi:type="dcterms:W3CDTF">2020-02-25T07:22:13Z</dcterms:modified>
</cp:coreProperties>
</file>