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56" r:id="rId4"/>
    <p:sldId id="257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3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9722-034F-4B48-842B-B51543034332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B67ED7-DF97-4DC7-998A-09B74E3E9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9722-034F-4B48-842B-B51543034332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ED7-DF97-4DC7-998A-09B74E3E9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9722-034F-4B48-842B-B51543034332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ED7-DF97-4DC7-998A-09B74E3E9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9722-034F-4B48-842B-B51543034332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B67ED7-DF97-4DC7-998A-09B74E3E9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9722-034F-4B48-842B-B51543034332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ED7-DF97-4DC7-998A-09B74E3E9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9722-034F-4B48-842B-B51543034332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ED7-DF97-4DC7-998A-09B74E3E9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9722-034F-4B48-842B-B51543034332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9B67ED7-DF97-4DC7-998A-09B74E3E9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9722-034F-4B48-842B-B51543034332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ED7-DF97-4DC7-998A-09B74E3E9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9722-034F-4B48-842B-B51543034332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ED7-DF97-4DC7-998A-09B74E3E9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9722-034F-4B48-842B-B51543034332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ED7-DF97-4DC7-998A-09B74E3E9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9722-034F-4B48-842B-B51543034332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7ED7-DF97-4DC7-998A-09B74E3E9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AC9722-034F-4B48-842B-B51543034332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B67ED7-DF97-4DC7-998A-09B74E3E9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oss\&#1052;&#1086;&#1080;%20&#1076;&#1086;&#1082;&#1091;&#1084;&#1077;&#1085;&#1090;&#1099;\Downloads\Sal_eri-Antonio-18-19-vek-Koncert-dlya-fleyty-i-goboya-3(muzofon.com)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Танцевальный этикет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00240"/>
            <a:ext cx="8686800" cy="428627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6000" b="1" dirty="0" smtClean="0"/>
              <a:t>Внеклассное интегрированное занятие </a:t>
            </a:r>
          </a:p>
          <a:p>
            <a:pPr algn="ctr">
              <a:buNone/>
            </a:pPr>
            <a:r>
              <a:rPr lang="ru-RU" sz="6000" b="1" dirty="0" smtClean="0"/>
              <a:t>для учащихся</a:t>
            </a:r>
          </a:p>
          <a:p>
            <a:pPr algn="ctr">
              <a:buNone/>
            </a:pPr>
            <a:r>
              <a:rPr lang="ru-RU" sz="6000" b="1" dirty="0" smtClean="0"/>
              <a:t> 5 класса </a:t>
            </a:r>
            <a:endParaRPr lang="ru-RU" sz="6000" b="1" dirty="0" smtClean="0"/>
          </a:p>
          <a:p>
            <a:pPr algn="ctr">
              <a:buNone/>
            </a:pPr>
            <a:r>
              <a:rPr lang="ru-RU" sz="4500" b="1" dirty="0" smtClean="0"/>
              <a:t>у</a:t>
            </a:r>
            <a:r>
              <a:rPr lang="ru-RU" sz="4500" b="1" dirty="0" smtClean="0"/>
              <a:t>читель </a:t>
            </a:r>
            <a:r>
              <a:rPr lang="ru-RU" sz="4500" b="1" dirty="0" err="1" smtClean="0"/>
              <a:t>С.И.Ключерева</a:t>
            </a:r>
            <a:endParaRPr lang="ru-RU" sz="4500" b="1" dirty="0" smtClean="0"/>
          </a:p>
          <a:p>
            <a:pPr algn="ctr">
              <a:buNone/>
            </a:pPr>
            <a:r>
              <a:rPr lang="ru-RU" sz="4500" b="1" dirty="0" smtClean="0"/>
              <a:t>МАОУ СОШ №18 г.Улан-Удэ</a:t>
            </a:r>
          </a:p>
          <a:p>
            <a:pPr algn="ctr">
              <a:buNone/>
            </a:pPr>
            <a:r>
              <a:rPr lang="ru-RU" sz="4500" b="1" dirty="0" smtClean="0"/>
              <a:t>Республика Бурятия</a:t>
            </a:r>
          </a:p>
          <a:p>
            <a:pPr algn="ctr">
              <a:buNone/>
            </a:pP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-1587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800000"/>
                </a:solidFill>
                <a:latin typeface="Monotype Corsiva" pitchFamily="66" charset="0"/>
              </a:rPr>
              <a:t>Элементы светского этикета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50838" y="692150"/>
            <a:ext cx="8447087" cy="5903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	</a:t>
            </a:r>
            <a:r>
              <a:rPr lang="ru-RU" sz="2400" smtClean="0">
                <a:solidFill>
                  <a:srgbClr val="800000"/>
                </a:solidFill>
              </a:rPr>
              <a:t>1. </a:t>
            </a:r>
            <a:r>
              <a:rPr lang="ru-RU" sz="2400" smtClean="0">
                <a:solidFill>
                  <a:srgbClr val="800000"/>
                </a:solidFill>
                <a:effectLst/>
              </a:rPr>
              <a:t>На официальную церемонию не опаздывают.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800000"/>
                </a:solidFill>
                <a:effectLst/>
              </a:rPr>
              <a:t>	</a:t>
            </a:r>
            <a:r>
              <a:rPr lang="ru-RU" sz="2400" b="1" smtClean="0">
                <a:solidFill>
                  <a:srgbClr val="800000"/>
                </a:solidFill>
                <a:effectLst/>
              </a:rPr>
              <a:t>2</a:t>
            </a:r>
            <a:r>
              <a:rPr lang="ru-RU" sz="2400" smtClean="0">
                <a:solidFill>
                  <a:srgbClr val="800000"/>
                </a:solidFill>
                <a:effectLst/>
              </a:rPr>
              <a:t>. Одежда участников бала должна быть нарядной: дамы в вечерних платьях, кавалеры в костюмах, перчатки обязательны.</a:t>
            </a:r>
            <a:br>
              <a:rPr lang="ru-RU" sz="2400" smtClean="0">
                <a:solidFill>
                  <a:srgbClr val="800000"/>
                </a:solidFill>
                <a:effectLst/>
              </a:rPr>
            </a:br>
            <a:r>
              <a:rPr lang="ru-RU" sz="2400" b="1" smtClean="0">
                <a:solidFill>
                  <a:srgbClr val="800000"/>
                </a:solidFill>
                <a:effectLst/>
              </a:rPr>
              <a:t>3</a:t>
            </a:r>
            <a:r>
              <a:rPr lang="ru-RU" sz="2400" smtClean="0">
                <a:solidFill>
                  <a:srgbClr val="800000"/>
                </a:solidFill>
                <a:effectLst/>
              </a:rPr>
              <a:t>. На балу приветствуется вежливость, галантность, учтивость.</a:t>
            </a:r>
            <a:br>
              <a:rPr lang="ru-RU" sz="2400" smtClean="0">
                <a:solidFill>
                  <a:srgbClr val="800000"/>
                </a:solidFill>
                <a:effectLst/>
              </a:rPr>
            </a:br>
            <a:r>
              <a:rPr lang="ru-RU" sz="2400" b="1" smtClean="0">
                <a:solidFill>
                  <a:srgbClr val="800000"/>
                </a:solidFill>
                <a:effectLst/>
              </a:rPr>
              <a:t>4</a:t>
            </a:r>
            <a:r>
              <a:rPr lang="ru-RU" sz="2400" smtClean="0">
                <a:solidFill>
                  <a:srgbClr val="800000"/>
                </a:solidFill>
                <a:effectLst/>
              </a:rPr>
              <a:t>. При обмене приветствиями, сначала кавалеры приветствуют дам поклоном, затем дамы, после книксена, могут протянуть руку для поцелуя или рукопожатия.</a:t>
            </a:r>
            <a:br>
              <a:rPr lang="ru-RU" sz="2400" smtClean="0">
                <a:solidFill>
                  <a:srgbClr val="800000"/>
                </a:solidFill>
                <a:effectLst/>
              </a:rPr>
            </a:br>
            <a:r>
              <a:rPr lang="ru-RU" sz="2400" b="1" smtClean="0">
                <a:solidFill>
                  <a:srgbClr val="800000"/>
                </a:solidFill>
                <a:effectLst/>
              </a:rPr>
              <a:t>5</a:t>
            </a:r>
            <a:r>
              <a:rPr lang="ru-RU" sz="2400" smtClean="0">
                <a:solidFill>
                  <a:srgbClr val="800000"/>
                </a:solidFill>
                <a:effectLst/>
              </a:rPr>
              <a:t>. Бал сопровождается определённой манерой разговаривать. Недопустим громкий, резкий разговор, запрещено употребление ненормативной лексики.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800000"/>
                </a:solidFill>
                <a:effectLst/>
              </a:rPr>
              <a:t>	</a:t>
            </a:r>
            <a:r>
              <a:rPr lang="ru-RU" sz="2400" b="1" smtClean="0">
                <a:solidFill>
                  <a:srgbClr val="800000"/>
                </a:solidFill>
                <a:effectLst/>
              </a:rPr>
              <a:t>6</a:t>
            </a:r>
            <a:r>
              <a:rPr lang="ru-RU" sz="2400" smtClean="0">
                <a:solidFill>
                  <a:srgbClr val="800000"/>
                </a:solidFill>
                <a:effectLst/>
              </a:rPr>
              <a:t>. На балу важно не только красиво танцевать, но также грациозно ходить и стоять. Не следует прислоняться к стенам и колоннам. Кавалерам не стоит держать руки в карманах. </a:t>
            </a:r>
            <a:br>
              <a:rPr lang="ru-RU" sz="2400" smtClean="0">
                <a:solidFill>
                  <a:srgbClr val="800000"/>
                </a:solidFill>
                <a:effectLst/>
              </a:rPr>
            </a:br>
            <a:r>
              <a:rPr lang="ru-RU" sz="2400" b="1" smtClean="0">
                <a:solidFill>
                  <a:srgbClr val="800000"/>
                </a:solidFill>
                <a:effectLst/>
              </a:rPr>
              <a:t>7</a:t>
            </a:r>
            <a:r>
              <a:rPr lang="ru-RU" sz="2400" smtClean="0">
                <a:solidFill>
                  <a:srgbClr val="800000"/>
                </a:solidFill>
                <a:effectLst/>
              </a:rPr>
              <a:t>. Ни в коем случае не разрешается бегать по залу, особенно через его центр.</a:t>
            </a:r>
            <a:br>
              <a:rPr lang="ru-RU" sz="2400" smtClean="0">
                <a:solidFill>
                  <a:srgbClr val="800000"/>
                </a:solidFill>
                <a:effectLst/>
              </a:rPr>
            </a:br>
            <a:endParaRPr lang="ru-RU" sz="2400" smtClean="0">
              <a:solidFill>
                <a:srgbClr val="8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98425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800000"/>
                </a:solidFill>
                <a:latin typeface="Monotype Corsiva" pitchFamily="66" charset="0"/>
              </a:rPr>
              <a:t>Элементы Танцевального Этикета.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06400" y="1142984"/>
            <a:ext cx="8229600" cy="550070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800000"/>
                </a:solidFill>
                <a:effectLst/>
              </a:rPr>
              <a:t>	</a:t>
            </a:r>
            <a:r>
              <a:rPr lang="ru-RU" sz="2400" b="1" dirty="0" smtClean="0">
                <a:solidFill>
                  <a:srgbClr val="800000"/>
                </a:solidFill>
                <a:effectLst/>
              </a:rPr>
              <a:t>1</a:t>
            </a:r>
            <a:r>
              <a:rPr lang="ru-RU" sz="2400" dirty="0" smtClean="0">
                <a:solidFill>
                  <a:srgbClr val="800000"/>
                </a:solidFill>
                <a:effectLst/>
              </a:rPr>
              <a:t>.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smtClean="0">
                <a:solidFill>
                  <a:srgbClr val="800000"/>
                </a:solidFill>
                <a:effectLst/>
              </a:rPr>
              <a:t>Участникам бала необходимо следить за осанкой и положением рук.</a:t>
            </a:r>
            <a:br>
              <a:rPr lang="ru-RU" sz="2400" dirty="0" smtClean="0">
                <a:solidFill>
                  <a:srgbClr val="800000"/>
                </a:solidFill>
                <a:effectLst/>
              </a:rPr>
            </a:br>
            <a:r>
              <a:rPr lang="ru-RU" sz="2400" b="1" dirty="0" smtClean="0">
                <a:solidFill>
                  <a:srgbClr val="800000"/>
                </a:solidFill>
                <a:effectLst/>
              </a:rPr>
              <a:t>2</a:t>
            </a:r>
            <a:r>
              <a:rPr lang="ru-RU" sz="2400" dirty="0" smtClean="0">
                <a:solidFill>
                  <a:srgbClr val="800000"/>
                </a:solidFill>
                <a:effectLst/>
              </a:rPr>
              <a:t>. Необходимо быть учтивым как по отношению к своей партнёрше, так и ко всем остальным.</a:t>
            </a:r>
            <a:br>
              <a:rPr lang="ru-RU" sz="2400" dirty="0" smtClean="0">
                <a:solidFill>
                  <a:srgbClr val="800000"/>
                </a:solidFill>
                <a:effectLst/>
              </a:rPr>
            </a:br>
            <a:r>
              <a:rPr lang="ru-RU" sz="2400" b="1" dirty="0" smtClean="0">
                <a:solidFill>
                  <a:srgbClr val="800000"/>
                </a:solidFill>
                <a:effectLst/>
              </a:rPr>
              <a:t>3</a:t>
            </a:r>
            <a:r>
              <a:rPr lang="ru-RU" sz="2400" dirty="0" smtClean="0">
                <a:solidFill>
                  <a:srgbClr val="800000"/>
                </a:solidFill>
                <a:effectLst/>
              </a:rPr>
              <a:t>. Следует избегать столкновений с другими парами и стараться не задевать за неподвижные конструкции и оборудования зала.</a:t>
            </a:r>
            <a:br>
              <a:rPr lang="ru-RU" sz="2400" dirty="0" smtClean="0">
                <a:solidFill>
                  <a:srgbClr val="800000"/>
                </a:solidFill>
                <a:effectLst/>
              </a:rPr>
            </a:br>
            <a:r>
              <a:rPr lang="ru-RU" sz="2400" b="1" dirty="0" smtClean="0">
                <a:solidFill>
                  <a:srgbClr val="800000"/>
                </a:solidFill>
                <a:effectLst/>
              </a:rPr>
              <a:t>4</a:t>
            </a:r>
            <a:r>
              <a:rPr lang="ru-RU" sz="2400" dirty="0" smtClean="0">
                <a:solidFill>
                  <a:srgbClr val="800000"/>
                </a:solidFill>
                <a:effectLst/>
              </a:rPr>
              <a:t>. Не рекомендуется давать согласие на танец нескольким партнёрам, покидать зал перед началом танца, снимать перчатки во время танца.</a:t>
            </a:r>
            <a:br>
              <a:rPr lang="ru-RU" sz="2400" dirty="0" smtClean="0">
                <a:solidFill>
                  <a:srgbClr val="800000"/>
                </a:solidFill>
                <a:effectLst/>
              </a:rPr>
            </a:br>
            <a:r>
              <a:rPr lang="ru-RU" sz="2400" b="1" dirty="0" smtClean="0">
                <a:solidFill>
                  <a:srgbClr val="800000"/>
                </a:solidFill>
                <a:effectLst/>
              </a:rPr>
              <a:t>5</a:t>
            </a:r>
            <a:r>
              <a:rPr lang="ru-RU" sz="2400" dirty="0" smtClean="0">
                <a:solidFill>
                  <a:srgbClr val="800000"/>
                </a:solidFill>
                <a:effectLst/>
              </a:rPr>
              <a:t>. Не рекомендуется выходить из танца до его окончания, если на то нет веских причин.</a:t>
            </a:r>
            <a:br>
              <a:rPr lang="ru-RU" sz="2400" dirty="0" smtClean="0">
                <a:solidFill>
                  <a:srgbClr val="800000"/>
                </a:solidFill>
                <a:effectLst/>
              </a:rPr>
            </a:br>
            <a:r>
              <a:rPr lang="ru-RU" sz="2400" b="1" dirty="0" smtClean="0">
                <a:solidFill>
                  <a:srgbClr val="800000"/>
                </a:solidFill>
                <a:effectLst/>
              </a:rPr>
              <a:t>6</a:t>
            </a:r>
            <a:r>
              <a:rPr lang="ru-RU" sz="2400" dirty="0" smtClean="0">
                <a:solidFill>
                  <a:srgbClr val="800000"/>
                </a:solidFill>
                <a:effectLst/>
              </a:rPr>
              <a:t>. Во время танца неуместно излишне далеко расходиться или демонстративно приближаться друг к другу, а также откровенно обниматься.</a:t>
            </a:r>
            <a:br>
              <a:rPr lang="ru-RU" sz="2400" dirty="0" smtClean="0">
                <a:solidFill>
                  <a:srgbClr val="800000"/>
                </a:solidFill>
                <a:effectLst/>
              </a:rPr>
            </a:br>
            <a:r>
              <a:rPr lang="ru-RU" sz="2400" b="1" dirty="0" smtClean="0">
                <a:solidFill>
                  <a:srgbClr val="800000"/>
                </a:solidFill>
                <a:effectLst/>
              </a:rPr>
              <a:t>7</a:t>
            </a:r>
            <a:r>
              <a:rPr lang="ru-RU" sz="2400" dirty="0" smtClean="0">
                <a:solidFill>
                  <a:srgbClr val="800000"/>
                </a:solidFill>
                <a:effectLst/>
              </a:rPr>
              <a:t>. Запрещается танцевать другой танец, нежели объявленный ведущими.</a:t>
            </a:r>
            <a:br>
              <a:rPr lang="ru-RU" sz="2400" dirty="0" smtClean="0">
                <a:solidFill>
                  <a:srgbClr val="800000"/>
                </a:solidFill>
                <a:effectLst/>
              </a:rPr>
            </a:br>
            <a:r>
              <a:rPr lang="ru-RU" sz="2400" b="1" dirty="0" smtClean="0">
                <a:solidFill>
                  <a:srgbClr val="800000"/>
                </a:solidFill>
                <a:effectLst/>
              </a:rPr>
              <a:t>8</a:t>
            </a:r>
            <a:r>
              <a:rPr lang="ru-RU" sz="2400" dirty="0" smtClean="0">
                <a:solidFill>
                  <a:srgbClr val="800000"/>
                </a:solidFill>
                <a:effectLst/>
              </a:rPr>
              <a:t>. Запрещается нарушать направление движения танца.</a:t>
            </a:r>
            <a:br>
              <a:rPr lang="ru-RU" sz="2400" dirty="0" smtClean="0">
                <a:solidFill>
                  <a:srgbClr val="800000"/>
                </a:solidFill>
                <a:effectLst/>
              </a:rPr>
            </a:br>
            <a:endParaRPr lang="ru-RU" sz="2400" dirty="0" smtClean="0">
              <a:solidFill>
                <a:srgbClr val="8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6690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	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Когда кавалер приглашает даму, то она в знак согласия наклоняет голову, говоря: "с удовольствием", "хорошо", в случае несогласия даме также дозволительно промолчать и ответить на приглашение кавалера лишь жестом, или: "сожалею, я уже обещала", или: "я уже танцую".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i="1" dirty="0" smtClean="0">
              <a:solidFill>
                <a:srgbClr val="FFCC99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i="1" dirty="0" smtClean="0">
              <a:solidFill>
                <a:srgbClr val="FFCC99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i="1" dirty="0" smtClean="0">
              <a:solidFill>
                <a:srgbClr val="FFCC99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i="1" dirty="0" smtClean="0">
              <a:solidFill>
                <a:srgbClr val="FFCC99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i="1" dirty="0" smtClean="0">
              <a:solidFill>
                <a:srgbClr val="FFCC99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i="1" dirty="0" smtClean="0">
              <a:solidFill>
                <a:srgbClr val="FFCC99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i="1" dirty="0" smtClean="0">
              <a:solidFill>
                <a:srgbClr val="FFCC99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i="1" dirty="0" smtClean="0">
              <a:solidFill>
                <a:srgbClr val="FFCC99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Clr>
                <a:srgbClr val="603208"/>
              </a:buClr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rgbClr val="FFCC99"/>
                </a:solidFill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603208"/>
              </a:buClr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FFCC99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603208"/>
              </a:buClr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Приглашение на танец можно отклонить, если:</a:t>
            </a:r>
          </a:p>
          <a:p>
            <a:pPr eaLnBrk="1" hangingPunct="1">
              <a:lnSpc>
                <a:spcPct val="80000"/>
              </a:lnSpc>
              <a:buClr>
                <a:srgbClr val="603208"/>
              </a:buClr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 - танец уже обещан;</a:t>
            </a:r>
          </a:p>
          <a:p>
            <a:pPr eaLnBrk="1" hangingPunct="1">
              <a:lnSpc>
                <a:spcPct val="80000"/>
              </a:lnSpc>
              <a:buClr>
                <a:srgbClr val="603208"/>
              </a:buClr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 - дама уже танцевала с этим кавалером три танца за вечер или предыдущий танец;</a:t>
            </a:r>
          </a:p>
          <a:p>
            <a:pPr eaLnBrk="1" hangingPunct="1">
              <a:lnSpc>
                <a:spcPct val="80000"/>
              </a:lnSpc>
              <a:buClr>
                <a:srgbClr val="603208"/>
              </a:buClr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 - дама хочет пропустить танец - не танцевать, а отдохнуть;</a:t>
            </a:r>
          </a:p>
          <a:p>
            <a:pPr eaLnBrk="1" hangingPunct="1">
              <a:lnSpc>
                <a:spcPct val="80000"/>
              </a:lnSpc>
              <a:buClr>
                <a:srgbClr val="603208"/>
              </a:buClr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 - приглашающий кавалер без перчаток.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14339" name="Picture 5" descr="11619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1588" y="1357299"/>
            <a:ext cx="427513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рефлексия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  Закончите предложения: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Сегодня я узнал(а)…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Было интересно…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Было трудно…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Моё настроение… 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Основное правило вежливости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48151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Что бы ты ни делал, ты всегда должен помнить, что живёшь на свете не один.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Тебя окружают люди, твои близкие, твои товарищи.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Ты должен вести себя так, чтобы им было легко и приятно жить рядом с тобой.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Именно в этом и состоит подлинное воспитание и подлинная вежливость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Светлана\Desktop\good-mann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35138"/>
            <a:ext cx="4357686" cy="3336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14290"/>
            <a:ext cx="8458200" cy="135732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Как люди приветствуют друг друга?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C:\Users\Светлана\Desktop\ee0fe3b7d8636ed5064b025a82ca5583_RSZ_69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020520"/>
            <a:ext cx="2571768" cy="2979984"/>
          </a:xfrm>
          <a:prstGeom prst="rect">
            <a:avLst/>
          </a:prstGeom>
          <a:noFill/>
        </p:spPr>
      </p:pic>
      <p:pic>
        <p:nvPicPr>
          <p:cNvPr id="1026" name="Picture 2" descr="C:\Users\Светлана\Desktop\inx960x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4143380"/>
            <a:ext cx="4214843" cy="2357454"/>
          </a:xfrm>
          <a:prstGeom prst="rect">
            <a:avLst/>
          </a:prstGeom>
          <a:noFill/>
        </p:spPr>
      </p:pic>
      <p:pic>
        <p:nvPicPr>
          <p:cNvPr id="1027" name="Picture 3" descr="C:\Users\Светлана\Desktop\covm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71611"/>
            <a:ext cx="4429156" cy="2357455"/>
          </a:xfrm>
          <a:prstGeom prst="rect">
            <a:avLst/>
          </a:prstGeom>
          <a:noFill/>
        </p:spPr>
      </p:pic>
      <p:pic>
        <p:nvPicPr>
          <p:cNvPr id="1028" name="Picture 4" descr="C:\Users\Светлана\Desktop\get_im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071942"/>
            <a:ext cx="378621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00042"/>
            <a:ext cx="8048652" cy="3929091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Танцевальный этикет</a:t>
            </a:r>
            <a:endParaRPr lang="ru-RU" sz="72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500306"/>
            <a:ext cx="8458200" cy="38576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ветлана\Desktop\polonez-tani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7" y="2714620"/>
            <a:ext cx="507209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Цели:</a:t>
            </a:r>
            <a:endParaRPr lang="ru-RU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4400" dirty="0" smtClean="0"/>
              <a:t>1.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  усвоить основные этические требования в поведении и общении во время танца;</a:t>
            </a:r>
          </a:p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2. овладеть навыками культурного поведения.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es21110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0"/>
            <a:ext cx="7572428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14290"/>
            <a:ext cx="7772400" cy="3357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0500" b="1" dirty="0" smtClean="0">
                <a:solidFill>
                  <a:schemeClr val="bg1"/>
                </a:solidFill>
                <a:latin typeface="Monotype Corsiva" pitchFamily="66" charset="0"/>
              </a:rPr>
              <a:t>В мире танца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7525" y="4941888"/>
            <a:ext cx="4816475" cy="1752600"/>
          </a:xfrm>
        </p:spPr>
        <p:txBody>
          <a:bodyPr/>
          <a:lstStyle/>
          <a:p>
            <a:pPr algn="r" eaLnBrk="1" hangingPunct="1">
              <a:defRPr/>
            </a:pPr>
            <a:endParaRPr lang="ru-RU" dirty="0" smtClean="0"/>
          </a:p>
        </p:txBody>
      </p:sp>
      <p:pic>
        <p:nvPicPr>
          <p:cNvPr id="2056" name="Sal_eri-Antonio-18-19-vek-Koncert-dlya-fleyty-i-goboya-3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93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0b33affa720703a103647e933e73324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14620"/>
            <a:ext cx="6000792" cy="386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223836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Бальный внешний вид строго регламентировался, все гости должны были быть в парадной одежде.</a:t>
            </a: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3850" y="0"/>
            <a:ext cx="4608513" cy="6597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19 веке распущенные волосы на балу были недопустимы. Волосы должны быть убраны в высокую причёску, несколько локонов могут быть выпущены.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9738" y="1939925"/>
            <a:ext cx="4864100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4914900"/>
            <a:ext cx="436086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1375" y="84138"/>
            <a:ext cx="43561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037_Moniteur_1863-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967288"/>
            <a:ext cx="4221162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5888"/>
            <a:ext cx="8569325" cy="20177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Для кавалеров существовали свои каноны бального костюма: фрачная пара, белый жилет, белый (1830-е годы) или чёрный (вторая половина XIX века) галстук.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2071688"/>
            <a:ext cx="26146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438" y="2051050"/>
            <a:ext cx="2884487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952625"/>
            <a:ext cx="3375025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smtClean="0">
                <a:latin typeface="Monotype Corsiva" pitchFamily="66" charset="0"/>
              </a:rPr>
              <a:t>Бальный этикет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96963"/>
            <a:ext cx="8964613" cy="5761037"/>
          </a:xfrm>
        </p:spPr>
        <p:txBody>
          <a:bodyPr/>
          <a:lstStyle/>
          <a:p>
            <a:pPr eaLnBrk="1" hangingPunct="1">
              <a:buClr>
                <a:srgbClr val="FFCC99"/>
              </a:buClr>
              <a:buFont typeface="Wingdings" pitchFamily="2" charset="2"/>
              <a:buChar char="{"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Приглашения на бал рассылались не менее чем за семь-десять дней до его начала </a:t>
            </a:r>
          </a:p>
          <a:p>
            <a:pPr eaLnBrk="1" hangingPunct="1">
              <a:buClr>
                <a:srgbClr val="FFCC99"/>
              </a:buClr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eaLnBrk="1" hangingPunct="1">
              <a:buClr>
                <a:srgbClr val="FFCC99"/>
              </a:buClr>
              <a:buFont typeface="Wingdings" pitchFamily="2" charset="2"/>
              <a:buChar char="{"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Замужняя дама приезжала на бал с мужем, в его отсутствие допускалось являться с подругой и мужем этой подруги.  </a:t>
            </a:r>
          </a:p>
          <a:p>
            <a:pPr eaLnBrk="1" hangingPunct="1">
              <a:buClr>
                <a:srgbClr val="FFCC99"/>
              </a:buClr>
              <a:buFont typeface="Wingdings" pitchFamily="2" charset="2"/>
              <a:buChar char="{"/>
              <a:defRPr/>
            </a:pPr>
            <a:endParaRPr lang="ru-RU" sz="2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Clr>
                <a:srgbClr val="FFCC99"/>
              </a:buClr>
              <a:buFont typeface="Wingdings" pitchFamily="2" charset="2"/>
              <a:buChar char="{"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Девицы появлялись на балу исключительно в сопровождении матери или отца. </a:t>
            </a:r>
          </a:p>
          <a:p>
            <a:pPr eaLnBrk="1" hangingPunct="1">
              <a:buClr>
                <a:srgbClr val="FFCC99"/>
              </a:buClr>
              <a:buFont typeface="Wingdings" pitchFamily="2" charset="2"/>
              <a:buChar char="{"/>
              <a:defRPr/>
            </a:pPr>
            <a:endParaRPr lang="ru-RU" sz="2800" i="1" dirty="0" smtClean="0">
              <a:solidFill>
                <a:srgbClr val="FFCC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</TotalTime>
  <Words>177</Words>
  <Application>Microsoft Office PowerPoint</Application>
  <PresentationFormat>Экран (4:3)</PresentationFormat>
  <Paragraphs>57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Танцевальный этикет</vt:lpstr>
      <vt:lpstr>Слайд 2</vt:lpstr>
      <vt:lpstr>Танцевальный этикет</vt:lpstr>
      <vt:lpstr>Цели:</vt:lpstr>
      <vt:lpstr>В мире танца</vt:lpstr>
      <vt:lpstr>Бальный внешний вид строго регламентировался, все гости должны были быть в парадной одежде. </vt:lpstr>
      <vt:lpstr>Слайд 7</vt:lpstr>
      <vt:lpstr>Слайд 8</vt:lpstr>
      <vt:lpstr>Бальный этикет</vt:lpstr>
      <vt:lpstr>Элементы светского этикета</vt:lpstr>
      <vt:lpstr>Элементы Танцевального Этикета.</vt:lpstr>
      <vt:lpstr>Слайд 12</vt:lpstr>
      <vt:lpstr>рефлексия</vt:lpstr>
      <vt:lpstr>Основное правило вежливости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Танцевальный этикет</dc:title>
  <dc:creator>Светлана</dc:creator>
  <cp:lastModifiedBy>Светлана</cp:lastModifiedBy>
  <cp:revision>17</cp:revision>
  <dcterms:created xsi:type="dcterms:W3CDTF">2017-12-03T15:01:33Z</dcterms:created>
  <dcterms:modified xsi:type="dcterms:W3CDTF">2020-07-15T16:04:01Z</dcterms:modified>
</cp:coreProperties>
</file>