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handoutMasterIdLst>
    <p:handoutMasterId r:id="rId20"/>
  </p:handoutMasterIdLst>
  <p:sldIdLst>
    <p:sldId id="256" r:id="rId2"/>
    <p:sldId id="258" r:id="rId3"/>
    <p:sldId id="259" r:id="rId4"/>
    <p:sldId id="276" r:id="rId5"/>
    <p:sldId id="260" r:id="rId6"/>
    <p:sldId id="261" r:id="rId7"/>
    <p:sldId id="262" r:id="rId8"/>
    <p:sldId id="277" r:id="rId9"/>
    <p:sldId id="263" r:id="rId10"/>
    <p:sldId id="265" r:id="rId11"/>
    <p:sldId id="266" r:id="rId12"/>
    <p:sldId id="271" r:id="rId13"/>
    <p:sldId id="264" r:id="rId14"/>
    <p:sldId id="269" r:id="rId15"/>
    <p:sldId id="270" r:id="rId16"/>
    <p:sldId id="282" r:id="rId17"/>
    <p:sldId id="279" r:id="rId18"/>
    <p:sldId id="278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660066"/>
    <a:srgbClr val="FF0000"/>
    <a:srgbClr val="0000FF"/>
    <a:srgbClr val="00FF00"/>
    <a:srgbClr val="000066"/>
    <a:srgbClr val="003300"/>
    <a:srgbClr val="F2C4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34" autoAdjust="0"/>
    <p:restoredTop sz="94622" autoAdjust="0"/>
  </p:normalViewPr>
  <p:slideViewPr>
    <p:cSldViewPr>
      <p:cViewPr>
        <p:scale>
          <a:sx n="75" d="100"/>
          <a:sy n="75" d="100"/>
        </p:scale>
        <p:origin x="-7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ru-RU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D11763E4-1283-42E0-9857-987638C3EA23}" type="datetimeFigureOut">
              <a:rPr lang="ru-RU"/>
              <a:pPr/>
              <a:t>30.10.2016</a:t>
            </a:fld>
            <a:endParaRPr lang="ru-RU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ru-RU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4EC0F1B9-483F-4595-B20C-55BE4438621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96530-B4B2-4E3F-B992-E13677D6BD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548FC-A23B-42F6-B491-6321D756FB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CDAA0-3B86-4F4C-99FB-46CBCA267A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3F697-2B32-42B7-A82F-D52C643852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5C527-222F-4238-AA24-333F80F384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A2CE0-33F7-4D80-A57E-0086FDDC74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8F918-79F3-45B7-B2D1-3D2D812242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46CC2-3D4B-4295-9CCE-35E65A4EC8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93D28-E8F1-48E9-B441-9814F63650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5879E-A8C7-44C7-9CAB-E20FBE97EE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87F9B-5CC8-4F57-ACB8-2E82CF8854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2B3AD14F-3708-493B-9B30-CBFA9C57F8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2" r:id="rId2"/>
    <p:sldLayoutId id="2147483854" r:id="rId3"/>
    <p:sldLayoutId id="2147483851" r:id="rId4"/>
    <p:sldLayoutId id="2147483850" r:id="rId5"/>
    <p:sldLayoutId id="2147483849" r:id="rId6"/>
    <p:sldLayoutId id="2147483848" r:id="rId7"/>
    <p:sldLayoutId id="2147483847" r:id="rId8"/>
    <p:sldLayoutId id="2147483855" r:id="rId9"/>
    <p:sldLayoutId id="2147483846" r:id="rId10"/>
    <p:sldLayoutId id="214748384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img-fotki.yandex.ru/get/5508/cadi-1986.4bb/0_7e9c2_a7a14926_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digital-wm.ru/images/33.pn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http://rebus1.com/pictures/137.jpg" TargetMode="External"/><Relationship Id="rId7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7315" y="2238375"/>
            <a:ext cx="7702665" cy="13716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8800" dirty="0">
                <a:solidFill>
                  <a:srgbClr val="FF0000"/>
                </a:solidFill>
              </a:rPr>
              <a:t>И</a:t>
            </a:r>
            <a:r>
              <a:rPr lang="ru-RU" sz="8800" dirty="0">
                <a:solidFill>
                  <a:srgbClr val="FF6600"/>
                </a:solidFill>
              </a:rPr>
              <a:t>г</a:t>
            </a:r>
            <a:r>
              <a:rPr lang="ru-RU" sz="8800" dirty="0">
                <a:solidFill>
                  <a:srgbClr val="FFFF00"/>
                </a:solidFill>
              </a:rPr>
              <a:t>р</a:t>
            </a:r>
            <a:r>
              <a:rPr lang="ru-RU" sz="8800" dirty="0">
                <a:solidFill>
                  <a:srgbClr val="00FF00"/>
                </a:solidFill>
              </a:rPr>
              <a:t>а</a:t>
            </a:r>
            <a:r>
              <a:rPr lang="ru-RU" sz="8800" dirty="0"/>
              <a:t> </a:t>
            </a:r>
            <a:r>
              <a:rPr lang="ru-RU" sz="8800" dirty="0">
                <a:solidFill>
                  <a:srgbClr val="0000FF"/>
                </a:solidFill>
              </a:rPr>
              <a:t>-</a:t>
            </a:r>
            <a:r>
              <a:rPr lang="ru-RU" sz="8800" dirty="0"/>
              <a:t> </a:t>
            </a:r>
            <a:r>
              <a:rPr lang="ru-RU" sz="8800" dirty="0">
                <a:solidFill>
                  <a:srgbClr val="660066"/>
                </a:solidFill>
              </a:rPr>
              <a:t>в</a:t>
            </a:r>
            <a:r>
              <a:rPr lang="ru-RU" sz="8800" dirty="0">
                <a:solidFill>
                  <a:srgbClr val="FF0000"/>
                </a:solidFill>
              </a:rPr>
              <a:t>и</a:t>
            </a:r>
            <a:r>
              <a:rPr lang="ru-RU" sz="8800" dirty="0">
                <a:solidFill>
                  <a:srgbClr val="FF6600"/>
                </a:solidFill>
              </a:rPr>
              <a:t>к</a:t>
            </a:r>
            <a:r>
              <a:rPr lang="ru-RU" sz="8800" dirty="0">
                <a:solidFill>
                  <a:srgbClr val="FFFF00"/>
                </a:solidFill>
              </a:rPr>
              <a:t>т</a:t>
            </a:r>
            <a:r>
              <a:rPr lang="ru-RU" sz="8800" dirty="0">
                <a:solidFill>
                  <a:srgbClr val="00FF00"/>
                </a:solidFill>
              </a:rPr>
              <a:t>о</a:t>
            </a:r>
            <a:r>
              <a:rPr lang="ru-RU" sz="8800" dirty="0">
                <a:solidFill>
                  <a:srgbClr val="0000FF"/>
                </a:solidFill>
              </a:rPr>
              <a:t>р</a:t>
            </a:r>
            <a:r>
              <a:rPr lang="ru-RU" sz="8800" dirty="0">
                <a:solidFill>
                  <a:srgbClr val="660066"/>
                </a:solidFill>
              </a:rPr>
              <a:t>и</a:t>
            </a:r>
            <a:r>
              <a:rPr lang="ru-RU" sz="8800" dirty="0">
                <a:solidFill>
                  <a:srgbClr val="FF0000"/>
                </a:solidFill>
              </a:rPr>
              <a:t>н</a:t>
            </a:r>
            <a:r>
              <a:rPr lang="ru-RU" sz="8800" dirty="0">
                <a:solidFill>
                  <a:srgbClr val="FF6600"/>
                </a:solidFill>
              </a:rPr>
              <a:t>а</a:t>
            </a:r>
          </a:p>
        </p:txBody>
      </p:sp>
      <p:pic>
        <p:nvPicPr>
          <p:cNvPr id="4101" name="Picture 5" descr="11803_html_m1f0e39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08250" cy="2514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7" descr="16 &amp;ncy;&amp;ocy;&amp;yacy;&amp;bcy;&amp;rcy;&amp;yacy;–&amp;mcy;&amp;iecy;&amp;zhcy;&amp;dcy;&amp;ucy;&amp;ncy;&amp;acy;&amp;rcy;&amp;ocy;&amp;dcy;&amp;ncy;&amp;ycy;&amp;jcy;. &amp;Tcy;&amp;ocy;&amp;lcy;&amp;iecy;&amp;rcy;&amp;acy;&amp;ncy;&amp;tcy;&amp;ncy;&amp;ocy;&amp;scy;&amp;tcy;&amp;softcy;. &amp;tcy;&amp;ocy;&amp;lcy;&amp;iecy;&amp;rcy;&amp;acy;&amp;ncy;&amp;tcy;&amp;ncy;&amp;ocy;&amp;scy;&amp;tcy;&amp;icy;. &amp;tcy;&amp;iecy;&amp;rcy;&amp;pcy;&amp;icy;&amp;mcy;&amp;ocy;&amp;scy;&amp;tcy;&amp;softcy; &amp;kcy;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3600" y="4419600"/>
            <a:ext cx="5105400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4114800" y="6461125"/>
            <a:ext cx="1447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C00000"/>
                </a:solidFill>
                <a:latin typeface="Calibri" pitchFamily="34" charset="0"/>
              </a:rPr>
              <a:t>2014 г.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2362200" y="649288"/>
            <a:ext cx="6781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C00000"/>
                </a:solidFill>
                <a:latin typeface="+mn-lt"/>
              </a:rPr>
              <a:t>ГБОУ СОШ №13 Невского района Санкт - Петербурга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1524000" y="3657600"/>
            <a:ext cx="6400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/>
              <a:t>«ПЛАНЕТА ТОЛЕРАНТНОСТИ»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03238" y="228600"/>
            <a:ext cx="8458200" cy="10795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отмечают День Толерантности?</a:t>
            </a:r>
          </a:p>
        </p:txBody>
      </p:sp>
      <p:sp>
        <p:nvSpPr>
          <p:cNvPr id="14339" name="WordArt 5"/>
          <p:cNvSpPr>
            <a:spLocks noChangeArrowheads="1" noChangeShapeType="1" noTextEdit="1"/>
          </p:cNvSpPr>
          <p:nvPr/>
        </p:nvSpPr>
        <p:spPr bwMode="auto">
          <a:xfrm>
            <a:off x="1143000" y="3657600"/>
            <a:ext cx="1439863" cy="414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>
                <a:ln w="9525">
                  <a:solidFill>
                    <a:srgbClr val="660033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+mn-lt"/>
                <a:ea typeface="+mn-lt"/>
                <a:cs typeface="+mn-lt"/>
              </a:rPr>
              <a:t>12 июня</a:t>
            </a:r>
          </a:p>
        </p:txBody>
      </p:sp>
      <p:sp>
        <p:nvSpPr>
          <p:cNvPr id="14340" name="WordArt 6"/>
          <p:cNvSpPr>
            <a:spLocks noChangeArrowheads="1" noChangeShapeType="1" noTextEdit="1"/>
          </p:cNvSpPr>
          <p:nvPr/>
        </p:nvSpPr>
        <p:spPr bwMode="auto">
          <a:xfrm>
            <a:off x="3886200" y="2286000"/>
            <a:ext cx="1692275" cy="487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>
                <a:ln w="9525">
                  <a:solidFill>
                    <a:srgbClr val="660033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+mn-lt"/>
                <a:ea typeface="+mn-lt"/>
                <a:cs typeface="+mn-lt"/>
              </a:rPr>
              <a:t>21 марта</a:t>
            </a:r>
          </a:p>
        </p:txBody>
      </p:sp>
      <p:sp>
        <p:nvSpPr>
          <p:cNvPr id="14341" name="WordArt 7"/>
          <p:cNvSpPr>
            <a:spLocks noChangeArrowheads="1" noChangeShapeType="1" noTextEdit="1"/>
          </p:cNvSpPr>
          <p:nvPr/>
        </p:nvSpPr>
        <p:spPr bwMode="auto">
          <a:xfrm>
            <a:off x="6553200" y="3657600"/>
            <a:ext cx="1925638" cy="449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>
                <a:ln w="9525">
                  <a:solidFill>
                    <a:srgbClr val="660033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+mn-lt"/>
                <a:ea typeface="+mn-lt"/>
                <a:cs typeface="+mn-lt"/>
              </a:rPr>
              <a:t>16 ноября</a:t>
            </a:r>
          </a:p>
        </p:txBody>
      </p:sp>
      <p:sp>
        <p:nvSpPr>
          <p:cNvPr id="14342" name="WordArt 9"/>
          <p:cNvSpPr>
            <a:spLocks noChangeArrowheads="1" noChangeShapeType="1" noTextEdit="1"/>
          </p:cNvSpPr>
          <p:nvPr/>
        </p:nvSpPr>
        <p:spPr bwMode="auto">
          <a:xfrm>
            <a:off x="2362200" y="5410200"/>
            <a:ext cx="44640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>
                <a:ln w="9525">
                  <a:solidFill>
                    <a:srgbClr val="660033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+mn-lt"/>
                <a:ea typeface="+mn-lt"/>
                <a:cs typeface="+mn-lt"/>
              </a:rPr>
              <a:t>Такого праздника нет в календаре</a:t>
            </a:r>
          </a:p>
        </p:txBody>
      </p:sp>
      <p:pic>
        <p:nvPicPr>
          <p:cNvPr id="5134" name="Picture 14" descr="sots_rec5_sm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3284538"/>
            <a:ext cx="3240087" cy="1666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543050" cy="187642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365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Международный день, посвящённый терпимости— ежегодно отмечается </a:t>
            </a:r>
            <a:b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 ноября</a:t>
            </a:r>
            <a:endParaRPr lang="ru-RU" sz="32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8382000" cy="5029200"/>
          </a:xfrm>
        </p:spPr>
        <p:txBody>
          <a:bodyPr>
            <a:normAutofit fontScale="85000" lnSpcReduction="20000"/>
          </a:bodyPr>
          <a:lstStyle/>
          <a:p>
            <a:pPr marL="274320" indent="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              </a:t>
            </a:r>
          </a:p>
          <a:p>
            <a:pPr marL="274320" indent="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Этот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Международный день был торжественно провозглашён в «Декларации принципов терпимости» ЮНЕСКО. Декларация была утверждена в 1995 году на 28-ой Генеральной конференции ЮНЕСКО</a:t>
            </a:r>
          </a:p>
          <a:p>
            <a:pPr marL="274320" indent="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Под толерантностью в Декларации понимается </a:t>
            </a:r>
            <a:r>
              <a:rPr lang="ru-RU" sz="2800" b="1" i="1" dirty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«уважение, принятие и правильное понимание богатого многообразия культур нашего мира, наших форм самовыражения и способов проявлений человеческой индивидуальности»</a:t>
            </a:r>
            <a:r>
              <a:rPr lang="ru-RU" sz="2800" b="1" dirty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274320" indent="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Декларация провозглашает 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ea typeface="Calibri" pitchFamily="34" charset="0"/>
                <a:cs typeface="Times New Roman" pitchFamily="18" charset="0"/>
              </a:rPr>
              <a:t>«признание того, что люди по своей природе различаются по внешнему виду, положению, речи, поведению и ценностям и обладают правом жить в мире и сохранять свою индивидуальность»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143000"/>
            <a:ext cx="82296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бы это значило?</a:t>
            </a:r>
          </a:p>
        </p:txBody>
      </p:sp>
      <p:pic>
        <p:nvPicPr>
          <p:cNvPr id="16393" name="Picture 9" descr="&amp;Acy;&amp;ncy;&amp;icy;&amp;mcy;&amp;acy;&amp;tscy;&amp;icy;&amp;ocy;&amp;ncy;&amp;ncy;&amp;ycy;&amp;iecy; &amp;kcy;&amp;acy;&amp;rcy;&amp;tcy;&amp;icy;&amp;ncy;&amp;kcy;&amp;icy;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2743200"/>
            <a:ext cx="277495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305800" cy="11430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бы это значило?</a:t>
            </a:r>
          </a:p>
        </p:txBody>
      </p:sp>
      <p:pic>
        <p:nvPicPr>
          <p:cNvPr id="13321" name="Picture 9" descr="0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524000"/>
            <a:ext cx="2743200" cy="2368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5" name="Picture 13" descr="1300581582_255_nevseobo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4191000"/>
            <a:ext cx="2971800" cy="2228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7" name="Picture 15" descr="img1_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1689100"/>
            <a:ext cx="3200400" cy="2036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8" name="Picture 16" descr="79156186897307635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21600000">
            <a:off x="5334000" y="4267200"/>
            <a:ext cx="3200400" cy="2109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1800" y="1524000"/>
            <a:ext cx="6096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" y="4191000"/>
            <a:ext cx="6096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48200" y="4203700"/>
            <a:ext cx="6096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70400" y="1689100"/>
            <a:ext cx="60960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Собери </a:t>
            </a:r>
            <a:r>
              <a:rPr lang="ru-RU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пазл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62" name="Picture 6" descr="img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316038"/>
            <a:ext cx="2590800" cy="2492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92a0a3b02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316038"/>
            <a:ext cx="2535238" cy="2517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468" name="Picture 12" descr="2012230515174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4002088"/>
            <a:ext cx="2460625" cy="2579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472" name="Picture 16" descr="0014-014-tsvetok-tolerantnosti"/>
          <p:cNvPicPr>
            <a:picLocks noChangeAspect="1" noChangeArrowheads="1"/>
          </p:cNvPicPr>
          <p:nvPr/>
        </p:nvPicPr>
        <p:blipFill rotWithShape="1">
          <a:blip r:embed="rId5"/>
          <a:srcRect l="4274" r="3419"/>
          <a:stretch/>
        </p:blipFill>
        <p:spPr bwMode="auto">
          <a:xfrm>
            <a:off x="685800" y="3833813"/>
            <a:ext cx="2451100" cy="2382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39" name="Picture 21" descr="http://www.varbak.com/russianphotos/3-%D0%BC%D0%B5%D1%80%D0%BD%D1%8B%D0%B5-%D0%B3%D0%BE%D0%BB%D0%BE%D0%B2%D0%BE%D0%BB%D0%BE%D0%BC%D0%BA%D0%B8-nb14198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389318">
            <a:off x="0" y="168275"/>
            <a:ext cx="20066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229600" cy="9144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Пословица неспроста молвится</a:t>
            </a:r>
          </a:p>
        </p:txBody>
      </p:sp>
      <p:pic>
        <p:nvPicPr>
          <p:cNvPr id="19465" name="Picture 9" descr="&amp;Mcy;&amp;iecy;&amp;zhcy;&amp;pcy;&amp;ocy;&amp;scy;&amp;iecy;&amp;lcy;&amp;iecy;&amp;ncy;&amp;chcy;&amp;iecy;&amp;scy;&amp;kcy;&amp;acy;&amp;yacy; &amp;tscy;&amp;iecy;&amp;ncy;&amp;tcy;&amp;rcy;&amp;acy;&amp;lcy;&amp;softcy;&amp;ncy;&amp;acy;&amp;yacy; &amp;bcy;&amp;icy;&amp;bcy;&amp;lcy;&amp;icy;&amp;ocy;&amp;tcy;&amp;iecy;&amp;kcy;&amp;acy; &amp;YAcy;&amp;lcy;&amp;softcy;&amp;chcy;&amp;icy;&amp;kcy;&amp;scy;&amp;kcy;&amp;ocy;&amp;gcy;&amp;ocy; &amp;rcy;&amp;acy;&amp;jcy;&amp;ocy;&amp;ncy;&amp;acy; &amp;CHcy;&amp;ucy;&amp;vcy;&amp;acy;&amp;shcy;&amp;scy;&amp;kcy;&amp;ocy;&amp;jcy; &amp;Rcy;&amp;iecy;&amp;scy;&amp;pcy;&amp;ucy;&amp;bcy;&amp;lcy;&amp;icy;&amp;kcy;&amp;icy; &quot; 3. &amp;Pcy;&amp;ocy;&amp;scy;&amp;lcy;&amp;ocy;&amp;vcy;&amp;icy;&amp;tscy;&amp;ycy; &amp;icy; &amp;pcy;&amp;ocy;&amp;gcy;&amp;ocy;&amp;vcy;&amp;ocy;&amp;rcy;&amp;kcy;&amp;icy; &amp;ocy; &amp;kcy;&amp;ncy;&amp;icy;&amp;gcy;&amp;iecy;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CDE"/>
              </a:clrFrom>
              <a:clrTo>
                <a:srgbClr val="FDFCD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803400"/>
            <a:ext cx="7239000" cy="505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914400"/>
          </a:xfrm>
        </p:spPr>
        <p:txBody>
          <a:bodyPr/>
          <a:lstStyle/>
          <a:p>
            <a:pPr algn="ctr"/>
            <a:r>
              <a:rPr lang="ru-RU" sz="4800" b="1" i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Кладезь мудрости</a:t>
            </a:r>
          </a:p>
        </p:txBody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000" smtClean="0"/>
              <a:t>Для дорогого друга </a:t>
            </a:r>
            <a:r>
              <a:rPr lang="ru-RU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ворота</a:t>
            </a:r>
            <a:r>
              <a:rPr lang="ru-RU" sz="2000" smtClean="0">
                <a:solidFill>
                  <a:srgbClr val="FF0000"/>
                </a:solidFill>
              </a:rPr>
              <a:t> </a:t>
            </a:r>
            <a:r>
              <a:rPr lang="ru-RU" sz="2000" smtClean="0"/>
              <a:t>настежь.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000" smtClean="0"/>
              <a:t>Одёжа хороша новая, а друг – </a:t>
            </a:r>
            <a:r>
              <a:rPr lang="ru-RU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старый.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000" smtClean="0"/>
              <a:t>Человек без друзей, что сокол </a:t>
            </a:r>
            <a:r>
              <a:rPr lang="ru-RU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без крыльев</a:t>
            </a:r>
            <a:r>
              <a:rPr lang="ru-RU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ru-RU" sz="20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000" smtClean="0"/>
              <a:t>Только сильные </a:t>
            </a:r>
            <a:r>
              <a:rPr lang="ru-RU" sz="2000" b="1" smtClean="0">
                <a:solidFill>
                  <a:srgbClr val="F2C4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умеют</a:t>
            </a:r>
            <a:r>
              <a:rPr lang="ru-RU" sz="2000" smtClean="0">
                <a:solidFill>
                  <a:srgbClr val="F2C400"/>
                </a:solidFill>
              </a:rPr>
              <a:t> </a:t>
            </a:r>
            <a:r>
              <a:rPr lang="ru-RU" sz="2000" smtClean="0"/>
              <a:t>прощать.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000" smtClean="0"/>
              <a:t>Лучше </a:t>
            </a:r>
            <a:r>
              <a:rPr lang="ru-RU" sz="2000" b="1" smtClean="0">
                <a:solidFill>
                  <a:srgbClr val="F2C4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 ссориться</a:t>
            </a:r>
            <a:r>
              <a:rPr lang="ru-RU" sz="2000" smtClean="0"/>
              <a:t>, чем прощение просить.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000" smtClean="0"/>
              <a:t>Сильнее всех </a:t>
            </a:r>
            <a:r>
              <a:rPr lang="ru-RU" sz="2000" b="1" smtClean="0">
                <a:solidFill>
                  <a:srgbClr val="F2C4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побед</a:t>
            </a:r>
            <a:r>
              <a:rPr lang="ru-RU" sz="2000" smtClean="0"/>
              <a:t> - прощение.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ru-RU" sz="2000" smtClean="0"/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000" smtClean="0"/>
              <a:t>Доброе слово </a:t>
            </a:r>
            <a:r>
              <a:rPr lang="ru-RU" sz="2000" b="1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лечит</a:t>
            </a:r>
            <a:r>
              <a:rPr lang="ru-RU" sz="2000" smtClean="0"/>
              <a:t>, злое калечит.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000" b="1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Делай</a:t>
            </a:r>
            <a:r>
              <a:rPr lang="ru-RU" sz="2000" smtClean="0"/>
              <a:t> другим добро – будешь сам без беды.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000" smtClean="0"/>
              <a:t>Доброе братство лучше </a:t>
            </a:r>
            <a:r>
              <a:rPr lang="ru-RU" sz="2000" b="1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богатства.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ru-RU" sz="2000" b="1" smtClean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000" smtClean="0"/>
              <a:t>Где </a:t>
            </a:r>
            <a:r>
              <a:rPr lang="ru-RU" sz="20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лад</a:t>
            </a:r>
            <a:r>
              <a:rPr lang="ru-RU" sz="2000" smtClean="0"/>
              <a:t>, там и клад.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000" smtClean="0"/>
              <a:t>В </a:t>
            </a:r>
            <a:r>
              <a:rPr lang="ru-RU" sz="20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согласном </a:t>
            </a:r>
            <a:r>
              <a:rPr lang="ru-RU" sz="2000" smtClean="0"/>
              <a:t>стаде и волк не страшен.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000" b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Дружно</a:t>
            </a:r>
            <a:r>
              <a:rPr lang="ru-RU" sz="2000" smtClean="0"/>
              <a:t> за мир стоять – войне не бывать.</a:t>
            </a:r>
            <a:br>
              <a:rPr lang="ru-RU" sz="2000" smtClean="0"/>
            </a:br>
            <a:r>
              <a:rPr lang="ru-RU" sz="2000" smtClean="0"/>
              <a:t>  </a:t>
            </a:r>
          </a:p>
        </p:txBody>
      </p:sp>
      <p:pic>
        <p:nvPicPr>
          <p:cNvPr id="39940" name="Picture 5" descr="http://img0.liveinternet.ru/images/attach/c/6/90/231/90231580_3649429_231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38862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9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9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99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99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99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457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4580" name="Рисунок 3" descr="17636978_9814f126921b0731de678e009203f3ad_full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3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609600" y="3505200"/>
            <a:ext cx="8382000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Если каждый будет к друг другу терпим,</a:t>
            </a:r>
          </a:p>
          <a:p>
            <a:pPr algn="ctr">
              <a:defRPr/>
            </a:pPr>
            <a:r>
              <a:rPr lang="ru-RU" sz="4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Мы сделаем вместе толерантным наш мир!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305800" cy="11430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участие в игре!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Китайская притча</a:t>
            </a:r>
            <a:br>
              <a:rPr lang="ru-RU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«Ладная семья»</a:t>
            </a:r>
          </a:p>
        </p:txBody>
      </p:sp>
      <p:pic>
        <p:nvPicPr>
          <p:cNvPr id="6147" name="Содержимое 3" descr="http://uo-prohladny.narod.ru/uchstranica/toler/kl4.jpg"/>
          <p:cNvPicPr>
            <a:picLocks noGrp="1"/>
          </p:cNvPicPr>
          <p:nvPr>
            <p:ph idx="4294967295"/>
          </p:nvPr>
        </p:nvPicPr>
        <p:blipFill>
          <a:blip r:embed="rId2">
            <a:lum bright="6000"/>
          </a:blip>
          <a:srcRect/>
          <a:stretch>
            <a:fillRect/>
          </a:stretch>
        </p:blipFill>
        <p:spPr>
          <a:xfrm>
            <a:off x="2057400" y="1752600"/>
            <a:ext cx="4786313" cy="4357688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три слова </a:t>
            </a:r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были </a:t>
            </a:r>
            <a:r>
              <a:rPr lang="ru-RU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начертаны на бумаге? </a:t>
            </a:r>
          </a:p>
        </p:txBody>
      </p:sp>
      <p:pic>
        <p:nvPicPr>
          <p:cNvPr id="7173" name="Picture 5" descr="0_7e9c2_a7a14926_L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4363" y="1816100"/>
            <a:ext cx="4689475" cy="487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628900" y="3257550"/>
            <a:ext cx="297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ЛЮБОВЬ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725738" y="4114800"/>
            <a:ext cx="3200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ПРОЩЕНИЕ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2667000" y="4953000"/>
            <a:ext cx="3124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ТЕРПЕНИЕ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b="1" i="1" smtClean="0">
                <a:solidFill>
                  <a:srgbClr val="C00000"/>
                </a:solidFill>
              </a:rPr>
              <a:t>Отгадайте ребус</a:t>
            </a:r>
          </a:p>
        </p:txBody>
      </p:sp>
      <p:pic>
        <p:nvPicPr>
          <p:cNvPr id="36869" name="Picture 5" descr="3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2133600"/>
            <a:ext cx="381000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Толерантность</a:t>
            </a:r>
            <a:br>
              <a:rPr lang="ru-RU" sz="5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220" name="Picture 4" descr="http://rebus1.com/pictures/137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762000" y="2667000"/>
            <a:ext cx="139223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ребус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4724400"/>
            <a:ext cx="784225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1524000" y="4648200"/>
            <a:ext cx="1062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400" b="1"/>
              <a:t>3  = Л</a:t>
            </a:r>
            <a:r>
              <a:rPr lang="ru-RU"/>
              <a:t> </a:t>
            </a:r>
          </a:p>
        </p:txBody>
      </p:sp>
      <p:pic>
        <p:nvPicPr>
          <p:cNvPr id="9223" name="Picture 7" descr="ребусы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2590800"/>
            <a:ext cx="23653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8" descr="ребусы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86200" y="2628900"/>
            <a:ext cx="151606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9" descr="ребусы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00800" y="2438400"/>
            <a:ext cx="990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10" descr="ребус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4800600"/>
            <a:ext cx="784225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7239000" y="4724400"/>
            <a:ext cx="1004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400" b="1"/>
              <a:t>2  = Н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14350"/>
            <a:ext cx="7772400" cy="93345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Заглянем в прошлое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3100" smtClean="0">
                <a:solidFill>
                  <a:srgbClr val="7E3F00"/>
                </a:solidFill>
              </a:rPr>
              <a:t>   </a:t>
            </a:r>
            <a:endParaRPr lang="ru-RU" sz="3100" b="1" i="1" smtClean="0">
              <a:solidFill>
                <a:srgbClr val="80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На рубеже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XVIII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XIX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веков во Франции жил некто </a:t>
            </a:r>
            <a:r>
              <a:rPr lang="ru-RU" b="1" i="1" dirty="0">
                <a:solidFill>
                  <a:srgbClr val="C00000"/>
                </a:solidFill>
              </a:rPr>
              <a:t>Талейран-</a:t>
            </a:r>
            <a:r>
              <a:rPr lang="ru-RU" b="1" i="1" dirty="0" err="1">
                <a:solidFill>
                  <a:srgbClr val="C00000"/>
                </a:solidFill>
              </a:rPr>
              <a:t>Перигор</a:t>
            </a:r>
            <a:r>
              <a:rPr lang="ru-RU" b="1" i="1" dirty="0">
                <a:solidFill>
                  <a:srgbClr val="C00000"/>
                </a:solidFill>
              </a:rPr>
              <a:t>, князь </a:t>
            </a:r>
            <a:r>
              <a:rPr lang="ru-RU" b="1" i="1" dirty="0" err="1">
                <a:solidFill>
                  <a:srgbClr val="C00000"/>
                </a:solidFill>
              </a:rPr>
              <a:t>Беневентский</a:t>
            </a:r>
            <a:r>
              <a:rPr lang="ru-RU" dirty="0">
                <a:solidFill>
                  <a:srgbClr val="C00000"/>
                </a:solidFill>
              </a:rPr>
              <a:t>.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Он отличился тем, что при разных правительствах (и при революционном, и при Наполеоне, и при короле Людовике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XVII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) оставался неизменно министром иностранных дел. 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9220" name="Picture 13"/>
          <p:cNvPicPr>
            <a:picLocks noChangeAspect="1" noChangeArrowheads="1"/>
          </p:cNvPicPr>
          <p:nvPr/>
        </p:nvPicPr>
        <p:blipFill rotWithShape="1">
          <a:blip r:embed="rId2"/>
          <a:srcRect b="11415"/>
          <a:stretch/>
        </p:blipFill>
        <p:spPr bwMode="auto">
          <a:xfrm>
            <a:off x="381000" y="1447800"/>
            <a:ext cx="3135313" cy="492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800475" y="685800"/>
            <a:ext cx="4886325" cy="5638800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dirty="0">
                <a:solidFill>
                  <a:srgbClr val="7E3F00"/>
                </a:solidFill>
              </a:rPr>
              <a:t>   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Это был человек, талантливый во многих областях, но, несомненно, более всего - в </a:t>
            </a:r>
            <a:r>
              <a:rPr lang="ru-RU" b="1" i="1" dirty="0">
                <a:solidFill>
                  <a:srgbClr val="C00000"/>
                </a:solidFill>
              </a:rPr>
              <a:t>умении учитывать настроения окружающих, уважительно к ним относиться, искать решение проблем способом, наименее ущемляющим интересы других людей. И при этом сохранять свои собственные принципы, стремиться к тому, чтобы управлять ситуацией, а не слепо подчиняться обстоятельствам.</a:t>
            </a:r>
          </a:p>
        </p:txBody>
      </p:sp>
      <p:pic>
        <p:nvPicPr>
          <p:cNvPr id="10244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2600" y="812800"/>
            <a:ext cx="3343275" cy="518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Определение слова «толерантность» на разных языках земного шара </a:t>
            </a:r>
            <a:endParaRPr lang="ru-RU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dirty="0" smtClean="0">
                <a:solidFill>
                  <a:srgbClr val="C00000"/>
                </a:solidFill>
              </a:rPr>
              <a:t>На английском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–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готовность быть терпимым, снисходительным; 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dirty="0" smtClean="0">
                <a:solidFill>
                  <a:srgbClr val="C00000"/>
                </a:solidFill>
              </a:rPr>
              <a:t>На немецком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–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терпимость к чужим мнениям, верованиям,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поведению;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dirty="0" smtClean="0">
                <a:solidFill>
                  <a:srgbClr val="C00000"/>
                </a:solidFill>
              </a:rPr>
              <a:t>На французском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–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убежденность в том, что другие могут думать и действовать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иначе, нежели ты сам;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 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dirty="0" smtClean="0">
                <a:solidFill>
                  <a:srgbClr val="C00000"/>
                </a:solidFill>
              </a:rPr>
              <a:t>На испанском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–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способность принимать идеи или мнения, отличные от собственных;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dirty="0" smtClean="0">
                <a:solidFill>
                  <a:srgbClr val="C00000"/>
                </a:solidFill>
              </a:rPr>
              <a:t>На китайском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–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принимать других такими, какие они есть, и быть великодушными по отношению к другим;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dirty="0" smtClean="0">
                <a:solidFill>
                  <a:srgbClr val="C00000"/>
                </a:solidFill>
              </a:rPr>
              <a:t>На арабском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–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снисхождение, милосердие, всепрощение, умение принимать других такими, какие они есть, и прощать;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dirty="0" smtClean="0">
                <a:solidFill>
                  <a:srgbClr val="C00000"/>
                </a:solidFill>
              </a:rPr>
              <a:t>На русском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–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способность терпеть что-то или кого-то, быть выдержанным, выносливым, стойким, уметь мириться с существованием чего-либо, кого-либо, считаться с мнением других, быть снисходительным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Составьте </a:t>
            </a:r>
            <a:r>
              <a:rPr lang="ru-RU" sz="40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синквейн</a:t>
            </a:r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«толерантность</a:t>
            </a:r>
            <a:r>
              <a:rPr lang="ru-RU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8229600" cy="4267200"/>
          </a:xfrm>
        </p:spPr>
        <p:txBody>
          <a:bodyPr>
            <a:normAutofit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Синквейн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– это стихотворение,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состоящее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из 5 строк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тема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существительное,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два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прилагательных, которые по вашему мнению подходит к теме существительного,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три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глагола по теме,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осмысленная фраза на данную тему,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резюме к теме (желательно 1 слово или словосочетание).</a:t>
            </a:r>
          </a:p>
        </p:txBody>
      </p:sp>
      <p:pic>
        <p:nvPicPr>
          <p:cNvPr id="13316" name="Picture 5" descr="http://da100let.dn.ua/wp-content/uploads/2012/03/1290171818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173151">
            <a:off x="5715000" y="3238500"/>
            <a:ext cx="3619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1717</TotalTime>
  <Words>485</Words>
  <Application>Microsoft Office PowerPoint</Application>
  <PresentationFormat>Экран (4:3)</PresentationFormat>
  <Paragraphs>70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Constantia</vt:lpstr>
      <vt:lpstr>Wingdings 2</vt:lpstr>
      <vt:lpstr>Times New Roman</vt:lpstr>
      <vt:lpstr>Поток</vt:lpstr>
      <vt:lpstr>Игра - викторина</vt:lpstr>
      <vt:lpstr>Китайская притча «Ладная семья»</vt:lpstr>
      <vt:lpstr>Какие три слова  были начертаны на бумаге? </vt:lpstr>
      <vt:lpstr>Отгадайте ребус</vt:lpstr>
      <vt:lpstr>Толерантность </vt:lpstr>
      <vt:lpstr>Заглянем в прошлое</vt:lpstr>
      <vt:lpstr>Слайд 7</vt:lpstr>
      <vt:lpstr>Определение слова «толерантность» на разных языках земного шара </vt:lpstr>
      <vt:lpstr>Составьте синквейн «толерантность»</vt:lpstr>
      <vt:lpstr>Когда отмечают День Толерантности?</vt:lpstr>
      <vt:lpstr>Международный день, посвящённый терпимости— ежегодно отмечается  16 ноября</vt:lpstr>
      <vt:lpstr>Что бы это значило?</vt:lpstr>
      <vt:lpstr>Что бы это значило?</vt:lpstr>
      <vt:lpstr>Собери пазл</vt:lpstr>
      <vt:lpstr>Пословица неспроста молвится</vt:lpstr>
      <vt:lpstr>Кладезь мудрости</vt:lpstr>
      <vt:lpstr>Слайд 17</vt:lpstr>
      <vt:lpstr>Спасибо за участие в игре!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Сергей</dc:creator>
  <cp:lastModifiedBy>Rauma</cp:lastModifiedBy>
  <cp:revision>28</cp:revision>
  <cp:lastPrinted>1601-01-01T00:00:00Z</cp:lastPrinted>
  <dcterms:created xsi:type="dcterms:W3CDTF">2013-11-10T09:53:07Z</dcterms:created>
  <dcterms:modified xsi:type="dcterms:W3CDTF">2016-10-30T12:20:55Z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