
<file path=[Content_Types].xml><?xml version="1.0" encoding="utf-8"?>
<Types xmlns="http://schemas.openxmlformats.org/package/2006/content-types"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1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Override3.xml" ContentType="application/vnd.openxmlformats-officedocument.themeOverride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docProps/custom.xml" ContentType="application/vnd.openxmlformats-officedocument.custom-properties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5.xml" ContentType="application/vnd.openxmlformats-officedocument.them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2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750" r:id="rId4"/>
    <p:sldMasterId id="2147483865" r:id="rId5"/>
    <p:sldMasterId id="2147483879" r:id="rId6"/>
    <p:sldMasterId id="2147483907" r:id="rId7"/>
    <p:sldMasterId id="2147483921" r:id="rId8"/>
    <p:sldMasterId id="2147483935" r:id="rId9"/>
    <p:sldMasterId id="2147483977" r:id="rId10"/>
    <p:sldMasterId id="2147483991" r:id="rId11"/>
    <p:sldMasterId id="2147484005" r:id="rId12"/>
    <p:sldMasterId id="2147484047" r:id="rId13"/>
    <p:sldMasterId id="2147484075" r:id="rId14"/>
    <p:sldMasterId id="2147484089" r:id="rId15"/>
    <p:sldMasterId id="2147484103" r:id="rId16"/>
    <p:sldMasterId id="2147484117" r:id="rId17"/>
    <p:sldMasterId id="2147484131" r:id="rId18"/>
    <p:sldMasterId id="2147484145" r:id="rId19"/>
    <p:sldMasterId id="2147484159" r:id="rId20"/>
    <p:sldMasterId id="2147484201" r:id="rId21"/>
    <p:sldMasterId id="2147484237" r:id="rId22"/>
    <p:sldMasterId id="2147484263" r:id="rId23"/>
    <p:sldMasterId id="2147484277" r:id="rId24"/>
  </p:sldMasterIdLst>
  <p:notesMasterIdLst>
    <p:notesMasterId r:id="rId71"/>
  </p:notesMasterIdLst>
  <p:sldIdLst>
    <p:sldId id="266" r:id="rId25"/>
    <p:sldId id="343" r:id="rId26"/>
    <p:sldId id="402" r:id="rId27"/>
    <p:sldId id="268" r:id="rId28"/>
    <p:sldId id="349" r:id="rId29"/>
    <p:sldId id="423" r:id="rId30"/>
    <p:sldId id="422" r:id="rId31"/>
    <p:sldId id="344" r:id="rId32"/>
    <p:sldId id="340" r:id="rId33"/>
    <p:sldId id="358" r:id="rId34"/>
    <p:sldId id="354" r:id="rId35"/>
    <p:sldId id="425" r:id="rId36"/>
    <p:sldId id="324" r:id="rId37"/>
    <p:sldId id="335" r:id="rId38"/>
    <p:sldId id="362" r:id="rId39"/>
    <p:sldId id="404" r:id="rId40"/>
    <p:sldId id="365" r:id="rId41"/>
    <p:sldId id="284" r:id="rId42"/>
    <p:sldId id="367" r:id="rId43"/>
    <p:sldId id="368" r:id="rId44"/>
    <p:sldId id="290" r:id="rId45"/>
    <p:sldId id="371" r:id="rId46"/>
    <p:sldId id="373" r:id="rId47"/>
    <p:sldId id="269" r:id="rId48"/>
    <p:sldId id="374" r:id="rId49"/>
    <p:sldId id="377" r:id="rId50"/>
    <p:sldId id="264" r:id="rId51"/>
    <p:sldId id="272" r:id="rId52"/>
    <p:sldId id="274" r:id="rId53"/>
    <p:sldId id="380" r:id="rId54"/>
    <p:sldId id="381" r:id="rId55"/>
    <p:sldId id="408" r:id="rId56"/>
    <p:sldId id="411" r:id="rId57"/>
    <p:sldId id="410" r:id="rId58"/>
    <p:sldId id="386" r:id="rId59"/>
    <p:sldId id="306" r:id="rId60"/>
    <p:sldId id="383" r:id="rId61"/>
    <p:sldId id="384" r:id="rId62"/>
    <p:sldId id="387" r:id="rId63"/>
    <p:sldId id="388" r:id="rId64"/>
    <p:sldId id="392" r:id="rId65"/>
    <p:sldId id="396" r:id="rId66"/>
    <p:sldId id="400" r:id="rId67"/>
    <p:sldId id="414" r:id="rId68"/>
    <p:sldId id="399" r:id="rId69"/>
    <p:sldId id="421" r:id="rId7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DEDE"/>
    <a:srgbClr val="ECECEC"/>
    <a:srgbClr val="00FF00"/>
    <a:srgbClr val="990033"/>
    <a:srgbClr val="66FFFF"/>
    <a:srgbClr val="66FF66"/>
    <a:srgbClr val="9FFFFF"/>
    <a:srgbClr val="89D8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12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61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942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8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2A1ABCCA-8B82-42E2-9781-862D3628D2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61270-E66E-4FF2-A668-34F7E1204B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9BF02-029D-4020-B20F-60B8AECBB8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F0BB458-0ECD-4986-9993-3FE337E7EF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5B4DE03-8324-4703-BCB3-AE684514C7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A8779FD-6AD6-4C63-A48A-747F32CF4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5110DEA-B8FF-4B5E-B9CE-150B09664B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3DB0FE1-783D-4072-B946-8B972BF2E2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1F5396D-B96C-4D01-8063-1BE3267208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03AB7D0-323D-40FE-A525-6E569A0527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5B76CE6-386C-4ECF-BFA7-3BB4757D72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FA2CE66-29AD-4DE3-8B1C-6373576AC2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929FE08-C913-4AC5-B2E2-18DB48B44C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1546F-75DA-4B20-90EF-3B5AEBAFD2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B7BB178-2768-434D-8DB6-939EF744A6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8861054-1225-4901-9BDB-1BA3857C88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3EF201D-481C-4437-B378-5AD33DB3B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F2F6F41-5CFE-44D3-80B6-FD5DDFE89E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FD3F42D-C5AA-4BCE-B876-1F66643F79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0C2CA2B-3AAE-4E9E-A118-6675D9938C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021E9E2-5E64-42DF-93D7-343BA84120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A3EA946-8409-4D16-A442-61C2B01ACB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5801824-A9A2-4842-B131-7366AEBDC2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74F1E9B-53C6-4648-94D8-94AFF7D08D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D76D730-CABF-448E-8AD4-62421E4743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52A739A-B440-44D8-AA0D-734539E8BB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4487C40-BB65-4DD2-BCD2-42305B1E3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130F220-B2C9-4D37-AB5D-92C61F63E1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1C99B60-FBBD-4DC1-B5CA-84AC6E059E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BE0C767-226D-4E80-BA97-E8BCC95CAC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D5EBACE-E72F-45B4-8B19-D8127F3890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B344297-1301-44CB-91C1-7D30CE558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1853FC3-D920-47D7-9BD9-CB305DFDC3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8E1403F-DD4A-4FC6-A5E6-E8047B05E5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B64438D-62E6-497C-A5B0-DCB5D70A6E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F9FDA2A-6678-4BE5-A502-050D800CD7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26B3FD5-5B70-4C95-B3C5-ECF277F6E9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115ABA5-7AD2-4037-919A-2B29D0B427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7E1B37C-0C66-4334-AC9E-392C7CF5B3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B656520-CC3F-47D2-B8BC-B68D0A0AAA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EF21E6E-6B14-442E-984A-037EB677EC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1C31AFA-B948-48A0-92A3-8FD34591DC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06517D0-0009-402B-8979-7E67D95CBD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1F17426-FBAD-411E-AA4A-13B4455DF2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FEDD6C5-2392-4333-8F81-1C582E2F01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9CC91CA-9580-4C77-A3E8-EFABB039C8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09FA33E-96B8-4975-9FE2-2B5332DDB9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FAAFA66-9237-49D4-9A99-37BB24D7E4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E755852-7D7F-46F4-A7B4-3CDB0858B5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9410C8D-8E21-4047-BF6B-B0856F2C8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0D9FBA2-B179-4222-86F5-40306FE780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5BE8C45-A34B-42B8-A6A4-407DB97BA0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898E0E5-F13F-471A-8F81-93526C8742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2F10113-0A1F-43ED-92E5-2DD4764607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51A36BA-A7AF-4BA7-8557-08A6C452B7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C7815B5-E023-4167-9C13-B4AC961A55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01AA847-A4B4-4E86-82C4-A18B475844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DBC5832-3CE2-4EE0-97CD-1293EC5C1B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13F8F9A-24D6-4CB7-9BD5-4DBF6308E7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9F9BB89-C8C5-4A2C-BB69-7A526DB9FF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F3BC5C6-FC78-4C75-82CE-516AE3EE75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A547047-FA11-4D6C-9C47-0AF4D7379B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3A6ED98-90A2-491C-8452-0225FC3EE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8445478-9CC6-4021-BDD6-9472B9A37D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0DA02FA-7AA0-400B-877B-6EE50BA3A5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1FB0AA1-FAE4-4507-95FC-49C651581B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32E411C-1DC6-4566-B015-C77C153B28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379A975-D719-4A10-90E6-587080366A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7CCC3D5-DEE6-43A1-B28F-818D7BD755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711CE76-D12D-4584-8AB0-5FA48CCEA9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D052E15-9C57-44C4-A5BE-40CBC666BA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52D3AB0-B9EB-4D67-980D-C0C4764D4C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AFA30CC-FB6F-4F20-BAC9-6F2374C6B3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B8FBA89-E521-49EA-B6A0-9FC18952BE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E83AD81-65FD-41D0-8A2C-9FD183AAA6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B3F2BF0-B3AD-4C53-B225-B1C72F9E53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24374FD-F56B-4245-BCE0-2BC962B60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E17DEC5-FB2C-411E-9CB9-EF21970BD6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5FA0950-8336-46EF-ADD2-8AADC5669D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7FC6C4F-86D0-4679-9009-0D09C00BB7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E905A1A-D54E-4716-81EB-411C15ED8E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7812405-F4AD-4C71-8EC7-ABAA646EBF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BF31755-D0A0-483E-AE1C-D6DE7014E7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F1B6838-6BDC-46F2-8AA1-E818EC75C6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089E8C5-D1AC-4838-9F55-C382C37060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D5F0C53-B413-4BCC-83EB-E8B6E0691A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F76C0AC-8B8B-4BD2-8400-6F2374F7FA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8911B5E-DC21-48AC-AC40-956043E87C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8F21E31-4C1D-4851-AE1E-E55BA6479C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58A4300-B0B7-4C39-A00F-9A8703B9A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3163FB9-DAF0-42F4-8801-6E3BE6DBDB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86BECB0-C14E-41CB-B497-20F02D72F1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E794A96-A14F-49C4-B6D2-5F4AC61B98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A551FB6-6E15-46F8-B166-1A1486C125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1909FB0-0937-4DD3-8422-3A36949903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3EECCC0-ECF4-4815-AB84-F5F516B378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3404974-27CD-43AB-A04E-739EBD57A0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C70F736-D701-41E4-9A41-394F4E97B9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A49B9CA-81E5-4D9E-9C7A-DB3B04062C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8566517-1888-44AE-83BB-8A8F05295E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7CC5FA0-B75A-40C4-ADFC-FE205184EB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83C01A0-2E78-4362-AA29-3FDC7C2EEA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6692F01-EF03-4D6A-9DB7-E3014AF6AB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96136D0-9CCD-4C54-A630-E2B6EEEB46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D6526-6219-4D3F-807C-96EF583B45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8C514D1-6AC3-4BDB-A942-CA868123D1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EB94574-EAA4-4EF0-A657-403EED5E88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00B14E8-90C3-462D-A828-2B8658C7C8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99D08A6-5F08-4A63-B854-7E9500D96E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C0D6086-3164-4517-A350-9404A46D91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A513BCD-EAB9-4CA3-B383-A3FE692CD0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2D16735-5C43-407B-8BA6-6231B57E2B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31DF4F8-9E8D-40D0-8E21-161DD1CE92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6C57AFC-48FD-4673-B2B2-BDBA61C9FB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DD0B590-780D-4B1B-B620-45C412E744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901AC0A-AE3F-453A-B82D-7352453DA1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3066F02-B779-42A0-93E0-AD9D4BE68F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A00B322-BF48-4A39-A1A9-FB42B048C9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858576B-4547-4172-9D54-57239FA872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7205F24-E7D6-4A75-AE89-38F7ECF793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67DE0BD-5CA3-4EDD-9959-49B1C96917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4DE4625-0B7F-472B-8DF1-3C1542AAFF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53A0DD2-6155-4383-B466-A44B577EE8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F6A2B97-6952-4F8D-B9C3-2DEBE496EC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99102E8-7EFC-4079-8BA2-95700D6470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E4E058E-C2C7-4AAD-A994-3A9ED1A6EC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ED64EA4-9C89-43F5-B190-DF6C231DC6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1329426-B2FB-466E-BD26-2C62A07823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4BF3A77-8B34-44CD-A4DA-5B76FC47CC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EB12413-2C05-4102-91FF-38F2745C96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0C96C63-5FD7-441C-BBA3-5AADA9DD1A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A2DFFE5-03F0-446D-9AF4-32A9607A10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A26D9B0-8DC4-44B1-AB24-071B30A8E5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0CC890F-0395-4479-A694-7A8DA094D0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0B5B786-34C9-4CF8-A70A-DF4DB77AF6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A8CEC3E3-4685-46CE-A866-7A566016B5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22CC757-0170-4936-B808-DA0AC81523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0493969-B31D-48CA-8B9A-88BAF8D80C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712DD57-79A5-4FA7-9E80-A64709ECEE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870F9E3-891F-426A-800F-ADC6514DBB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ADA49E7-F679-477B-B2B0-9374212438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961C4C7-6163-4266-9A73-3CA806095F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51D2A0F-2918-4089-8C01-A7802A32DD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242704E-EC13-4CED-9F8A-CF19A3CCD9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0A07251-490C-491D-95B1-81490F93D6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C086929-B3EE-41E1-9E81-46B1411381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C7E2365C-41B4-4215-BC9A-80E5F1F80E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242B68B-908C-4CFB-9366-79FD66536A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5603DD3-B5C5-46E9-A884-9FEBE2590D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2C8FCF7-27BD-4354-907F-7D2257F3FC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A665994-49BA-4F0A-80D0-88AAB62020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645E1B2-B4DC-44D7-A398-4BC662BC1C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03B17D7-EA8F-4D5F-B321-A7C4EF4026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F6F7712-6CA8-41D0-9AF8-74EC36209D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65AAD8F-E414-43B1-9C2D-8FAB85F73E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BC090A1-6CED-45D8-B90E-D64A78800C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B038964-D2DF-42C7-AD01-74400460F2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77EE72D9-C044-4442-BA9E-548DB0A6BD6A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4B5B4BC4-3FE5-4BF4-BC02-71F9817F5C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ECF4DA-03F3-433B-A531-A20B6A4524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AD0BE3C-59B8-442F-ACAE-67308B731F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889D080-1A69-4D4A-BBFE-D0F10D39B2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3F12F01-CDDF-4E6F-B285-D559F6C8F8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FB57721-2270-4B34-9BC6-55872E6469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ED24756-943F-44BE-9C54-715C3E0A71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B6D0466-2284-4DFF-AFA5-8EEFEE5A80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2E117D6-7040-44C7-986F-38CE823DDE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6323F4E-46B1-47CB-BD7F-31F53CA72B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151185B-7F72-4CC0-87E7-63C9572E0B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B11D7B60-3DEF-43F1-996C-358D5B7CABFA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EE6C71D0-6D7B-47EB-850A-F35F05A808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A362EE4-EE11-4FA1-8BB0-57BE130ABF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A9A4232-6A99-4D99-8C6D-20D2170332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E01B0C2-4E01-48E1-A5FC-BCCDD1BCF0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DB32E75-E414-4EF5-8F4B-3A96EC8C17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14C76DD-7B94-4A68-AE61-EEABA5B39C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5792B5D-CC2B-448C-92F5-33DCCCF759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3976461-1BBF-4F48-8076-F0AC9D0DE9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B95B1CD-5B81-48B1-B198-6184987DE9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F71B8D9-C8D7-4423-8458-8A4FC33B93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86675C7-980C-4427-B2A7-D06743E8C3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AA8E7114-ADC4-4514-9F15-3C3EF0D0985B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E1444FD7-47C6-49C3-8F98-4098FA1F31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BA16EE0-F226-42C2-B28F-90FD3890BE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97C4FA9-6A71-4197-8F40-C0E053584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1827493-3715-41BA-8B6B-9C13B70C18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488B9F3-8955-452A-9FBA-5E2AF9C73F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2E1FEB2-AC22-4A6D-8C65-3FFE28E9BE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598FC6C-077A-4306-9408-E41CD152A6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C4F97A4-A35B-44F7-9D94-9D137BD851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ru-RU" altLang="en-US" noProof="0" smtClean="0"/>
              <a:t>Образец заголовка</a:t>
            </a:r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ru-RU" altLang="en-US" noProof="0" smtClean="0"/>
              <a:t>Образец подзаголовка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69E59EBA-0927-4775-8FDF-8939997FE2D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E85F8BCB-7BEA-4285-AE5F-66614B9557C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8839D511-E0BD-4ED4-9C09-8661EDB6CC6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958B28E0-16B0-4B1F-96B5-34595A90CE17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E72A411-37C2-4416-B20E-6F75ED7D76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C0F7BEFC-CBD7-4FBE-BB17-D5F1BF9B04F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1B647F8A-2F56-457D-9766-B5144EBBFD3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0DA25EDF-2D01-4092-9C88-0DD91EDC77D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409CFFE0-1B99-4A05-B95C-F8B17C0D775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E35BC521-FB90-4207-A3B9-DE4337A8391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AB43C631-A617-4E30-8D41-09C2A214505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66F59E5C-BC04-47A7-A0F5-F7643E52F7E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FEC54B0C-7E0C-49E3-9973-29775E1675C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D6BE5F3A-25F1-4073-9E0A-AB8F6F71693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4FD3FD9B-14B8-43F6-8111-5FC77305AF1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FDC07178-3912-48B7-AD49-D406B4BE7E41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31F3341C-9961-462E-8069-693A60F556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b="0" smtClean="0">
                <a:solidFill>
                  <a:srgbClr val="FFFFFF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b="0" smtClean="0">
                <a:solidFill>
                  <a:srgbClr val="FFFFFF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b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0241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10241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D7212328-D1A5-4121-94CD-6EFF47F95B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3F47E72C-1627-41B1-8150-CA64EBFB03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F4FDFEDC-6490-4FA1-B624-43441F00D7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22D2DCBB-0E8A-4B4E-9661-7BF44BDF3D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FDC086C3-CB84-466C-806F-5B33ABB19C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5F3C764E-76DE-4177-9EAC-718C1EA58F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AE3ABF7F-D204-426E-A89F-B54E8B1F6E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6C288EA9-6178-47E7-8B80-9AD81A9E94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02FC903B-8573-4BA9-8FA8-C23808BDE5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FBBDF1F4-0C83-4B74-A029-6438C8E64F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61257-06E0-4B7E-ADF9-CDD99F4899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E309D7B1-DE3B-4B65-B240-95E64F2A2F0E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36CFE2C6-6977-41D1-A9F8-D41DC296F8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0836A883-E789-4B0C-A859-67A05C471D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552CB091-73D8-423F-8315-5C1C45098CC2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AF610343-5572-4925-AFCA-9E829B6ADB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D1F1B54D-F97B-45FC-A12F-58270906DD81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C7C394B1-1F02-4E08-B031-1E2A404DE3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E709CD3-B331-4E60-BC47-A3F20C3CC56C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8D46E36B-9CCA-4B9D-AE09-96052E5FC3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73D93F7A-58DE-4291-B818-520AEDF73338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871221F8-F2E9-42B1-AC53-368DC57C3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5012BDF5-BD5B-4E34-9C16-6FED8A07AF54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3B6ACD3D-6BC2-43F7-A6A2-20F42CAF6B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48B8DF33-E7FC-4686-BF8B-5FE35F17174E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26D5308A-D470-4BFD-94E3-D2A65DD9E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DA8B62B2-C65C-4A17-8948-3D2AF8551DCF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445553E8-81AD-4A24-B947-C7DF9E7C52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46AE8443-AC59-48C4-805C-D2C44B866D8C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42F9F18E-556D-40C6-BA5F-B2B4544B42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C755B00A-9F55-4EDD-8AA6-A8AA5DDE9EBB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F6ADAF11-24F8-4428-A39F-A7A95E8A84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3E0CF-58CC-49ED-89AD-9E2EAF7547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1A0273D2-A240-4916-B9F4-29A0E1AE71B6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B04E1851-121C-43B3-9070-8C2459C23A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EDAAE6C-B209-42F7-9013-64F131EF870C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E3E57646-17B8-4333-AF51-7CD040299B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C95A0A4D-EC09-425F-959F-0D58DCE6BABE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E36C39F0-151F-41D4-B376-703247EFA0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162DAA47-F489-4918-B869-EA6F2A04DF7D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174F7D11-FFFB-41CB-9F64-14B65E47C7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8928C0ED-6614-4C9A-AEE5-EEB598CFFF05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87FCE63F-D7AB-443C-9CEC-B6DB79C776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FD327A63-FF4C-4CAE-B86E-109A50F21A9D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8879C57-0F1C-4B88-84A2-D3202257B5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CBF1F8AD-B953-46A0-B0FC-BD934370E4C7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95C69486-6D10-4003-9834-3D1F535FE2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84E44D2-578B-4238-8F0D-B91DE2865F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C3ABD64-B950-4C70-86A6-EED2DBD02F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474F6EE-1A29-4394-BACC-700BF56893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49EF7-1E7F-463D-90A8-4CBC5E35F1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90690A4-F55D-49AF-849E-A18C453AA0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ED3614-7ABE-4752-BFFE-9CC0BDAD39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2AAD169-1183-4273-90E2-9C056DBC5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CDFF924-68B5-4C5C-B626-32CBC99D2E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FAB90A4-6CCF-4406-AA92-19D21E563F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C98AB10-8A14-45C2-9CDA-96CA71F511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EFF9FE8-10EB-4F96-A09A-1894EFED71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908A2FB-0A0E-47F4-8DDC-80F9AE786E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B1F4EA2-73EB-4BC6-8BAB-202608FFBE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563C6C8-E71F-4457-BB51-097EBE886D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0EECB-019B-47A4-B77A-A231F4375D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DF631F2-4E40-4777-8FB2-06D8B340DF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368167A-8B50-4B84-BB29-9DAB655A7E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D860706-358D-4E45-99C4-9F13028F6C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FF564A3-C477-4451-9D19-3FCBC6DCD2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D765B45-9C44-44F0-B402-C5FFF3236F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36407BF-79F8-4AB7-8A76-D6B5547232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7D2502E-0196-42D4-A193-9B9A515382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E444499-92AE-4841-BC99-F7863E2C64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413E3BA-7843-4586-8108-084DE64413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35194FA-D83E-4FA6-85BC-33DDF50A0D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244D6-912E-4521-8E4D-9EF3643A8F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2559826-10A3-432F-A7DD-C8B8C5762B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0A2E0E0-C0DA-423F-AA02-F82D427A18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BCE9DB3-F4F0-4AFE-846D-E567A6371D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3AABCE8-867A-4E67-A54A-3140C5B8CF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2A2D362-D098-42D0-A1C5-F79866E6CB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7CAB73F-1542-4D6F-81C2-6FA26A1DFC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2422DD6-4C7F-4385-A5CD-FB1097C6D3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7FBB64D-AFF0-4C94-9B57-796C12CF73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50D6BAB-50B8-40CB-8B2B-88FFDEDCF6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53EE959-2BE2-4A25-ABD9-01B183185E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45335-E51D-45A9-8751-24771A6DD8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953CF0F-63A0-4A8F-9C2C-5FC523474A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8E37326-4B34-4FAF-AD71-17EBCE5766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20AB27B-0A50-45AB-9938-546B7E2941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C7D57F9-0FF5-4CFD-BB80-F9084B1BCF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CED720F-2100-4EAB-A4E5-0A425D42A1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6B6AA39-76B6-4BA2-92F7-5F28FC0369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ACA0BCE-9824-4223-855F-CD883E665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128F012-77EB-4820-B00D-B4F73A477A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CEB567F-4A69-4501-BF78-940955BCF8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279996C-BFEE-4710-ACC3-E38EA959B9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70847-8D4B-492D-ACAC-5EEFE20C4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673BA6C-D63D-4FE2-BA97-9C184BD39B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E8372CF-3E11-40B5-99FD-EBC152E302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C253884-301C-4865-9599-071D8DFF05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DE28132-AE96-410F-AAAC-8DB42E21A3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FCD4DAC-C4B2-4A60-819E-A3C9833837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F1DD5B7-0AC4-4C53-9815-8746ABCEE9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9650414-F904-434D-9690-7845EC5151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50A68FB-8F1D-41BF-8A07-B7C31679D3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69C42BE-4705-4915-986F-5ED129B3E5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AD92AC0-E473-41C0-AA23-97CECC301D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1DFC8024-9976-4652-8E2B-7D1A905C20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349" r:id="rId1"/>
    <p:sldLayoutId id="2147493350" r:id="rId2"/>
    <p:sldLayoutId id="2147493351" r:id="rId3"/>
    <p:sldLayoutId id="2147493352" r:id="rId4"/>
    <p:sldLayoutId id="2147493353" r:id="rId5"/>
    <p:sldLayoutId id="2147493354" r:id="rId6"/>
    <p:sldLayoutId id="2147493355" r:id="rId7"/>
    <p:sldLayoutId id="2147493356" r:id="rId8"/>
    <p:sldLayoutId id="2147493357" r:id="rId9"/>
    <p:sldLayoutId id="2147493358" r:id="rId10"/>
    <p:sldLayoutId id="21474933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0D2BCDD-E825-4DFB-B0AA-EA299B993E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460" r:id="rId1"/>
    <p:sldLayoutId id="2147493461" r:id="rId2"/>
    <p:sldLayoutId id="2147493462" r:id="rId3"/>
    <p:sldLayoutId id="2147493463" r:id="rId4"/>
    <p:sldLayoutId id="2147493464" r:id="rId5"/>
    <p:sldLayoutId id="2147493465" r:id="rId6"/>
    <p:sldLayoutId id="2147493466" r:id="rId7"/>
    <p:sldLayoutId id="2147493467" r:id="rId8"/>
    <p:sldLayoutId id="2147493468" r:id="rId9"/>
    <p:sldLayoutId id="2147493469" r:id="rId10"/>
    <p:sldLayoutId id="2147493470" r:id="rId11"/>
    <p:sldLayoutId id="2147493471" r:id="rId12"/>
    <p:sldLayoutId id="214749347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B992DF6E-B08B-4513-9CE7-2E55FEF917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473" r:id="rId1"/>
    <p:sldLayoutId id="2147493474" r:id="rId2"/>
    <p:sldLayoutId id="2147493475" r:id="rId3"/>
    <p:sldLayoutId id="2147493476" r:id="rId4"/>
    <p:sldLayoutId id="2147493477" r:id="rId5"/>
    <p:sldLayoutId id="2147493478" r:id="rId6"/>
    <p:sldLayoutId id="2147493479" r:id="rId7"/>
    <p:sldLayoutId id="2147493480" r:id="rId8"/>
    <p:sldLayoutId id="2147493481" r:id="rId9"/>
    <p:sldLayoutId id="2147493482" r:id="rId10"/>
    <p:sldLayoutId id="2147493483" r:id="rId11"/>
    <p:sldLayoutId id="2147493484" r:id="rId12"/>
    <p:sldLayoutId id="214749348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4BAB0D0-7276-4160-BF98-62AD9F1E61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486" r:id="rId1"/>
    <p:sldLayoutId id="2147493487" r:id="rId2"/>
    <p:sldLayoutId id="2147493488" r:id="rId3"/>
    <p:sldLayoutId id="2147493489" r:id="rId4"/>
    <p:sldLayoutId id="2147493490" r:id="rId5"/>
    <p:sldLayoutId id="2147493491" r:id="rId6"/>
    <p:sldLayoutId id="2147493492" r:id="rId7"/>
    <p:sldLayoutId id="2147493493" r:id="rId8"/>
    <p:sldLayoutId id="2147493494" r:id="rId9"/>
    <p:sldLayoutId id="2147493495" r:id="rId10"/>
    <p:sldLayoutId id="2147493496" r:id="rId11"/>
    <p:sldLayoutId id="2147493497" r:id="rId12"/>
    <p:sldLayoutId id="214749349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AA8ED0B-A8BA-4914-9E99-A33628B519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499" r:id="rId1"/>
    <p:sldLayoutId id="2147493500" r:id="rId2"/>
    <p:sldLayoutId id="2147493501" r:id="rId3"/>
    <p:sldLayoutId id="2147493502" r:id="rId4"/>
    <p:sldLayoutId id="2147493503" r:id="rId5"/>
    <p:sldLayoutId id="2147493504" r:id="rId6"/>
    <p:sldLayoutId id="2147493505" r:id="rId7"/>
    <p:sldLayoutId id="2147493506" r:id="rId8"/>
    <p:sldLayoutId id="2147493507" r:id="rId9"/>
    <p:sldLayoutId id="2147493508" r:id="rId10"/>
    <p:sldLayoutId id="2147493509" r:id="rId11"/>
    <p:sldLayoutId id="2147493510" r:id="rId12"/>
    <p:sldLayoutId id="214749351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C63078E-1736-4F0C-B1BB-BDDE0FBEC1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512" r:id="rId1"/>
    <p:sldLayoutId id="2147493513" r:id="rId2"/>
    <p:sldLayoutId id="2147493514" r:id="rId3"/>
    <p:sldLayoutId id="2147493515" r:id="rId4"/>
    <p:sldLayoutId id="2147493516" r:id="rId5"/>
    <p:sldLayoutId id="2147493517" r:id="rId6"/>
    <p:sldLayoutId id="2147493518" r:id="rId7"/>
    <p:sldLayoutId id="2147493519" r:id="rId8"/>
    <p:sldLayoutId id="2147493520" r:id="rId9"/>
    <p:sldLayoutId id="2147493521" r:id="rId10"/>
    <p:sldLayoutId id="2147493522" r:id="rId11"/>
    <p:sldLayoutId id="2147493523" r:id="rId12"/>
    <p:sldLayoutId id="214749352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F8F15E6-C05A-4668-B944-0D5C70DA56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525" r:id="rId1"/>
    <p:sldLayoutId id="2147493526" r:id="rId2"/>
    <p:sldLayoutId id="2147493527" r:id="rId3"/>
    <p:sldLayoutId id="2147493528" r:id="rId4"/>
    <p:sldLayoutId id="2147493529" r:id="rId5"/>
    <p:sldLayoutId id="2147493530" r:id="rId6"/>
    <p:sldLayoutId id="2147493531" r:id="rId7"/>
    <p:sldLayoutId id="2147493532" r:id="rId8"/>
    <p:sldLayoutId id="2147493533" r:id="rId9"/>
    <p:sldLayoutId id="2147493534" r:id="rId10"/>
    <p:sldLayoutId id="2147493535" r:id="rId11"/>
    <p:sldLayoutId id="2147493536" r:id="rId12"/>
    <p:sldLayoutId id="214749353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599FFB8-5148-4BA1-9241-F65BD18475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538" r:id="rId1"/>
    <p:sldLayoutId id="2147493539" r:id="rId2"/>
    <p:sldLayoutId id="2147493540" r:id="rId3"/>
    <p:sldLayoutId id="2147493541" r:id="rId4"/>
    <p:sldLayoutId id="2147493542" r:id="rId5"/>
    <p:sldLayoutId id="2147493543" r:id="rId6"/>
    <p:sldLayoutId id="2147493544" r:id="rId7"/>
    <p:sldLayoutId id="2147493545" r:id="rId8"/>
    <p:sldLayoutId id="2147493546" r:id="rId9"/>
    <p:sldLayoutId id="2147493547" r:id="rId10"/>
    <p:sldLayoutId id="2147493548" r:id="rId11"/>
    <p:sldLayoutId id="2147493549" r:id="rId12"/>
    <p:sldLayoutId id="214749355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0A038A2-C51B-484A-89A8-6899617A82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551" r:id="rId1"/>
    <p:sldLayoutId id="2147493552" r:id="rId2"/>
    <p:sldLayoutId id="2147493553" r:id="rId3"/>
    <p:sldLayoutId id="2147493554" r:id="rId4"/>
    <p:sldLayoutId id="2147493555" r:id="rId5"/>
    <p:sldLayoutId id="2147493556" r:id="rId6"/>
    <p:sldLayoutId id="2147493557" r:id="rId7"/>
    <p:sldLayoutId id="2147493558" r:id="rId8"/>
    <p:sldLayoutId id="2147493559" r:id="rId9"/>
    <p:sldLayoutId id="2147493560" r:id="rId10"/>
    <p:sldLayoutId id="2147493561" r:id="rId11"/>
    <p:sldLayoutId id="2147493562" r:id="rId12"/>
    <p:sldLayoutId id="214749356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24142E6-5D1C-4333-84BE-69ECF31080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564" r:id="rId1"/>
    <p:sldLayoutId id="2147493565" r:id="rId2"/>
    <p:sldLayoutId id="2147493566" r:id="rId3"/>
    <p:sldLayoutId id="2147493567" r:id="rId4"/>
    <p:sldLayoutId id="2147493568" r:id="rId5"/>
    <p:sldLayoutId id="2147493569" r:id="rId6"/>
    <p:sldLayoutId id="2147493570" r:id="rId7"/>
    <p:sldLayoutId id="2147493571" r:id="rId8"/>
    <p:sldLayoutId id="2147493572" r:id="rId9"/>
    <p:sldLayoutId id="2147493573" r:id="rId10"/>
    <p:sldLayoutId id="2147493574" r:id="rId11"/>
    <p:sldLayoutId id="2147493575" r:id="rId12"/>
    <p:sldLayoutId id="214749357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F6CF897A-01AA-482C-ADF0-FF375EFF3A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577" r:id="rId1"/>
    <p:sldLayoutId id="2147493578" r:id="rId2"/>
    <p:sldLayoutId id="2147493579" r:id="rId3"/>
    <p:sldLayoutId id="2147493580" r:id="rId4"/>
    <p:sldLayoutId id="2147493581" r:id="rId5"/>
    <p:sldLayoutId id="2147493582" r:id="rId6"/>
    <p:sldLayoutId id="2147493583" r:id="rId7"/>
    <p:sldLayoutId id="2147493584" r:id="rId8"/>
    <p:sldLayoutId id="2147493585" r:id="rId9"/>
    <p:sldLayoutId id="2147493586" r:id="rId10"/>
    <p:sldLayoutId id="2147493587" r:id="rId11"/>
    <p:sldLayoutId id="2147493588" r:id="rId12"/>
    <p:sldLayoutId id="214749358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369" r:id="rId1"/>
    <p:sldLayoutId id="2147493360" r:id="rId2"/>
    <p:sldLayoutId id="2147493370" r:id="rId3"/>
    <p:sldLayoutId id="2147493361" r:id="rId4"/>
    <p:sldLayoutId id="2147493362" r:id="rId5"/>
    <p:sldLayoutId id="2147493363" r:id="rId6"/>
    <p:sldLayoutId id="2147493364" r:id="rId7"/>
    <p:sldLayoutId id="2147493365" r:id="rId8"/>
    <p:sldLayoutId id="2147493366" r:id="rId9"/>
    <p:sldLayoutId id="2147493367" r:id="rId10"/>
    <p:sldLayoutId id="2147493368" r:id="rId11"/>
    <p:sldLayoutId id="2147493371" r:id="rId12"/>
    <p:sldLayoutId id="214749337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 cap="all">
          <a:ln w="9000" cmpd="sng">
            <a:solidFill>
              <a:schemeClr val="accent4">
                <a:shade val="50000"/>
                <a:satMod val="120000"/>
              </a:schemeClr>
            </a:solidFill>
            <a:prstDash val="solid"/>
          </a:ln>
          <a:gradFill>
            <a:gsLst>
              <a:gs pos="0">
                <a:schemeClr val="accent4">
                  <a:shade val="20000"/>
                  <a:satMod val="245000"/>
                </a:schemeClr>
              </a:gs>
              <a:gs pos="43000">
                <a:schemeClr val="accent4">
                  <a:satMod val="255000"/>
                </a:schemeClr>
              </a:gs>
              <a:gs pos="48000">
                <a:schemeClr val="accent4">
                  <a:shade val="85000"/>
                  <a:satMod val="255000"/>
                </a:schemeClr>
              </a:gs>
              <a:gs pos="100000">
                <a:schemeClr val="accent4">
                  <a:shade val="20000"/>
                  <a:satMod val="245000"/>
                </a:schemeClr>
              </a:gs>
            </a:gsLst>
            <a:lin ang="5400000"/>
          </a:gradFill>
          <a:effectLst>
            <a:reflection blurRad="12700" stA="28000" endPos="45000" dist="1000" dir="5400000" sy="-100000" algn="bl" rotWithShape="0"/>
          </a:effectLst>
          <a:latin typeface="Constant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093339"/>
          </a:solidFill>
          <a:latin typeface="Constantia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093339"/>
          </a:solidFill>
          <a:latin typeface="Constantia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093339"/>
          </a:solidFill>
          <a:latin typeface="Constantia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093339"/>
          </a:solidFill>
          <a:latin typeface="Constantia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093339"/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331F367-2703-460D-B618-69EAB99E0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590" r:id="rId1"/>
    <p:sldLayoutId id="2147493591" r:id="rId2"/>
    <p:sldLayoutId id="2147493592" r:id="rId3"/>
    <p:sldLayoutId id="2147493593" r:id="rId4"/>
    <p:sldLayoutId id="2147493594" r:id="rId5"/>
    <p:sldLayoutId id="2147493595" r:id="rId6"/>
    <p:sldLayoutId id="2147493596" r:id="rId7"/>
    <p:sldLayoutId id="2147493597" r:id="rId8"/>
    <p:sldLayoutId id="2147493598" r:id="rId9"/>
    <p:sldLayoutId id="2147493599" r:id="rId10"/>
    <p:sldLayoutId id="2147493600" r:id="rId11"/>
    <p:sldLayoutId id="2147493601" r:id="rId12"/>
    <p:sldLayoutId id="214749360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9776C8A0-6DC9-4C8C-B27D-994A74933E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603" r:id="rId1"/>
    <p:sldLayoutId id="2147493604" r:id="rId2"/>
    <p:sldLayoutId id="2147493605" r:id="rId3"/>
    <p:sldLayoutId id="2147493606" r:id="rId4"/>
    <p:sldLayoutId id="2147493607" r:id="rId5"/>
    <p:sldLayoutId id="2147493608" r:id="rId6"/>
    <p:sldLayoutId id="2147493609" r:id="rId7"/>
    <p:sldLayoutId id="2147493610" r:id="rId8"/>
    <p:sldLayoutId id="2147493611" r:id="rId9"/>
    <p:sldLayoutId id="2147493612" r:id="rId10"/>
    <p:sldLayoutId id="2147493613" r:id="rId11"/>
  </p:sldLayoutIdLst>
  <p:transition spd="slow">
    <p:split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984EDC9C-0C6C-47CD-AD64-1AA964FFAC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614" r:id="rId1"/>
    <p:sldLayoutId id="2147493615" r:id="rId2"/>
    <p:sldLayoutId id="2147493616" r:id="rId3"/>
    <p:sldLayoutId id="2147493617" r:id="rId4"/>
    <p:sldLayoutId id="2147493618" r:id="rId5"/>
    <p:sldLayoutId id="2147493619" r:id="rId6"/>
    <p:sldLayoutId id="2147493620" r:id="rId7"/>
    <p:sldLayoutId id="2147493621" r:id="rId8"/>
    <p:sldLayoutId id="2147493622" r:id="rId9"/>
    <p:sldLayoutId id="2147493623" r:id="rId10"/>
    <p:sldLayoutId id="2147493624" r:id="rId11"/>
  </p:sldLayoutIdLst>
  <p:transition spd="slow">
    <p:split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29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29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430634DA-FF43-4BE9-8118-B9E1DC485B8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  <p:grpSp>
        <p:nvGrpSpPr>
          <p:cNvPr id="23560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3687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7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7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7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7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7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7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8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8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8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8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8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8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8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8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8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8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9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9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9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9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9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9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9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9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9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89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90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90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90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690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93625" r:id="rId1"/>
    <p:sldLayoutId id="2147493626" r:id="rId2"/>
    <p:sldLayoutId id="2147493627" r:id="rId3"/>
    <p:sldLayoutId id="2147493628" r:id="rId4"/>
    <p:sldLayoutId id="2147493629" r:id="rId5"/>
    <p:sldLayoutId id="2147493630" r:id="rId6"/>
    <p:sldLayoutId id="2147493631" r:id="rId7"/>
    <p:sldLayoutId id="2147493632" r:id="rId8"/>
    <p:sldLayoutId id="2147493633" r:id="rId9"/>
    <p:sldLayoutId id="2147493634" r:id="rId10"/>
    <p:sldLayoutId id="2147493635" r:id="rId11"/>
    <p:sldLayoutId id="2147493636" r:id="rId12"/>
    <p:sldLayoutId id="2147493637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0137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138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138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138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 b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900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b="0" smtClean="0">
                <a:solidFill>
                  <a:srgbClr val="FFFFFF"/>
                </a:solidFill>
              </a:endParaRPr>
            </a:p>
          </p:txBody>
        </p:sp>
        <p:sp>
          <p:nvSpPr>
            <p:cNvPr id="37901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b="0" smtClean="0">
                <a:solidFill>
                  <a:srgbClr val="FFFFFF"/>
                </a:solidFill>
              </a:endParaRPr>
            </a:p>
          </p:txBody>
        </p:sp>
        <p:sp>
          <p:nvSpPr>
            <p:cNvPr id="37902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b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0138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138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138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138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139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15D9291-23DE-41FF-B133-DACDA541EA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638" r:id="rId1"/>
    <p:sldLayoutId id="2147493639" r:id="rId2"/>
    <p:sldLayoutId id="2147493640" r:id="rId3"/>
    <p:sldLayoutId id="2147493641" r:id="rId4"/>
    <p:sldLayoutId id="2147493642" r:id="rId5"/>
    <p:sldLayoutId id="2147493643" r:id="rId6"/>
    <p:sldLayoutId id="2147493644" r:id="rId7"/>
    <p:sldLayoutId id="2147493645" r:id="rId8"/>
    <p:sldLayoutId id="2147493646" r:id="rId9"/>
    <p:sldLayoutId id="2147493647" r:id="rId10"/>
    <p:sldLayoutId id="214749364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307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07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fld id="{CC0F7E8E-3F32-4BD7-9537-AF553FB166F1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fld id="{A1452401-BFC9-44F7-B647-E9059A2CC6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3081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black"/>
                </a:solidFill>
                <a:latin typeface="Constanti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93373" r:id="rId1"/>
    <p:sldLayoutId id="2147493374" r:id="rId2"/>
    <p:sldLayoutId id="2147493375" r:id="rId3"/>
    <p:sldLayoutId id="2147493376" r:id="rId4"/>
    <p:sldLayoutId id="2147493377" r:id="rId5"/>
    <p:sldLayoutId id="2147493378" r:id="rId6"/>
    <p:sldLayoutId id="2147493379" r:id="rId7"/>
    <p:sldLayoutId id="2147493380" r:id="rId8"/>
    <p:sldLayoutId id="2147493381" r:id="rId9"/>
    <p:sldLayoutId id="2147493382" r:id="rId10"/>
    <p:sldLayoutId id="21474933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4100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101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fld id="{F9461212-98E6-4A1B-A9A0-E9FB96C1944D}" type="datetimeFigureOut">
              <a:rPr lang="ru-RU"/>
              <a:pPr>
                <a:defRPr/>
              </a:pPr>
              <a:t>28.04.2019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fld id="{3A9819B9-F122-4B88-AEEE-CA06544731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4105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black"/>
                </a:solidFill>
                <a:latin typeface="Constanti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93384" r:id="rId1"/>
    <p:sldLayoutId id="2147493385" r:id="rId2"/>
    <p:sldLayoutId id="2147493386" r:id="rId3"/>
    <p:sldLayoutId id="2147493387" r:id="rId4"/>
    <p:sldLayoutId id="2147493388" r:id="rId5"/>
    <p:sldLayoutId id="2147493389" r:id="rId6"/>
    <p:sldLayoutId id="2147493390" r:id="rId7"/>
    <p:sldLayoutId id="2147493391" r:id="rId8"/>
    <p:sldLayoutId id="2147493392" r:id="rId9"/>
    <p:sldLayoutId id="2147493393" r:id="rId10"/>
    <p:sldLayoutId id="214749339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32CB4AA-2D45-43AE-A138-47EE534C49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395" r:id="rId1"/>
    <p:sldLayoutId id="2147493396" r:id="rId2"/>
    <p:sldLayoutId id="2147493397" r:id="rId3"/>
    <p:sldLayoutId id="2147493398" r:id="rId4"/>
    <p:sldLayoutId id="2147493399" r:id="rId5"/>
    <p:sldLayoutId id="2147493400" r:id="rId6"/>
    <p:sldLayoutId id="2147493401" r:id="rId7"/>
    <p:sldLayoutId id="2147493402" r:id="rId8"/>
    <p:sldLayoutId id="2147493403" r:id="rId9"/>
    <p:sldLayoutId id="2147493404" r:id="rId10"/>
    <p:sldLayoutId id="2147493405" r:id="rId11"/>
    <p:sldLayoutId id="2147493406" r:id="rId12"/>
    <p:sldLayoutId id="214749340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B654D4E-E4A6-4532-857F-2A394A3522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408" r:id="rId1"/>
    <p:sldLayoutId id="2147493409" r:id="rId2"/>
    <p:sldLayoutId id="2147493410" r:id="rId3"/>
    <p:sldLayoutId id="2147493411" r:id="rId4"/>
    <p:sldLayoutId id="2147493412" r:id="rId5"/>
    <p:sldLayoutId id="2147493413" r:id="rId6"/>
    <p:sldLayoutId id="2147493414" r:id="rId7"/>
    <p:sldLayoutId id="2147493415" r:id="rId8"/>
    <p:sldLayoutId id="2147493416" r:id="rId9"/>
    <p:sldLayoutId id="2147493417" r:id="rId10"/>
    <p:sldLayoutId id="2147493418" r:id="rId11"/>
    <p:sldLayoutId id="2147493419" r:id="rId12"/>
    <p:sldLayoutId id="214749342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7866C4B3-5CCF-4631-A2E4-2BFE9F6ABF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421" r:id="rId1"/>
    <p:sldLayoutId id="2147493422" r:id="rId2"/>
    <p:sldLayoutId id="2147493423" r:id="rId3"/>
    <p:sldLayoutId id="2147493424" r:id="rId4"/>
    <p:sldLayoutId id="2147493425" r:id="rId5"/>
    <p:sldLayoutId id="2147493426" r:id="rId6"/>
    <p:sldLayoutId id="2147493427" r:id="rId7"/>
    <p:sldLayoutId id="2147493428" r:id="rId8"/>
    <p:sldLayoutId id="2147493429" r:id="rId9"/>
    <p:sldLayoutId id="2147493430" r:id="rId10"/>
    <p:sldLayoutId id="2147493431" r:id="rId11"/>
    <p:sldLayoutId id="2147493432" r:id="rId12"/>
    <p:sldLayoutId id="214749343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875F4F5-3A27-4644-B2CB-83A982C0B9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434" r:id="rId1"/>
    <p:sldLayoutId id="2147493435" r:id="rId2"/>
    <p:sldLayoutId id="2147493436" r:id="rId3"/>
    <p:sldLayoutId id="2147493437" r:id="rId4"/>
    <p:sldLayoutId id="2147493438" r:id="rId5"/>
    <p:sldLayoutId id="2147493439" r:id="rId6"/>
    <p:sldLayoutId id="2147493440" r:id="rId7"/>
    <p:sldLayoutId id="2147493441" r:id="rId8"/>
    <p:sldLayoutId id="2147493442" r:id="rId9"/>
    <p:sldLayoutId id="2147493443" r:id="rId10"/>
    <p:sldLayoutId id="2147493444" r:id="rId11"/>
    <p:sldLayoutId id="2147493445" r:id="rId12"/>
    <p:sldLayoutId id="214749344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7EAEFD54-6992-429B-A519-44F44B5F65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447" r:id="rId1"/>
    <p:sldLayoutId id="2147493448" r:id="rId2"/>
    <p:sldLayoutId id="2147493449" r:id="rId3"/>
    <p:sldLayoutId id="2147493450" r:id="rId4"/>
    <p:sldLayoutId id="2147493451" r:id="rId5"/>
    <p:sldLayoutId id="2147493452" r:id="rId6"/>
    <p:sldLayoutId id="2147493453" r:id="rId7"/>
    <p:sldLayoutId id="2147493454" r:id="rId8"/>
    <p:sldLayoutId id="2147493455" r:id="rId9"/>
    <p:sldLayoutId id="2147493456" r:id="rId10"/>
    <p:sldLayoutId id="2147493457" r:id="rId11"/>
    <p:sldLayoutId id="2147493458" r:id="rId12"/>
    <p:sldLayoutId id="214749345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87.xml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2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7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4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371600" y="228600"/>
            <a:ext cx="6477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СОВРЕМЕННЫЕ ПРЕДСТАВЛЕНИЯ О ВОЗНИКНОВЕНИИ ЖИЗНИ</a:t>
            </a:r>
          </a:p>
        </p:txBody>
      </p:sp>
      <p:sp>
        <p:nvSpPr>
          <p:cNvPr id="312324" name="Text Box 6"/>
          <p:cNvSpPr txBox="1">
            <a:spLocks noChangeArrowheads="1"/>
          </p:cNvSpPr>
          <p:nvPr/>
        </p:nvSpPr>
        <p:spPr bwMode="auto">
          <a:xfrm>
            <a:off x="1447800" y="4419600"/>
            <a:ext cx="6781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600">
                <a:solidFill>
                  <a:srgbClr val="FFFF00"/>
                </a:solidFill>
              </a:rPr>
              <a:t>ГИПОТЕЗЫ ПРОИСХОЖДЕНИЯ ЖИЗНИ  НА  ЗЕМЛЕ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4400" dirty="0" smtClean="0">
                <a:latin typeface="Arial Black" pitchFamily="34" charset="0"/>
              </a:rPr>
              <a:t>Самозарождение </a:t>
            </a:r>
            <a:br>
              <a:rPr lang="ru-RU" sz="4400" dirty="0" smtClean="0">
                <a:latin typeface="Arial Black" pitchFamily="34" charset="0"/>
              </a:rPr>
            </a:br>
            <a:r>
              <a:rPr lang="ru-RU" sz="4400" dirty="0" smtClean="0">
                <a:latin typeface="Arial Black" pitchFamily="34" charset="0"/>
              </a:rPr>
              <a:t>         жизни</a:t>
            </a:r>
            <a:endParaRPr lang="ru-RU" sz="4400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На протяжении тысячелетий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люди верили в самопроизвольное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зарождение жизни, считая его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обычным способом появления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живых существ из неживой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материи. </a:t>
            </a:r>
          </a:p>
          <a:p>
            <a:pPr marL="274320" indent="-274320" algn="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384-322 гг. до н.э.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Например, Аристотель приписывал вшам происхождение из мяса, дождевым червям – из ила прудов.</a:t>
            </a:r>
            <a:endParaRPr lang="ru-RU" dirty="0"/>
          </a:p>
        </p:txBody>
      </p:sp>
      <p:pic>
        <p:nvPicPr>
          <p:cNvPr id="321540" name="Picture 2" descr="C:\Users\Света\Desktop\неделя химии\неделя химии\урок-презентация в 9 классе по биологии\73761_Гипотезы_происхождения_жизни\ppt\media\image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75" y="785813"/>
            <a:ext cx="2786063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8" name="Picture 10" descr="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9200" y="3975100"/>
            <a:ext cx="6654800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Ван </a:t>
            </a:r>
            <a:r>
              <a:rPr lang="ru-RU" sz="4000" dirty="0" err="1" smtClean="0"/>
              <a:t>Гельмонт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(1577-1644)</a:t>
            </a:r>
          </a:p>
        </p:txBody>
      </p:sp>
      <p:sp>
        <p:nvSpPr>
          <p:cNvPr id="32256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3251200" cy="341312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00375" y="1000125"/>
            <a:ext cx="6143625" cy="519271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описал, как за три недели, он создал мышей.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  Для этого всего-то нужно: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  грязная рубашка, темный шкаф и горсть пшеницы, а чтобы процесс начался –    человеческий пот.</a:t>
            </a:r>
          </a:p>
        </p:txBody>
      </p:sp>
      <p:pic>
        <p:nvPicPr>
          <p:cNvPr id="17416" name="Picture 8" descr="i[6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785794"/>
            <a:ext cx="2627312" cy="3311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17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17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358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23586" name="Фотография Photo Editor" r:id="rId3" imgW="9752381" imgH="7314286" progId="MSPhotoEd.3">
              <p:embed/>
            </p:oleObj>
          </a:graphicData>
        </a:graphic>
      </p:graphicFrame>
      <p:sp>
        <p:nvSpPr>
          <p:cNvPr id="323587" name="Text Box 3"/>
          <p:cNvSpPr txBox="1">
            <a:spLocks noChangeArrowheads="1"/>
          </p:cNvSpPr>
          <p:nvPr/>
        </p:nvSpPr>
        <p:spPr bwMode="auto">
          <a:xfrm>
            <a:off x="539750" y="188913"/>
            <a:ext cx="82073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>
                <a:solidFill>
                  <a:srgbClr val="FFFF00"/>
                </a:solidFill>
              </a:rPr>
              <a:t>Теорию самозарождения жизни</a:t>
            </a:r>
            <a:r>
              <a:rPr lang="ru-RU" altLang="ru-RU" sz="2000">
                <a:solidFill>
                  <a:schemeClr val="bg1"/>
                </a:solidFill>
              </a:rPr>
              <a:t> защищал немецкий математик и философ Г. Лейбниц (1646-1716), французский натуралист  Ж. Бюффон (1707-1788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FF"/>
            </a:gs>
            <a:gs pos="100000">
              <a:srgbClr val="2F76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redi_francesco_1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228600"/>
            <a:ext cx="282098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533400" y="152400"/>
            <a:ext cx="4800600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b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Франческо Реди</a:t>
            </a:r>
            <a:r>
              <a:rPr lang="ru-RU" b="0">
                <a:latin typeface="Arial" charset="0"/>
              </a:rPr>
              <a:t>                   </a:t>
            </a:r>
            <a:r>
              <a:rPr lang="ru-RU">
                <a:latin typeface="Arial" charset="0"/>
              </a:rPr>
              <a:t>1626 -1698  Итальянский естествоиспытатель и врач.</a:t>
            </a:r>
            <a:r>
              <a:rPr lang="ru-RU" b="0">
                <a:latin typeface="Arial" charset="0"/>
              </a:rPr>
              <a:t> </a:t>
            </a:r>
          </a:p>
        </p:txBody>
      </p:sp>
      <p:pic>
        <p:nvPicPr>
          <p:cNvPr id="8" name="Рисунок 7" descr="17.jpg"/>
          <p:cNvPicPr>
            <a:picLocks noChangeAspect="1"/>
          </p:cNvPicPr>
          <p:nvPr/>
        </p:nvPicPr>
        <p:blipFill>
          <a:blip r:embed="rId4">
            <a:lum bright="-12000" contrast="18000"/>
          </a:blip>
          <a:srcRect/>
          <a:stretch>
            <a:fillRect/>
          </a:stretch>
        </p:blipFill>
        <p:spPr bwMode="auto">
          <a:xfrm>
            <a:off x="762000" y="4191000"/>
            <a:ext cx="5272088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4613" name="Rectangle 6"/>
          <p:cNvSpPr>
            <a:spLocks noChangeArrowheads="1"/>
          </p:cNvSpPr>
          <p:nvPr/>
        </p:nvSpPr>
        <p:spPr bwMode="auto">
          <a:xfrm>
            <a:off x="228600" y="1447800"/>
            <a:ext cx="5943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/>
              <a:t>Он провел опыт с сосудами,                         в которые положил мясо, часть сосудов оставил открытыми, другие закрыл тканью. В открытых сосудах мухи отложили яички и там появились личинки мух, в закрытых сосудах личинок не было.</a:t>
            </a:r>
            <a:r>
              <a:rPr lang="ru-RU" altLang="ru-RU" b="0"/>
              <a:t> </a:t>
            </a:r>
          </a:p>
        </p:txBody>
      </p:sp>
      <p:graphicFrame>
        <p:nvGraphicFramePr>
          <p:cNvPr id="324614" name="Object 7"/>
          <p:cNvGraphicFramePr>
            <a:graphicFrameLocks noChangeAspect="1"/>
          </p:cNvGraphicFramePr>
          <p:nvPr/>
        </p:nvGraphicFramePr>
        <p:xfrm>
          <a:off x="6653213" y="3765550"/>
          <a:ext cx="2201862" cy="2863850"/>
        </p:xfrm>
        <a:graphic>
          <a:graphicData uri="http://schemas.openxmlformats.org/presentationml/2006/ole">
            <p:oleObj spid="_x0000_s324614" name="Фотография Photo Editor" r:id="rId5" imgW="3514286" imgH="4571429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Picture 2" descr="370px-Tableau_Louis_Pasteur"/>
          <p:cNvPicPr>
            <a:picLocks noChangeAspect="1" noChangeArrowheads="1"/>
          </p:cNvPicPr>
          <p:nvPr/>
        </p:nvPicPr>
        <p:blipFill>
          <a:blip r:embed="rId2">
            <a:lum bright="-6000" contrast="6000"/>
          </a:blip>
          <a:srcRect/>
          <a:stretch>
            <a:fillRect/>
          </a:stretch>
        </p:blipFill>
        <p:spPr bwMode="auto">
          <a:xfrm>
            <a:off x="5753100" y="0"/>
            <a:ext cx="33909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635" name="Text Box 3"/>
          <p:cNvSpPr txBox="1">
            <a:spLocks noChangeArrowheads="1"/>
          </p:cNvSpPr>
          <p:nvPr/>
        </p:nvSpPr>
        <p:spPr bwMode="auto">
          <a:xfrm>
            <a:off x="685800" y="304800"/>
            <a:ext cx="4495800" cy="1917700"/>
          </a:xfrm>
          <a:prstGeom prst="rect">
            <a:avLst/>
          </a:prstGeom>
          <a:solidFill>
            <a:srgbClr val="FF99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>
                <a:cs typeface="Arial" pitchFamily="34" charset="0"/>
              </a:rPr>
              <a:t>Таким образом была окончательно доказана невозможность  самозарождения живых организмов</a:t>
            </a:r>
            <a:r>
              <a:rPr lang="ru-RU" altLang="ru-RU" b="0">
                <a:cs typeface="Arial" pitchFamily="34" charset="0"/>
              </a:rPr>
              <a:t>  </a:t>
            </a:r>
            <a:endParaRPr lang="en-US" altLang="ru-RU" b="0">
              <a:cs typeface="Arial" pitchFamily="34" charset="0"/>
            </a:endParaRPr>
          </a:p>
        </p:txBody>
      </p:sp>
      <p:pic>
        <p:nvPicPr>
          <p:cNvPr id="325636" name="Picture 2" descr="Эксперимент Пастера с колбами с изогнутыми горлышками. Цифрами обозначена последовательность постановки опыта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0" y="4114800"/>
            <a:ext cx="883285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637" name="Содержимое 2"/>
          <p:cNvSpPr>
            <a:spLocks/>
          </p:cNvSpPr>
          <p:nvPr/>
        </p:nvSpPr>
        <p:spPr bwMode="auto">
          <a:xfrm>
            <a:off x="457200" y="2667000"/>
            <a:ext cx="495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/>
              <a:t>Эксперимент Л. Пастера                     с колбами с изогнутыми горлышками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2"/>
          <p:cNvSpPr txBox="1">
            <a:spLocks noChangeArrowheads="1"/>
          </p:cNvSpPr>
          <p:nvPr/>
        </p:nvSpPr>
        <p:spPr bwMode="auto">
          <a:xfrm>
            <a:off x="250825" y="404813"/>
            <a:ext cx="8893175" cy="558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Согласно гипотезе стационарного состояния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4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Земля не возникала,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4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а существовала вечно.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4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Гипотеза стационарного состояния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2917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ru-RU" dirty="0" smtClean="0"/>
              <a:t>Земля никогда не возникала, а существовала вечно; она всегда была способна поддерживать жизнь, а если и изменялась, то очень мало; виды также существовали всегда. Эту гипотезу называют иногда гипотезой </a:t>
            </a:r>
            <a:r>
              <a:rPr lang="ru-RU" i="1" dirty="0" err="1" smtClean="0"/>
              <a:t>этернизма</a:t>
            </a:r>
            <a:r>
              <a:rPr lang="ru-RU" i="1" dirty="0" smtClean="0"/>
              <a:t> </a:t>
            </a:r>
            <a:r>
              <a:rPr lang="ru-RU" dirty="0" smtClean="0"/>
              <a:t>(от лат. </a:t>
            </a:r>
            <a:r>
              <a:rPr lang="ru-RU" i="1" dirty="0" err="1" smtClean="0"/>
              <a:t>eternus</a:t>
            </a:r>
            <a:r>
              <a:rPr lang="ru-RU" dirty="0" smtClean="0"/>
              <a:t> — вечный).</a:t>
            </a:r>
          </a:p>
          <a:p>
            <a:pPr>
              <a:defRPr/>
            </a:pPr>
            <a:r>
              <a:rPr lang="ru-RU" dirty="0" smtClean="0"/>
              <a:t>Выдвинута немецким ученым В. </a:t>
            </a:r>
            <a:r>
              <a:rPr lang="ru-RU" dirty="0" err="1" smtClean="0"/>
              <a:t>Прейером</a:t>
            </a:r>
            <a:r>
              <a:rPr lang="ru-RU" dirty="0" smtClean="0"/>
              <a:t> в 1880 г</a:t>
            </a:r>
            <a:endParaRPr lang="ru-RU" dirty="0"/>
          </a:p>
        </p:txBody>
      </p:sp>
      <p:pic>
        <p:nvPicPr>
          <p:cNvPr id="327685" name="Picture 2" descr="http://psyberia.ru/face/prey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357313"/>
            <a:ext cx="2903538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686" name="AutoShape 4" descr="data:image/jpeg;base64,/9j/4AAQSkZJRgABAQAAAQABAAD/2wCEAAkGBhQSERUUEhQVFBQVFhUYFRQXGBQUFRUVFRQXFBQXFBQXHCYeFxkjGhQUHy8gJCcpLCwsFR4xNTAqNSYrLCkBCQoKDgwOFA8PFykcFBwpKSkpKSkpKSkpKSkpKSkpKSkpKSkpKSkpKSkpKSkpLCksKSksKSwsKSkpLCkpKSkpKf/AABEIAJwBQgMBIgACEQEDEQH/xAAbAAACAwEBAQAAAAAAAAAAAAADBAECBQAGB//EADcQAAEDAgQEAwgBAwQDAAAAAAEAAhEDIQQSMUEFUWFxIoGRBhMyobHB0fDhFELxFiNSYhVDwv/EABoBAAMBAQEBAAAAAAAAAAAAAAABAgMEBQb/xAAfEQEBAQEAAgIDAQAAAAAAAAAAARECEiEDMRNBUSL/2gAMAwEAAhEDEQA/AKAqSqgqVNUDVSdVO1EnVWdUTqIRKLUQFt8dT0ICrhyo1SSu3npzdciB673qAXKpcl1Tkwz75DfUQc6q5yhaKr0s9yI8oLkwmlqtjAhZFLVbGCKiw9egwOy2qCxcDstmiVj0Q8rlErz3E/aXKXtZ2DtxHxEKTnO1qP45SbULCdNTqJ5WWg10iR5fZfKKtZxqTNptreea9/7NY4OpBpPiG3SJt81PNv7X8nEk2NsKVUFctIwcqlWUFUSFUqVyuEoUvWTLilq6YZeKKx8StfFLHxJU1rySqKAoeuBWNbOcgvRnIL1nThaoglGqIKTSOClQrQlTRlXK2VcpD1zSpKE1yvK6KwVqJSqmnlKVllVQpUQHI1RLOcteE1fOoL0LMoLl0cs6IXLpQQ9EaVpIi1K4tVgFxCrxT5F3tQnI7whQlipXUhdbGBCyqQWvgWqOj1vYFbNFZGDC16AXN0CfHcd7qkYMOd4R56n0+q+eVcSSbalbftbxMPq5QZayR3O5Hn9F51usb7qdbcQ0LntvC2PZvH+7qNJ0NvLQwsFtcC23zKewdbxgm3IclN+2v3MfTmnQjT8qVXDvDmhw0IB/jy0RA1axxKlRCvC6EyUhRCJCghaEEQla6cIS1ZqAx8S1Y+KC28Y2ASsDFVxzCmteSj1AKrUrN/5D5rmVAdCCsq1WcgvRXIDys1QGoUEq9VyFKTSLNRGhDaUVimmvC5WkLlBPQMciAoDSigrqZOeUrVTZYln05B0BkQOm6zohCqk3lazcBOrwPmiDhDOcn0VTqQV591RUNRehbwtrZOVpPX/CJRZRLsuQZr2LYJjUt2cB0Nui2nyxlY8416Ypr0ZwNGDDGzFhJE/NKGlSAzFpba/idbbSSPqtJ8/P7Z3m1mgKHLQOFYdCQO8+kg7dlz+HNt4nQdCIMnoMoPlqtPz8f1Ph0ynBDK2/9PcqnmW/UByG/wBnHjRzD3Dh6xKX5eL+zysqk1bOBalP/EVW/wBrT2P5hPYejUFsh8iPys+up/TbOETvEMZ7qg9/SB3On39FXDYJZvthW/220meI3c6LwAIE9bn0XPbNXHiKlfM4nrJ/eaho1Og3PfZSzAkHxA30uGyREa91fG4eoyCGkg8xBBGvh1PdVjTcLgE6CBzJA9TsEagPEIdJ6Ax5TsicN4XVxHwte7o1pyg9SPuvX8K9gHCDUcGdBdw7xb5lTYfnI3PZirmoBpmW2Nuenn+AtfKg8P4a2i3K2es/hMwqjn6u20PKuyohChUSmVVLUQhQRufX+VSQSl65AEkgAbnRL47jbWDw+LrtPQbrzfE+MBx8ZdGwgR5JXr+KnKnGvaBplrNNzue3ILy1bGCdfymMVXgEgGDaeqyHvJKn3W8yGKjyVweUNg6fVHpUC/QEDfkprSH8JVkDuLqHolFmUR1CG9ZHCtQoUotUK1DAudsQnmq0NpTFNEdw6LhwI3Ow7n7KGsgwp+Tnrn3YJ1L9LQuR/cqVz+RtFpRmuSjXI4MAnlrufRdsrJc0S/MAfHEtaLT2XnsTjXtMGTz2Pot2s3M3M0lrm3DoIgi4nokPafD3bVHwvHi5ZjeQf3UKb9lWWzjTRaRMxB2utBuOhxgnLJjU22uvPf0rC8GBM6rTFYiQAHNYZLgJHLXkiwNjD42XfEAL6p4vblzENNwATsYJBvobRPVeaZjRnzQNZyiw7BN4zijSHFrcokQJJgTpO6kWNGjjgCZvOipihMlpBO7SS2exghZFDEJypxXLTc2GnNuRJHmn0mR1HFODTBYypYi5fmgiRoLkDnKZwvFJgOsZ6wZG88l559WdCj0g97Y3GpgTHKdRoqk9G9Nh8VmdlF3TESLukC09YRKlF4e6ScrdQYjMIGxvqDOl45heRwGPLXGZa699CI18yFr4fiApn3lO85vC8l+V19HZtel9pNrTZSxqNxU7mCecaa67dEzTx8ajmLxeOg20K87Rxp1MeLW2jhJyu6Rt1ThxTIMtLScpDgdGHXtBsnhY9Jg+JiQXAkamDfyRn1qVRxzjKBcETI/jXbmvPt4k0fDdrXAga7AG/kfVXbjm7R8Qk6SDEADe/wBkrxvsNDF8OY0AtIIdOlojWW/f6JU0WgQAfMk+d0JuNMEbz0MDUfVcMWbyOn8/NOSyFjQ4VjRQaWMMNkuDZzAF2pE6TyWo3jx6ei89TgmIE2A63t5rVZwoANzEz/fO3KOX3T3PssaI46eh/eiNT42DsFkYjCBrSWuByn5SkBVtMx994VJx6ccZbuFzuMN2HzXlsRiRNjy11QHYq5umMenqccP9o+6z8bxNztSSOX8JXCYtrfis7bWBP33S+IecxuJO4sNNbhPn3fZWMLiuKcHGPIoOE4ZVrEm8bnYeei0qPDR7wOcQ5oPwEQD3y6i8rddjWkAQ1oAsBMDaw2V+t9DXmq/s/Au4dQJPfUDklHcHaLyV6XEMzaR8/kkKuFO557Kb7aSxjtwbRsmWCEwMFzK4YQ81F5tX5wvCXqFbGGwG8i28i2ypxHABhEEEQifHaPyMunhDMkJq8RcDc7fyrVsRLYGiza+L2N+X8rq4nPMYddXqtOjDhEzGkkwNbtbpN9QFapREwL9bcvksxuKJGscgE/hXSeQG5gfKbnvJV951zdTLeb6ODDrk/To2HYLl8/e3brKYVNahmFrEaHRUYUZq9GJpIV61P4fEN2n7IVTj2amGVBpYj6QtSrTDuh2PL8rJ4jhgdddjz/lEkKsHFQHHLobja06pejiXCQJg69e60jSzDKbEaHl+R0SrqDtDbnG6ulD3BOJhjyS3NYiE7QwpyknR8wO0lLYHCszMgEbOJI1NgR00Whiq5NhYNaZjSYg+Szs/itApVWtYWlomZDt+yUxFSyWfjhojMax1NxzEPBEN2jmlhAYei5zoYC48gm8JjSyROpgjoEnSxTqUlri0wbi1kfgvEWNc4vbmJ0mCAZ3nVaQqzMUR7xzTMOc4X0uS2BPIghaGDcRMtbGa7iLzdswLN0Aus+vjgar5AALif+t3THKCmW4lwaRmdBIJAMAwbZhugmlRdAiQI8UHp32K9NgMNQNFuYgHPsbn/rzIj7LxVN4gDl4TrIB3/eXVM0sS5oa28NP4Prb5hT1zpyvRcS4T7r3jmnwteMoNzDriT5xPRZTMVqY3+X6VocfxmZlMNEsIudi6L31/u+qws4+x+3Y6j0RxLnsVqsriP3TbuitxW89Px5LIpvjfp67owf1/dlpOU62aOO+SLT4w+4JJnndYbcR26qff+SdkLGt/WnY25dVDcR8lmCt1CltXfRAxpVMT3myGal7bGyTOIPP15LnVkEeq4gACTJ3QDjo8vos6vW+6Udi4I/dEDG+3GT3U/wBRrdYuGxM38k62urxLd4PiIqAEZu9ovqg8XxMVHeLN13/QsynjS0yNdEtia5Nyb785RJlIweIdUxTxUrzTqhzedloYet+/RVBY2BXHqiPJylxNkgx6L/UgUyNz++kItGFauJlZtWSUYo1PDjuj3T+g6TYgz25pmnW8YJJ9ZI+wRadLMI+31J08kJ2Hg7LSyzkpZa9jQILW9h9FyToVPC3sPouXzl+O66WWxHYhMCM0L1hV0KvSa5pDh27hFKE5TSY9SgWmDcbO+zuRQK1K5ncLXqJWoydPMc+x5q5dKzGc/E5Ww3WBpta6Hwyq5z8m5BAG5MTHeJTVXCn+287aFKDw1GuiC0gjyVSFWWX3i2vZO08Q0ckvisR/uuc1tsxIBA0JJgodItJdmETpGg8lNimvVqNq5cwa1rGETpbYnzhZTakktpjNY+IC/lurPcchZ/brN7EawladfJGXbftZVJidRUbpta0xH7+UQVjEiNNNpQamKzuJO8zHUj8Kgdt8kw0nVZJJ1IB84v8AdFbVt5f4+YKTZVkD0P5RW1NO0fvRAatfixdTZTiA2/OTF/v6pcVZnr+/WPVJtfp8+36FL3xB5GEYR1lTbojMqSPL5pCm6Aeh1/ekphr7d7rWJrnT+80Sm6+9/qhAz2+6sx8KbDlMPERuikgNk/vRJe8kowbIhQa7H/L781apU5foWhhqTKdPO7xCCHNGsGwWO19o/YTl0vpSqUpWGvQz6pp/72VDSHyTGpo/W6YdUS7W/v0V3/5/eyolXYqD5IgqyEk8XB8gjM1jkiCrll5/QUaiIQyOi1OC4EVCc0WFuu10ypY1oXGpPmhV2wSBcbdRouphPCM06YKK0gfhCYorxsnLnojdOvuY7Kar8xFo+v8AAS1M8o79O6ew7JI+gEAefPyVX1zSl9tdsQP5ULly8R1kWhFaFRqvK9DErEINRFc5BqFQZd6XcEd6A5EJwKXrYPcao4UyqGMXEYN3KUlWwpbc2Xp3CUlieGh2587qhjMwsEEC4i9vWywX8v2y9COFPYZZf95LOrYLLMsI6yRE95CEszKfv6Jik7N0RqmGIiRr6qrKIc7/AI+semvzQEZsjiAbGCtr+gYcOagMuBBgaAb2+c9AsqphpGlhvqPVaGHqijSgQ4vEEch+E4VLT8wCVznfMWSnvjv1UtxJt+9k9B0VPh+fcp9mEc5he0Wb9Lf5WbQrCb6Wnn81rHjoaSynGXmZ7kdJiJ6qvIsBxPgsdxI/e8pc1Z9ESriTUIkQBoNSorMFoVbpIp1PmiUcVBCXdThUCWKbmG4gxocHeJpERPNRi8dS90GtHiB+LkNx5rGAKK2iSlJhJ96T+7LnF2vL9CdwuCJ2Tj+DvLTDSewOieYnWZhcM54te4jmeiHfzGoT1au6mA0Nyxz1J5z9kOn/ALrhngXEkDab90odKwitstytwWm2Ik21nUc7KrcG0bBLTxjuqo2GxBYQ4agzPP8AbrTNIckQUxySvR+LNxuL946coEcjOtztzn1KCxy1XUhyCTxGGDbhPnvSvIbKkK7jKWN1cPWrOmDXHboE7g6xJECB81i3Llo8O+L87Ke+v805PcbnvVypm/brl5ex0+y+ZWzpbOpD13VBjMqPcqZ1BKypqucguRShEJw1QpXQuVBy6FKiEwhDfRB1CKuhMnmuLUcrovAiPNZme/VewxuCFQX1Ex5rzGL4aWHf8d0EvQdYa/RXAa4wbTvH/wA2+SpRbZRWbF0g1x7KPc0Obke0iQWu+Xii6SxPs/UZq1w8iR5EWWz7M8ZDfA4+E7/8T+F65q0kZ22V8u/oyArsavplTBMf8TQfr6rznF/ZoZpp6fTmlh+TzjRunsFgy82S1HCuLi0XjeDpMSeS0sHUdRIzNInQ7GNYOhVSlTzPZolM0fY4H4nHyCewPHWGAVs4fENd8JlLaXtlYf2RpDXMfMfYLRo8AoN/9YPcuP3TgKI1CdDo4RjPhY1vUAA+qMSVMLoRhay+OcJFenH9w+E/Y9CvENwoplwqBwcJAjZ209F9KLVmcY4M2s07Pix58gfynPSteOwnFbAG94B5IlXFkcoWfjOGupPINoOiGXmw9Vcyq9xptxcn9unGGQsOh2WphK2312WXXP7XKMUCqmqjLJWos8VCFRihoB1RqjVXIr87C8JUNpgc03gR4kOk1O4ZkFZd/JbMXOZDeZcq5Vy42mkMymUEORGld9Y4K0qSqgqVAQVRyuVUpwKqYXKSqCAF0KVMJhWF0K0LoTJwCpVw7X2I890SFKCZFfg0fDfokK+CPIr07UdjJ1EpYevG0MG6ZC9/whrvdNz6i19Y2lTQpAaADsAE4xXzMZ9XVgoq0ARcK4CsWzZViHneE4GKrnAatcOwN1q0+Gg5mkAtcfE06EdOvLkmcLgshMaQmwxEgtef/wBMBrrTlt3/AJWjguFZLhxT7piDrsV1N3PVPxLyEYEVoVGhFajxLUgK+VcArAKsLVC1CemSEvWT8RrH4zw9tXXWLH8rzGI4QW/kL2GIcsyuUsxpK8yMIQmKVO/IrTNME6IgoDkoq4VDUGoxP1AlnsUYcpB7FHu0y5igMSxWqU2J2i1DpsTlGms+uVanIuTPu1Cy8Yfk8y0orXIDUVq2FHBVpVArKaSSqkKVCcJ0LlwXKycpUSpQHKQoCsEBylcoTJYBM0glmJukE4VOUQm2BLUU01aRnVgrBVlS1yrEitRGoLCitVSEuqxGunPl3/Kspa5PC1doRGpZj7xty/CYCeEIFYIYKuCqwl4S1dMpWulRGbiSsysVpYk/dZldZVtyG0ooQWooWdWhwQaiMUJ4QRZwUhqlykKj0Wm1OUWpaiE7SWfUGiwuRAFyzwt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27687" name="Picture 6" descr="http://smi2.ru/data/images/72271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25" y="4786313"/>
            <a:ext cx="3071813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endParaRPr lang="ru-RU" smtClean="0"/>
          </a:p>
        </p:txBody>
      </p:sp>
      <p:pic>
        <p:nvPicPr>
          <p:cNvPr id="328708" name="Picture 4" descr="43_1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692150"/>
            <a:ext cx="3598862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709" name="Picture 6" descr="43_1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692150"/>
            <a:ext cx="374491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4"/>
          <p:cNvSpPr>
            <a:spLocks noChangeArrowheads="1"/>
          </p:cNvSpPr>
          <p:nvPr/>
        </p:nvSpPr>
        <p:spPr bwMode="auto">
          <a:xfrm>
            <a:off x="457200" y="304800"/>
            <a:ext cx="8153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ru-RU" sz="3200" i="1">
                <a:solidFill>
                  <a:srgbClr val="FFFF00"/>
                </a:solidFill>
              </a:rPr>
              <a:t>Теория панспермии          </a:t>
            </a:r>
            <a:r>
              <a:rPr lang="ru-RU" altLang="ru-RU" sz="2800">
                <a:solidFill>
                  <a:srgbClr val="66FFFF"/>
                </a:solidFill>
              </a:rPr>
              <a:t>                  имеет  </a:t>
            </a:r>
          </a:p>
        </p:txBody>
      </p:sp>
      <p:graphicFrame>
        <p:nvGraphicFramePr>
          <p:cNvPr id="329731" name="Object 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29731" name="Фотография Photo Editor" r:id="rId3" imgW="9752381" imgH="7314286" progId="MSPhotoEd.3">
              <p:embed/>
            </p:oleObj>
          </a:graphicData>
        </a:graphic>
      </p:graphicFrame>
      <p:graphicFrame>
        <p:nvGraphicFramePr>
          <p:cNvPr id="329732" name="Object 6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29732" name="Фотография Photo Editor" r:id="rId4" imgW="9752381" imgH="7314286" progId="MSPhotoEd.3">
              <p:embed/>
            </p:oleObj>
          </a:graphicData>
        </a:graphic>
      </p:graphicFrame>
      <p:sp>
        <p:nvSpPr>
          <p:cNvPr id="329733" name="Rectangle 7"/>
          <p:cNvSpPr>
            <a:spLocks noChangeArrowheads="1"/>
          </p:cNvSpPr>
          <p:nvPr/>
        </p:nvSpPr>
        <p:spPr bwMode="auto">
          <a:xfrm>
            <a:off x="609600" y="304800"/>
            <a:ext cx="8153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ru-RU" sz="3200">
                <a:solidFill>
                  <a:srgbClr val="FFFF00"/>
                </a:solidFill>
              </a:rPr>
              <a:t> </a:t>
            </a:r>
            <a:r>
              <a:rPr lang="ru-RU" altLang="ru-RU" sz="3200" i="1">
                <a:solidFill>
                  <a:srgbClr val="FFFF00"/>
                </a:solidFill>
              </a:rPr>
              <a:t>Теория панспермии                      </a:t>
            </a:r>
            <a:r>
              <a:rPr lang="ru-RU" altLang="ru-RU" sz="2800">
                <a:solidFill>
                  <a:srgbClr val="66FFFF"/>
                </a:solidFill>
              </a:rPr>
              <a:t>                  </a:t>
            </a:r>
            <a:r>
              <a:rPr lang="ru-RU" altLang="ru-RU">
                <a:solidFill>
                  <a:srgbClr val="66FFFF"/>
                </a:solidFill>
              </a:rPr>
              <a:t>Предполагают, что жизнь на Землю занесена извне с метеоритами, кометами или даже НЛО</a:t>
            </a:r>
          </a:p>
        </p:txBody>
      </p:sp>
      <p:pic>
        <p:nvPicPr>
          <p:cNvPr id="32973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2819400"/>
            <a:ext cx="334486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9735" name="Text Box 9"/>
          <p:cNvSpPr txBox="1">
            <a:spLocks noChangeArrowheads="1"/>
          </p:cNvSpPr>
          <p:nvPr/>
        </p:nvSpPr>
        <p:spPr bwMode="auto">
          <a:xfrm>
            <a:off x="4419600" y="1905000"/>
            <a:ext cx="41910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>
                <a:solidFill>
                  <a:schemeClr val="bg1"/>
                </a:solidFill>
              </a:rPr>
              <a:t>Шведский ученый С. Аррениус - автор гипотезы панспермии  о переносе зародышей жизни  с одной планеты на другую с метеоритами или под действием давления света. Нобелевская премия 1903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404813"/>
            <a:ext cx="8424862" cy="6119812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3400" dirty="0" smtClean="0">
                <a:latin typeface="Comic Sans MS" pitchFamily="66" charset="0"/>
              </a:rPr>
              <a:t> Доказательства гипотезы панспермии:</a:t>
            </a:r>
          </a:p>
          <a:p>
            <a:pPr eaLnBrk="1" hangingPunct="1">
              <a:defRPr/>
            </a:pPr>
            <a:r>
              <a:rPr lang="ru-RU" sz="3400" dirty="0" smtClean="0">
                <a:latin typeface="Comic Sans MS" pitchFamily="66" charset="0"/>
                <a:hlinkClick r:id="rId2" action="ppaction://hlinksldjump"/>
              </a:rPr>
              <a:t>Появление на Земле НЛО</a:t>
            </a:r>
            <a:endParaRPr lang="ru-RU" sz="3400" dirty="0" smtClean="0"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ru-RU" sz="3400" dirty="0" smtClean="0">
                <a:latin typeface="Comic Sans MS" pitchFamily="66" charset="0"/>
                <a:hlinkClick r:id="rId3" action="ppaction://hlinksldjump"/>
              </a:rPr>
              <a:t>Наскальные рисунки с изображением предметов, похожих на ракеты и космонавтов</a:t>
            </a:r>
            <a:endParaRPr lang="ru-RU" sz="3400" dirty="0" smtClean="0"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ru-RU" sz="3400" dirty="0" smtClean="0">
                <a:latin typeface="Comic Sans MS" pitchFamily="66" charset="0"/>
                <a:hlinkClick r:id="rId4" action="ppaction://hlinksldjump"/>
              </a:rPr>
              <a:t>Встречи с инопланетянами</a:t>
            </a:r>
            <a:endParaRPr lang="ru-RU" sz="3400" dirty="0" smtClean="0"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ru-RU" sz="3400" dirty="0" smtClean="0">
                <a:latin typeface="Comic Sans MS" pitchFamily="66" charset="0"/>
                <a:hlinkClick r:id="rId5" action="ppaction://hlinksldjump"/>
              </a:rPr>
              <a:t>Находки метеоритов, содержащих органические соединения</a:t>
            </a:r>
            <a:endParaRPr lang="ru-RU" sz="34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Задачи урока: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Познакомить с основными гипотезами возникновения жизни;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Развивать умения обобщать, делать выводы, самостоятельно работать с научно-популярной литературой и учебником;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Показать как менялись взгляды на возникновение жизни по мере накопления знаний.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age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84663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 descr="image0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0"/>
            <a:ext cx="4859337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 descr="image0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3860800"/>
            <a:ext cx="4859337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 descr="image0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70325"/>
            <a:ext cx="4284663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1782" name="AutoShape 6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8604250" y="6524625"/>
            <a:ext cx="539750" cy="33337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 b="0">
              <a:solidFill>
                <a:srgbClr val="FFFFFF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7"/>
          <p:cNvSpPr>
            <a:spLocks noChangeArrowheads="1"/>
          </p:cNvSpPr>
          <p:nvPr/>
        </p:nvSpPr>
        <p:spPr bwMode="auto">
          <a:xfrm>
            <a:off x="4876800" y="152400"/>
            <a:ext cx="40386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332803" name="Picture 8" descr="110102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28600"/>
            <a:ext cx="3867150" cy="2252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32804" name="Rectangle 9"/>
          <p:cNvSpPr>
            <a:spLocks noChangeArrowheads="1"/>
          </p:cNvSpPr>
          <p:nvPr/>
        </p:nvSpPr>
        <p:spPr bwMode="auto">
          <a:xfrm>
            <a:off x="990600" y="2895600"/>
            <a:ext cx="70104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altLang="ru-RU" sz="2800">
                <a:solidFill>
                  <a:srgbClr val="FF9933"/>
                </a:solidFill>
              </a:rPr>
              <a:t>На метеорите найденном в Антарктиде обнаружены объекты,                             которые можно идентифицировать             как следы жизнедеятельности микроорганизмов из космоса</a:t>
            </a:r>
            <a:r>
              <a:rPr lang="ru-RU" altLang="ru-RU">
                <a:solidFill>
                  <a:srgbClr val="FF9933"/>
                </a:solidFill>
              </a:rPr>
              <a:t> </a:t>
            </a:r>
          </a:p>
        </p:txBody>
      </p:sp>
      <p:pic>
        <p:nvPicPr>
          <p:cNvPr id="33280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188" y="1268413"/>
            <a:ext cx="8007350" cy="41910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mtClean="0"/>
              <a:t>  </a:t>
            </a:r>
            <a:r>
              <a:rPr lang="ru-RU" sz="4400" smtClean="0"/>
              <a:t>Сторонники гипотезы панспермии утверждают, что жизнь зародилась не на Земле, а в другом месте Вселенной, не отвечая на вопрос «как»?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557338"/>
            <a:ext cx="8229600" cy="3960812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/>
              <a:t>В соответствии с гипотезой биохимической эволюции, жизнь возникла на Земле в результате физико-химических процессов на определённом этапе развития Земли.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mtClean="0"/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0800"/>
            <a:ext cx="91440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5875" name="Rectangle 7"/>
          <p:cNvSpPr>
            <a:spLocks noChangeArrowheads="1"/>
          </p:cNvSpPr>
          <p:nvPr/>
        </p:nvSpPr>
        <p:spPr bwMode="auto">
          <a:xfrm>
            <a:off x="457200" y="5105400"/>
            <a:ext cx="81534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ru-RU" sz="3200" i="1">
                <a:solidFill>
                  <a:srgbClr val="FFFF00"/>
                </a:solidFill>
              </a:rPr>
              <a:t>Теория биохимической эволюции</a:t>
            </a:r>
            <a:r>
              <a:rPr lang="ru-RU" altLang="ru-RU" sz="2800">
                <a:solidFill>
                  <a:srgbClr val="66FFFF"/>
                </a:solidFill>
              </a:rPr>
              <a:t>                  имеет наибольшее количество сторонников среди современных ученых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09563"/>
            <a:ext cx="8077200" cy="13366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mtClean="0"/>
              <a:t>Александр Иванович Опарин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708400" y="1557338"/>
            <a:ext cx="5435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180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800" smtClean="0"/>
              <a:t>   В 1924 г. А. И. Опарин в работе «Происхождение жизни» выдвинул </a:t>
            </a:r>
            <a:r>
              <a:rPr lang="ru-RU" sz="2800" i="1" smtClean="0"/>
              <a:t>коацерватную гипотезу, </a:t>
            </a:r>
            <a:r>
              <a:rPr lang="ru-RU" sz="2800" smtClean="0"/>
              <a:t>согласно которой начальные этапы химической эволюции были связаны с формированием белковых структур. </a:t>
            </a:r>
          </a:p>
        </p:txBody>
      </p:sp>
      <p:pic>
        <p:nvPicPr>
          <p:cNvPr id="336900" name="Picture 4" descr="Опарин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844675"/>
            <a:ext cx="3454400" cy="4752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337923" name="Picture 4" descr="1101040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549275"/>
            <a:ext cx="7848600" cy="5886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9140825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947" name="Text Box 7"/>
          <p:cNvSpPr txBox="1">
            <a:spLocks noChangeArrowheads="1"/>
          </p:cNvSpPr>
          <p:nvPr/>
        </p:nvSpPr>
        <p:spPr bwMode="auto">
          <a:xfrm>
            <a:off x="381000" y="228600"/>
            <a:ext cx="7620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>
                <a:solidFill>
                  <a:srgbClr val="FFFF00"/>
                </a:solidFill>
              </a:rPr>
              <a:t>В дальнейшем </a:t>
            </a:r>
            <a:r>
              <a:rPr lang="ru-RU" altLang="ru-RU">
                <a:solidFill>
                  <a:srgbClr val="FF0066"/>
                </a:solidFill>
              </a:rPr>
              <a:t>ПЕРВИЧНАЯ</a:t>
            </a:r>
            <a:r>
              <a:rPr lang="ru-RU" altLang="ru-RU">
                <a:solidFill>
                  <a:srgbClr val="FFFF00"/>
                </a:solidFill>
              </a:rPr>
              <a:t> атмосфера Земли вновь образовалась из более тяжелых вулканических газов </a:t>
            </a:r>
            <a:endParaRPr lang="ru-RU" altLang="ru-RU" sz="2800" baseline="-25000">
              <a:solidFill>
                <a:srgbClr val="FFFF00"/>
              </a:solidFill>
            </a:endParaRPr>
          </a:p>
        </p:txBody>
      </p:sp>
      <p:sp>
        <p:nvSpPr>
          <p:cNvPr id="338948" name="Rectangle 8"/>
          <p:cNvSpPr>
            <a:spLocks noChangeArrowheads="1"/>
          </p:cNvSpPr>
          <p:nvPr/>
        </p:nvSpPr>
        <p:spPr bwMode="auto">
          <a:xfrm>
            <a:off x="5410200" y="1676400"/>
            <a:ext cx="3505200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i="1">
                <a:solidFill>
                  <a:srgbClr val="66FFFF"/>
                </a:solidFill>
              </a:rPr>
              <a:t>Она состояла из</a:t>
            </a:r>
            <a:r>
              <a:rPr lang="ru-RU" altLang="ru-RU" sz="2800" i="1">
                <a:solidFill>
                  <a:srgbClr val="FFFF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FFFF00"/>
                </a:solidFill>
              </a:rPr>
              <a:t>водяного пара Н</a:t>
            </a:r>
            <a:r>
              <a:rPr lang="ru-RU" altLang="ru-RU" sz="2800" baseline="-25000">
                <a:solidFill>
                  <a:srgbClr val="FFFF00"/>
                </a:solidFill>
              </a:rPr>
              <a:t>2</a:t>
            </a:r>
            <a:r>
              <a:rPr lang="ru-RU" altLang="ru-RU">
                <a:solidFill>
                  <a:srgbClr val="FFFF00"/>
                </a:solidFill>
              </a:rPr>
              <a:t>О</a:t>
            </a:r>
          </a:p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FFFF00"/>
                </a:solidFill>
              </a:rPr>
              <a:t>углекислого газа СО</a:t>
            </a:r>
            <a:r>
              <a:rPr lang="ru-RU" altLang="ru-RU" sz="2800" baseline="-25000">
                <a:solidFill>
                  <a:srgbClr val="FFFF00"/>
                </a:solidFill>
              </a:rPr>
              <a:t>2</a:t>
            </a:r>
            <a:r>
              <a:rPr lang="ru-RU" altLang="ru-RU">
                <a:solidFill>
                  <a:srgbClr val="FFFF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FFFF00"/>
                </a:solidFill>
              </a:rPr>
              <a:t>аммиака </a:t>
            </a:r>
            <a:r>
              <a:rPr lang="en-US" altLang="ru-RU">
                <a:solidFill>
                  <a:srgbClr val="FFFF00"/>
                </a:solidFill>
              </a:rPr>
              <a:t>NH</a:t>
            </a:r>
            <a:r>
              <a:rPr lang="en-US" altLang="ru-RU" sz="2800" baseline="-25000">
                <a:solidFill>
                  <a:srgbClr val="FFFF00"/>
                </a:solidFill>
              </a:rPr>
              <a:t>3</a:t>
            </a:r>
            <a:endParaRPr lang="ru-RU" altLang="ru-RU" sz="2800" baseline="-2500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FFFF00"/>
                </a:solidFill>
              </a:rPr>
              <a:t>метана</a:t>
            </a:r>
            <a:r>
              <a:rPr lang="en-US" altLang="ru-RU">
                <a:solidFill>
                  <a:srgbClr val="FFFF00"/>
                </a:solidFill>
              </a:rPr>
              <a:t> CH</a:t>
            </a:r>
            <a:r>
              <a:rPr lang="en-US" altLang="ru-RU" sz="2800" baseline="-25000">
                <a:solidFill>
                  <a:srgbClr val="FFFF00"/>
                </a:solidFill>
              </a:rPr>
              <a:t>4</a:t>
            </a:r>
            <a:endParaRPr lang="ru-RU" altLang="ru-RU" sz="2800" baseline="-250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0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81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9971" name="Rectangle 11"/>
          <p:cNvSpPr>
            <a:spLocks noChangeArrowheads="1"/>
          </p:cNvSpPr>
          <p:nvPr/>
        </p:nvSpPr>
        <p:spPr bwMode="auto">
          <a:xfrm>
            <a:off x="304800" y="304800"/>
            <a:ext cx="86868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altLang="ru-RU" sz="2000">
                <a:solidFill>
                  <a:srgbClr val="FFFF00"/>
                </a:solidFill>
              </a:rPr>
              <a:t>Когда температура Земли опустилась ниже 100° C, водяной пар начал конденсироваться, образуя </a:t>
            </a:r>
            <a:r>
              <a:rPr lang="ru-RU" altLang="ru-RU" sz="2000">
                <a:solidFill>
                  <a:srgbClr val="66FFFF"/>
                </a:solidFill>
              </a:rPr>
              <a:t>мировой океан</a:t>
            </a:r>
            <a:r>
              <a:rPr lang="ru-RU" altLang="ru-RU" sz="2000">
                <a:solidFill>
                  <a:srgbClr val="FFFF00"/>
                </a:solidFill>
              </a:rPr>
              <a:t>.                                    В это время из первичных соединений и образовывалась </a:t>
            </a:r>
            <a:r>
              <a:rPr lang="ru-RU" altLang="ru-RU" sz="2000">
                <a:solidFill>
                  <a:srgbClr val="FF66CC"/>
                </a:solidFill>
              </a:rPr>
              <a:t>сложные органические вещества</a:t>
            </a:r>
            <a:r>
              <a:rPr lang="ru-RU" altLang="ru-RU" sz="2000">
                <a:solidFill>
                  <a:srgbClr val="FFFF00"/>
                </a:solidFill>
              </a:rPr>
              <a:t>. Энергию для реакций синтеза доставляли грозовые разряды и интенсивная ультрафиолетовая радиация. Накоплению веществ способствовало отсутствие кислорода и живых организмов – потребителей органики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0995" name="Text Box 3"/>
          <p:cNvSpPr txBox="1">
            <a:spLocks noChangeArrowheads="1"/>
          </p:cNvSpPr>
          <p:nvPr/>
        </p:nvSpPr>
        <p:spPr bwMode="auto">
          <a:xfrm>
            <a:off x="381000" y="304800"/>
            <a:ext cx="8458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>
                <a:solidFill>
                  <a:schemeClr val="bg1"/>
                </a:solidFill>
              </a:rPr>
              <a:t>В 1924 г. Российский ученый А.И. Опарин предложил первую концепцию химической эволюции</a:t>
            </a:r>
          </a:p>
        </p:txBody>
      </p:sp>
      <p:sp>
        <p:nvSpPr>
          <p:cNvPr id="340996" name="Rectangle 4"/>
          <p:cNvSpPr>
            <a:spLocks noChangeArrowheads="1"/>
          </p:cNvSpPr>
          <p:nvPr/>
        </p:nvSpPr>
        <p:spPr bwMode="auto">
          <a:xfrm>
            <a:off x="304800" y="1219200"/>
            <a:ext cx="83820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altLang="ru-RU">
                <a:solidFill>
                  <a:srgbClr val="99FF33"/>
                </a:solidFill>
              </a:rPr>
              <a:t>В 1953 г. американские ученые Г. Юри и С. Миллер    в условиях, приближённых к атмосфере молодой Земли, синтезировали аминокислоты, нуклеиновые кислоты и простые сахара. В лабораторных условиях они подвергли действию электрических разрядов смесь из углекислоты, аммиака, метана, водорода и воды. В ходе эксперимента были получены биологически важные органические соединения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i="1" smtClean="0"/>
              <a:t>Фридрих Энгельс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86188" y="1600200"/>
            <a:ext cx="4900612" cy="45259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ru-RU" i="1" dirty="0" smtClean="0"/>
              <a:t>"Жизнь есть способ существования белковых тел, существенным моментом которого является постоянный обмен веществ с окружающей их внешней природой, причем с прекращением этого обмена веществ прекращается и жизнь, что приводит к разложению белка"</a:t>
            </a:r>
            <a:endParaRPr lang="ru-RU" dirty="0"/>
          </a:p>
        </p:txBody>
      </p:sp>
      <p:pic>
        <p:nvPicPr>
          <p:cNvPr id="314372" name="Picture 2" descr="http://lib.znate.ru/pars_docs/refs/18/17285/17285_html_m412c93b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428750"/>
            <a:ext cx="355282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41148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4000" smtClean="0"/>
              <a:t>  </a:t>
            </a:r>
            <a:r>
              <a:rPr lang="ru-RU" sz="6000" smtClean="0"/>
              <a:t>Химическая эволюция – процесс формирования первых органических соединений на Земле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z="4000" dirty="0" smtClean="0"/>
          </a:p>
        </p:txBody>
      </p:sp>
      <p:sp>
        <p:nvSpPr>
          <p:cNvPr id="343043" name="Rectangle 3"/>
          <p:cNvSpPr>
            <a:spLocks noGrp="1" noChangeArrowheads="1" noTextEdit="1"/>
          </p:cNvSpPr>
          <p:nvPr>
            <p:ph type="clipArt" sz="half" idx="1"/>
          </p:nvPr>
        </p:nvSpPr>
        <p:spPr/>
      </p:sp>
      <p:pic>
        <p:nvPicPr>
          <p:cNvPr id="343044" name="Picture 4" descr="12461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04800"/>
            <a:ext cx="4895850" cy="6400800"/>
          </a:xfrm>
        </p:spPr>
      </p:pic>
      <p:sp>
        <p:nvSpPr>
          <p:cNvPr id="343045" name="Text Box 5"/>
          <p:cNvSpPr txBox="1">
            <a:spLocks noChangeArrowheads="1"/>
          </p:cNvSpPr>
          <p:nvPr/>
        </p:nvSpPr>
        <p:spPr bwMode="auto">
          <a:xfrm>
            <a:off x="4895850" y="1641475"/>
            <a:ext cx="424815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500" b="0">
                <a:solidFill>
                  <a:srgbClr val="FFFFFF"/>
                </a:solidFill>
                <a:latin typeface="Tahoma" pitchFamily="34" charset="0"/>
              </a:rPr>
              <a:t>В </a:t>
            </a:r>
            <a:r>
              <a:rPr lang="ru-RU" altLang="ru-RU" sz="2800" b="0">
                <a:solidFill>
                  <a:srgbClr val="FFFFFF"/>
                </a:solidFill>
                <a:latin typeface="Tahoma" pitchFamily="34" charset="0"/>
              </a:rPr>
              <a:t>атмосфере Земли и в водах</a:t>
            </a:r>
          </a:p>
          <a:p>
            <a:r>
              <a:rPr lang="ru-RU" altLang="ru-RU" sz="2800" b="0">
                <a:solidFill>
                  <a:srgbClr val="FFFFFF"/>
                </a:solidFill>
                <a:latin typeface="Tahoma" pitchFamily="34" charset="0"/>
              </a:rPr>
              <a:t>первичного океана </a:t>
            </a:r>
          </a:p>
          <a:p>
            <a:r>
              <a:rPr lang="ru-RU" altLang="ru-RU" sz="2800" b="0">
                <a:solidFill>
                  <a:srgbClr val="FFFFFF"/>
                </a:solidFill>
                <a:latin typeface="Tahoma" pitchFamily="34" charset="0"/>
              </a:rPr>
              <a:t>из неорганических веществ сформировались простые органические вещества: аминокислоты, простые углеводы, спирты, азотистые основания, жирные кислоты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7675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Стенли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Миллер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819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</p:txBody>
      </p:sp>
      <p:sp>
        <p:nvSpPr>
          <p:cNvPr id="34820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</p:txBody>
      </p:sp>
      <p:pic>
        <p:nvPicPr>
          <p:cNvPr id="344069" name="Picture 2" descr="http://rudocs.exdat.com/pars_docs/tw_refs/256/255968/255968_html_m2f9c242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3475" y="3152775"/>
            <a:ext cx="420052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70" name="Picture 4" descr="http://rudocs.exdat.com/pars_docs/tw_refs/256/255968/255968_html_m75acca5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5175" y="0"/>
            <a:ext cx="45688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71" name="AutoShape 6" descr="data:image/jpeg;base64,/9j/4AAQSkZJRgABAQAAAQABAAD/2wCEAAkGBhISERUTExMWFRUWGBoZGBgYGBocGhggGhgcGBsgGB0ZGyYeFxwkGSAcIC8iIycpLSwsGx4xNTAqNSYrLCkBCQoKBQUFDQUFDSkYEhgpKSkpKSkpKSkpKSkpKSkpKSkpKSkpKSkpKSkpKSkpKSkpKSkpKSkpKSkpKSkpKSkpKf/AABEIAKkBKgMBIgACEQEDEQH/xAAcAAABBQEBAQAAAAAAAAAAAAAFAAMEBgcCAQj/xABOEAACAQIEAgYGBgUJBgUFAAABAhEDIQAEEjEFQQYTIlFhcSMygZGhsQcUQrLB8DNSYnLRJDRDc4KSorPhFRZTY3TCRIPD0vEIVJOj4v/EABQBAQAAAAAAAAAAAAAAAAAAAAD/xAAUEQEAAAAAAAAAAAAAAAAAAAAA/9oADAMBAAIRAxEAPwCD9ILS1LzzI92brYAUMqpyxqfaVgPH1Sfni0dLuE1KtSmoHq1MyGM2XVmqpGrzE+7FLQN1Rhp8PYYMeV8B1Qr2In8xizdK0nNMdyVp6R3nq6dj3WO/himI5WTH5/HFj6Vt/KWtPYomxA/oU8MBHy66nAX1j3c438IiTPhif15+p5oHcVqEjujrcBaVZxLrEr3t3DyJNhEeW2CvD6rNla7OxeGoJBNoY1SfEx8iRgI1Ph1RqJqiNI37Qm3hiTwSrFLOf9P/AOtTxCarUVNPaCtcAqNJExIJiRPhy3xIyNFlp5u3/hz8KtI/I4AXWzyiBv7MaR0UzxTII9IBG13YWkQrHWCIb1vOBjIqDy98aP0fgZeomqCaOtfDTS0+y8ecYAXm+n1akWUhX1ydtBWSTFpFiMedJOI6q9akoVdTKdWnUT2RE6jAidwBvzxXuK5cFKZMkmmCSe8hifbglx5P5ZVMblfuLgOqZrjLOdbhhURYQ6QQy1Cx7MXlV2w1wnPVlLBiXHVVd7t6h3O8ec4eygenQzC8xmQLzzSrh3hILTMfoqo2/wCU+Ac4LxNWq0RBB6xLH94cxhvhF6lKyn0iesJG479x4YY4dkgMzTOpgBUSL/tDwwuB0XV1Fz6alfwG+A4y2RFSQzQpBJsTspYWHiInlOHaPDMxQiujHQRzHiIB5Eao8b7474FxB6binVpFS4OlgezZCb37sWPj9Q/V2WBYKDB2IqLaI+OA8yfF1ebQQfn588TeuJB7J94/AnFaoJLgd5W/Pc7YK8dMUjB3/wBMBIyQprTXXUUW2kfn4YdXieXQ2cE+AJ+QxSdV7sZ8B/BZw4Kcj7W8QSb2PecBcanSOjzDmOZAA+JHyxHp9MEB7KJP7wJ9yicC6PHHCwmTyqkCNRpIWnvmTf2YirqGkodDAKQRNiGmRtecAV4ZTenXbM6K8MH1kUXhQxDGCVAsQBM4KnpPrOhFqljABY0kEsLTeQNsAamczFURUzZM7gEza20kf4cOnhoqM3aqFSEuFYTC3+yNjbAWF61ZFJc0JA9Vsw7MTEgaVQCT54sP0eZyq9eurrSUKieopEySbksZt4YpeU6MUBGujWcDfU6hT7GqR8MXfoDTpjMVzTVEBRAFDqxEEgyFFpOAvWFiNV4lSV9DVFDABiCQDBOkG/e1hiRrHfgPcLDWWzSVFV0YFWAIPeDtiPmeNUKZcPVRerVXeWA0qxKqT3AkEA+GAm4WIdHjFFqhpq4LrqkXtpIDcosSBiWDgPcLCwsAsLCwsB8+dOahZlY7mrm1JFpC5moAD32PzwAyuWJDGwOlbkxuLc/zGDfS4zBH/wBznR7swfxwGyoALbQyLA7W4ifMmfLACXNt+WDvS3+dT/yqP+SmAvUk4NdKqc5geNGh8KCYAVUrQsd5PPy/gMFeGVh9UrgzHWUJ7xIre+8YCVNwO7BbhqfyTNfv5f71QYCVkpan1ZKXYABpBBNliASbk22vhzKoaa16LAlqlM0rSQplWuTa2kiPLAZAdNhJ8r9+CeTztWpUqCpUf9CQGidJDISw5EwGv3GOZkAtLo/WCtW0ejQgMZW2owDEyRJAkWk4vnBqMU1kb5Vz70B/1wL6U5dqKU+rKqjWZAJBLKWntzBixt3YM9HswtRqazdcpB9iKuAouf8A0dOf1F+TYsQ4Y7Z1qjITSDKSxFmiku36x1Rt7cR81wxKrZZAIUUKGrxJ1A+/GiLRXsqBzY+4wPh88BSuKcPMZjQjHVVpVSACSAaVYNtJiQffgbwepv8A1VU7H/hPjRaVPRL8yCfcGA+JPxwA6QcOSl2wslqdXWAbmabSR7CfOMBSk4gGrBFkMzCDItzG1xfBqjmEWqlPVcMqtKmQ2oXB28ud/DA3gSGpWjQFAnSoXnIAJJuTE38eWClbJoM0uoRLp/elRMeJiTgJPSDNZepUotQgtSQ6iiaFcspXaBBg7x3TvaPxLPs9J9alWZhYBoXtg3YiCZkWxZuhXR2n9XeoyqTUGldQuoi+/efkL3xWekGdMukAAOBE7dse7ARsskutzcja3PwwR44no+ftJ/ExgJnOKrSgyyywGoLOid2g+sVF45xywIXj2ZqN2md6YBEdkat4aCbcvdgLRwro9XzCa6enTJEswEERyuRYjliHnsnUpVGQlW0kXVpElZsQt+Y88VxuMAtdWjwYf+3+OCPD+J06gNMAgkzDc95i999sAeThKaQz5vLi2qF6yofaABB8MQGOiDrQAgGyjvI5k92PBwo79XbeSCY/w4l0O0QkhmiAqq7GLtsok2wDVLiKWHXObx2NMn2Ks4mFSrt2a1WDTIXW+xRWIYaxAJJviX/s6oilzTqhREnqHAF4Hr+OOshnlLnStdnJVD+gW4UaQNREdnT78BLy2UeqpFPhSX5uaUgbHtVCTO94t3HF26DcNNLM15opS7FOVUgwdI5gAGd8V/LKwF6TTIUB81pJJsBFKbnFq6Hs/XV0ailMqEBIrVKjMSqsJ1qLBSBgCPFujlHM1G1uQ2hVKgU9tRZSwKEuNQMK8rIJiZxDp9CsstYuXYu9Q1grGnZg6uSg0TawneG3vOJvEujpq1ut65kgJCrqAlG1SYYTIJEERfEap0VV65zC1Y1OtVdM76aI3Dwylae0R2zvAwEPOdAaAkrWdHdadIFmH2dA7O3aKKVgW7TWucTuJ9EctmKjSzKwTQVQqAFKFVkaTABhxP2kXkCCwOibLTqB827A1DUDOJKdlheWjnM2HZ2x1wXog1CpTqNmGqFQQbEFr1IBJqEaQH2gmUS4Agh3nOg1Cp1mp6vpNcwVtrqisfs3GoRBkRvOCXA+BU8rTKU5MnUzNGpjt2iANUCBfkBgjjl6gG5AkxfvNh7cB1hYWOXqACSQB4n2YDrCwsLAfO3SKojPUpBwDTzWaJLSAesqzAMbiL+YwNpZaI7WoBQLON+zYWkCxwU6Q5QlqkAT9czc372WJvAgD44ALUVY1FZ0hTpExtvCkE238sA1Q4XVXdHHsn5YP8UoLUzCqbzTy8AGf6JJ8bXtyjELgWUokMWqssEyVaO+DpImLeG+PeIo9KoiK57VOk5JNpqU1ZviTgBvE8p1dTSL7EjmCRJG198Ssgf5Jmrc6H+Y2G8zxJlYhwjEGDqQHa29jyxLy2d1UK5FNBTUUzUCkjV24SDJ0wSTbxwHvAKRPWEMFimSLyQbEGBJsRjjhnG3Deur/ZVTOqZsSIusavxtu3Tq0/sHSrEA9q4BNwSQBcfPHGVqUkqOySzBGsyDsxBLSCdgD7zgLa2dy9OpRFfSyDTGtdSiEBYC0D1mAnY+U4l0MxROa1ZZQVNJkEABQJ+yfKLR+OKrxugzOlLrKZaFYhiQ7HSQv2YMLaZkmZ2wS4Rl1QKtTUB2tWgrIPIktaLfE3GAicIeImqrqpW4kECbDv5QMXDJcYRTdrSd5sD7z7/9cUhOHZgU6oVFBLUtOnSF7Bckidxt335b4eTI1AyqKpIIEqVX9UFtlkdqRY+PPAX3iPEhTRSbq0qCLyTqI28o8JwK4tqZHdh23pVbCeyvUtpUc52J8cC8xmajVRSDkpAIsABMkgW7Vr378Af9uOGcNyMXJIO8BfAyVm+55TgPehWZCZtC2wJJnuDL+GLXm+CdZm+tmBICjkSukjnETHn7MUqrxIjM0qwRQKirTNjKlUCEb9wUja2NRy66KlNSQxN5AMevFt4FhzwBGhwlaaaFMKOZM+HkPIRiudIujq10NWk41C2pbqYIIDgWNwPEfA2LpDDUILEKd4+APgdvbit9HstpzELZHVxUHIgISCfIxfxPfgM6ynD3zmaFJzTRk9ZahMHSZYKADJK3i0jni3ZP6MXIlnQeAB7vyPLFf4hpTi6VCDoRlLkDb1gJPfYf3caR/vjl0IUNIInWGQJYXgs41R4YDNOO9GGyh0mDOxE/wxX2VkcMOy6kMpG4IMj3HGvdJAmYollp1HIuG06Rf9+CRHdOKXxHoRVGWbNEqFADFJJbSbSbAA84+PLAPVOmGdqp2q0K4BIsLRt6o35icMLmm166VTSRpgg3EKBYhhBwAo8SdQAr0QBtIJPtvvh0cVqn+nUeVMn8DgLE3Ecw8dZmXYTqi9+8XJEEeGOaqhjU1F1VmDAgQWimoO632xX/AK/mDtWqH92l/wDxjxqmZbd8wf7B/gMBcsjlgCC31phz9MUn2oFJ9+NE6AaTXrstNkBVNMtqsFVTfUSe0DvjC1p5g+sc4R+8w+Zxpf0H0NOZzHZrg9Womq4YetyHLAaRxTgdarWWomZemnY1UxqhtLGYIYRqQkbbhTgavQ/MJSpU6edqIKZG2qCOrpoRdyY1K7Bdh1hEWBxN4vwSvUq1Hp1Qq1KQplTsYWtc9gkHWybHYNbvYr8CzdSmoespdK71UM209W4pA+jG1QqdrAWMgYBf7p1vSqc3UanUy5ohHLPpYoE1yzEtfU1zPaImAIfo9Hq61qTjN1DTpmpNMliGDO7KCWYliFZVlp/RgiJOImX4PxLSuvNjUB9nTpN6hEzRk/0QO1lbvkvvkOI6nIroQXOkExCnXBtStEoNF/VJ19qMB4/RvMwsZtwRrk+kk6tjHW6ZPMEaR9gIb44zXROs4RfrT6VLEajUYiX1qQetuwsJfVGkadN8Pvw3Nmkys6u/1laiS7KBTWor6SUp9wKxBFxJOB1HonmRXFXrbCrqANQsNOqWJBpDU7LC2K6YB1NtgJua6MV6qaXzMkhpjrQoJqGosBawMCy3JICjTpkzHfohmWJ151nQ1delg0RqDRZxcAQAZW5OmQMFujPDKlCkyVCDLllAYtpBAtq0ID2pNkXfmZYl8AsLCwsB889Ia+gO3dnc7I5GGU/xwGzNJKVRgF7OhCdIJPbOpvEn5wNsFOkyytYRI+vZu3fJE/DEHI5tmFXUSWanSIMQYVotyi+AE0Wy5eOsZOfbUkzFxYWvO8Rixccy6k06mo/oMvbSTPolHLa1/bgAmaNXtEKp2hbDs29mC3EarddQUPpZ8vRFryNFvgMANzyo5Zw+5Y6dMb35mecbYk8N/medH7NA/wD7o/HEDjNBKVd0kHSSOU/mMdcO4kq06yBTL9WPIK5f2XAHjOA7q5Y9WJ8geUgS3ulfecLgKjXXm85asPguH69QdQhYGNbwRzPZn3W9+JHRLIrVraaaVWNRHW8Rp+2Lmx27sBG6Xk/W1abmmlxI7+/Ft6JUGqU0JMs4ZSTzOmQfO/wwN+kHo09JEraGhdILFTHaF5j1Ye39rngt0DUjqFJEMheADY6WG/PbAVitncx1eZcPJp0xFh2e2QSLbwI8PZGB1Pi7UMyaYGoVKdCSSZUvRRmOx3diThcVz9TL9dTUKRU1U3kSCAxPZgxv54GdJK79aBJA6mhbzy9PuwFxz/E3RZOkAIpMm5OloAttIA9oI54hjNgu6NTAYI2ggKI9GzOTaZ0WEc746zbCorE8qdBdxuqt+OIJqEMAiktofUdX7LTyMdgx5/EGuA0qQbqxqhoaGAOlluGBEbCVMC4JHPF9ynSACoispUoRczcWnfne/dgNwjimX66l9YWmRrIkIXYkTpsRpIN+QiR3YMcf4VQqu70tSNKgAEDTfSYBBCyD7xOAt7ZhWEWvuDscV3jPFUoU6mhQgI7TcyO4E7DywO4HxFTTqUsxU9MhgWjWpA0kW35R5YqvG1qFmFVvVMQLKIMW7z4nABKfE+szDByAlUqjEyAgDKQ1tisT4jUOc42ilk8tU6tqarpT1SBKnyNhy5YwKtTgzsDce63wxqv0bcX15QBqgBpHRGrkNiRG0GPYcBdsy3ZhbAYq/SbNmpSp5VZArOFqNYnSkEhRbeAJPjg2mbFQwpB8sFF6IU2h6gllB0j9Wdye8/L5BR04Qo/W9yj8cdDhgBvrgxzGIHTniVXLHq0Y031SGidaQdiyFdyJ3OKrS6aVzWUtV9GAAVgDUQsEmxIlr2PsG2Au1XL0xvq/vDDSikfsn2v/AAGKlx/pAxQBH0MYMqQbeY2wJo8fq66eqoQq+tBPa7RPa77GPIDAabQyNI7KP7x/hi3fRzk1StWgASi7Enn44zrhfEmYBlAIPiPxbGi/RxWdqtXUoA0L3freDHAWHjFDPmuDl3pijoIIYCQ/ahjIkgHTYcgw5ggctHizLVioisIC6ghBIKSUimIBGu7TMrYQZL8UrZzrNNBU0EJDMA0E1QHJHWqezTkgAGb3EAEO+e4uTpFCkoNRl1AqQFMANepJi52vFxgHH4ZxMjV16ioQ/wCrpW1QooXQRp1ClJMsBrhsd5vJ8UlRTrU9MVAxKrqPbfQx7ET1fV7CJDSDIxHq5zixRl6lfUWGGjXJTtW64KG1/tQokgtABf4gvEQwNKCFVGUMFgkUKwdWPWKzTV6vewkG8GAlUMjnlFYmrLmmvVSV0hlLbgUxGoaNRHeYAgYj5bhnEOtSpUrL2ZUqNOkqWpbjRvAqGRBmBMWx3XrcQb6wvVqoWpTNAoRLKKwLTLifRiSCV3InniO+f4rJihTjqkI9S7ymofphHZL84BG7CNQNLkuMdW016XWCAAFTS0kljdLEWjaxMgmGxOrcPzweq9OogL04CmCocIg1AEEjtBhExsSDiXwF83JXMLACgg2MkmTJDk2MiNMQFOokkAzgIfCFrCigrkGrHaIiCZ8LbRt8MTMLCwHzb0oqnq6/eOIZr5j/AE9+BVNSKdNt+xpN5A52EW8r4JdI2n6xy/l+a+LCD4bfPAzWeriDyb5C3y8xy5gIbK1h2VkqZ2Hf392LHxjINrytTUqlMtRWDvOkjfbn8MTMu8wATBAuDB27xhzj2TDpSUsw9HSi8gwWWW7zvfAV3i/DOuqPUapcseU2uRzxJ4bRNUOWIY00mYiTrWmNXj2iZ7wMKnUSlWNCapfVYjSFsOYMnl7JxN4IrBc0LxoVj3z19IjcePwwDIy1YFChQqR9uCoYXIClTPL44sXRnilTLVC1RKbagQRTFNIMgzIpghZBHuxWlzTFgZPrm2wEiTAFhfuxcuBUFckkAxG4nvwDnTfjr1sq1JFB1gCx1WYhpsJEAd28d2Gehqycus9pUdT7A+C+f4VTKmFW0zb/AEwJ6HCMxTEWip918BnfSiqWqueRqVD/AI3xzxWjrzCWt1FDytl0ifCcddIx6R/33H+NsMcXr6ayMT/Q0fjl1HwwB/jdF6KDSdU06Rkjbsz8jGB+Sd2QswDAa7HxpPJ2nYfDxw9nOIMcsS0ag6pbu0pp28BjjhdYEFSDqhrR30XJB7rGPPAcZashWmwO5WY+wQTII+IPOfDFxoZ2kvWaJEupYtIHrAws2NhMDniiZc9X1RSms1GIZmUEghrKJstoPtxZOIVhqoqUYl6qoSOxoMghXtHaHKAYDd0YCw8OptXqEoF001hj5R3ju2jAnpjko+sQTIP3qkWxI+jqitHJ5svURkftIdQBqLoOqATINtJG4PswHzvDqfpCtNUEgiBYAuLDmBEjytgAWey/WSAPVnl+qpmPIDEjoR0VfNZkFlIo0gXrPFgEGrTO2pogDxJ5Ysn0f9HvrlRUZmFMKz1I7msVBiQWmJ7tRG2NJ6UTTyb0csgDVNNCkiiB2zB0jkQktPLSSdpwEf6Oc2lenVrdSKcVToCghdJAIIkmWmZiADsBi4E4HdHuD/VctTo6tRQGTykksY8JJjwxPMwJ5/nvwArj/AKOapGlVTUu471Pep+yfybYyvpr0Ay+XoPUVn1qqgA6IY6gpJhBJgz542wKMVvpl0aXOUKlLZgupD3NePz3E9+AwLo70fbMvpUTpBLdpV5gD1vEgYM9Kuhz0MulQU4CIA51obmowG1ye0omNh4YF9G+kL5Ko7aAzEFWBJEQQfmIwT6R/SA+ZodQaIQNpJMk7MGsPZgOeAVCtNYJi+2Nd+i2orPUIZidCyDsL+Uj24x7g1Q9UsRz+Z3xrP0TA9bVJH9Gv3jgLXxXi2apZhxTotVp9UGACmzBarGGCwSSKa6ZntCBviNW4znOs1rRfq9B7JQx+mKBj2Ncin29AudgJwQ4rxypSqMiZd6kJrBAaG7FVokIQDqRFiZ9IDFrj850kzKugGUcwKjOFDNq0LXGlGNMAAuiEMxBPWJCmcAzkePZ1E1VqBKhQzswKEehVjEJAAfVM7fLun0mzFXL0MxRp69T1AyKrEEDUFBOmUJIAn1QTckCcSsh0jr1KNSqcqyaAoVSX1MT6xjq50AGZGpjB7MiDzW6TZgFguTZioESagB7Oq5NHneAJNu0EJAwHFLjecXUrZdmhWIYq368AkKsEBT6iy50Ex2hPqcbzizOXZvTKos3qOz3GldlAUdqLHUdwDG4r0jzgdxRy7QitAZKjayFDrJCACbgBWY3vpNsSB0kzKgasqzE9YYUVNlLaQPRXsNRL6LMAoY2wDmb4lnHqNTSkUC1aY1wTKdYA1yuk6kkys6RYkNtFr5/PioSqMyo7nTpA6xV+tFVDaLTpoiZ+0veZnU+PZguqHKkFlqmZcqGplgonqhZoBkx6wgG0wKHSfNhHd8qzdhXUKKgvoy+pYNLVGqo5BN+w4IGknAWDgeeqVqCPVpmk5mUIIiGI2YAiQJv3898T8CejvE6tdGarS6ohhpUh50lFcatSiSJIMSLcjIwWwHzR0hYac0I24jmP+724D8Kq28AQYknmP4YJ8fT+dnn9frj4uf4fHArhSiPb/7T78AVyjlHKchdfInb2G2CfFKtqE86Sf5jjA6uwVg/JTDeRsfdidx5fRIe6mPhWfATFqWe3Mn33+eBnDCYzZG/VJb/AM+l+fbh7h1aUbvk4Y4RvmP6tY9ldP4YAJSelFRy7dd1oAX7OjTJJtvqgb+zF66I1ywkeHPwxnWYpFareNx5HF66GKTT32bb+zgLfxNYQ+M/HFZ6OZrTVDSAF6yT3AB588H+K0pS/dbFHTNOtNnQlSGIBG47ZwAjj+WNWtVNOGl3cQwuuo3F9rg4icS4TUrVUCKp9DR+2q/0KjmfDEPNmUDEyW3OqZJF7Tve/nhzihZalODEU6BHmKSGfOb4Au3CSWqUyZBFMghphgHAvuLjEXheXcu8yOzUcHzpPEzy1HRPeRiQXqUyZYAWME7xMTEwA023vhzJohrEhVcN1gtcAujgTHqwT63kcA30NRGasjooAVXGqQiFWu5NyCJAF76ovti9dHxQYtSME6wQjA30sSjKWuHFjHMX78UbhDPSdXamzhyGdRIspBXb1YmQDzG1sXjPZvK5qh1mWCtXphdVKQHYAXHZMVORlSdiBe2A7zHQ/qqyw5NMdtJWy6QFCyDeZnYeqLYrnSRhRpVFUggadrfa5Yc4bx40zrT0tEmXoPcpyJWeXjtyYAwcc9M85SqKDRACsgsoAuGJII5HlgLd9DFKMjUqR61UqD3hEER3jUW9s4v1KgAQSJYTHeJEHykDA3orwX6rk8tQNyi9r94gs0f2ycHPLAc6J3wm3wsclcA4MRsyIDH9lvliSMRuID0beIjAfP30ocCFDiFRkslb0osYBJhwIH6wn+0MVE0ye74/wxvfTXo/SzdBjU3panRrgiRJBg3UwQfIHGTrwSj3MP7TfxwEXhmb0dldrxJXe0dxjnjVPoUqOcxmNTSOqW3jrN8Zk3BkGzVB/bONI+g7K6MzmO059EvrGftna2A0ji/SgUKhQ0ajgKGLKUgStR9mYEwlNzYfqjnaPS6Yek0NRc+kZC6lAoiqtPYvqMB1JgXvHh7xvpd9XrGmaTMECsxDJJU067kqpYer1XOJvF4B5r9PMutWpS0VS1NirQqgdkMzN2mEgBT4m0AzgGB03tTJp7smvYWei9QEDVKqCFBduzap+rjjN/SCg6xEpMHRzT7ekLIJH6wJJIMKLkXFgYI5jpUtOtVpMjMyNTChNMt1nVKPXZROuoBY2EExKyyeneWk2qQEpuTCxpqdWQSNcgDrUkkRvBOkwHHGumgotWpLSY1aauRMaTppdaCbgwVB7vVbuMM5/wCkFabonUNrcwQWRQmms1F9TTEDQxmY2mJkTuHdMaVaoiKlUa9mYKADFUwe3qn0NQbbriGnT+i1YIFbSHemxlJ1B6SDSNfbU6zYS1rKcBLz/S9KVZqJpVCw5iII0hwd59UVDt/Qv4T5wHpnTzToi03XXTZwSV+xUNMixncTMcx4xzQ6c5dyoAcFmCqDouS9JQLPY+lVtJ7QAaQCIJXgnExmMvTrhSvWKG0kgxPKVJB/OxtgJ2FhYWA+ZukTWzgj/wAfVP8AiqDAjhkfx/unbBfj4/n3/Xv9+pgBk2iRBvPy/jgLEtNWJU7EEH22w9m0IyqhrsKQBPeRUcT8MDcq9lLVNPeoTUwFoiSAffidmc4jU1JBJemRuFIis5kjbbu7/ZgI+WrkA+M4ZpZooWYbFRPj6QkD+8FPsxFpccowFvc8x3+W+JeRhutUDVopsfIsyge0Ax/aOAF0m6xG/Wpz7VN/gcXvoCoNM+f4DFRy3AaqNrvPcEeLi4JIE2xcPo7TsNN4cju5A7fDAWrP0gUPl3YzxqMo429JHxxo/FW7J8jjOBT9Gw76nMx8fPAVDLAbEc4Iju9mHuMITWpBb+hoGJt+iXfuGDdd9H2EB77n8YxHzuary4RoilSOyzLKs3AkCJgchAwHnDiDTqAyUZkiRaFJLGe87nHiZFQ5dnIZizaZAgkMbw06R622wxEoCuVbVqY27+dhv3mfcce8HyLdaFK7rUmOXo2HLzHvwHWYywrGmnXFzttYljzJgb232AwJ+qNTqU4UySpSRE7Eec2xYeA5BBmKZNyaikb/AKwwPbO1Wq0i7HsBQJPIGZM+ttue4YDRukP0eHKJSanUZmgBmjdgO1bcyJI3MAg6sH+jXRJEpMlcUqgcowUAsqspnUNaDSSIBAnbutgN0e+lunm0FDM0B15EqZApVGXtDvKMSJ0wQTabxgzwHpQHVdXZJt2rXG4E7x+RgLdSzQ1IlyZa/sLXPlb2YmIItgJk6FOvUDamDUu0CjQb2huRB7j3YNwZ/PwwHoxyd8ehu/Hjd4/PtwDgwzXuCPz+d8dDz23xBzlfStTyt79P44CndNuK9VkapP220f3iAf8ADq9+Mq/2qvP5/mcX/wCknPrTWlTN9TM5E+wcj+tzxn2UzCdoxEm0kCASTF974Do8VQ8/l/HGk/Qfmg+ZzEf8JfvnGdFkPIf4D+ONF+hCkozOYgAeiX7IH2z3YDReLdJ6NCqUdHOnSXbQSArJVeRAJaBTaRFgZ5HDy9IcoWrAMC1IhXhCTJbQALds6uzAm9se8TzeSSpFfqusKEwygsUAYHkSRBe3cX5TiKnF8g9QqopMayjWwVdLBgmkVDHa1B1gGdxtIkHq/SrKqTqLyP8AlVCSRE6RplisqGj1SQDGIvE+mNCkTCM6hWLFVP2NJKrIh4VjsYBEGJx03EsitUKKVPt0VqlwiR1YVgpM9tgFBAhTAI2BwzmuN8MXU+mk7GmWOmkCWVaReC2mB6NYAYjuwEul0qy8EsGSC29NrBWKy/Z9GWfUADcmYnD+V4/lndVWQz62Gqmy+oSG1alGk2O97eWHcrk8rWRXSnSdRqCnQtplHAtaYKkeYOJK8NpBg4pIGWYbSsjV60GJE8+/ACKfSmi7oKaM6latRjoYFerWm/qlZlhUQiYkML3APGW6bZbS5cNSCBWGpGuHWi3IQG1VkXTJMkHng1l+G0afqUkT1vVRR6xBbYcyAT3wO7HC8Hy4XSKNILGmNCxEKIiNoRBH7C9wwD2Uza1UWohlXAZTcSCJFjcYexxRoqihVAVQIAAgADkANhjvAfM3SBgK2cog9ps29S9oAeoCO/nvtgavD0pqWaohYi0FrXkct+V8SekQLPxB4ErnWAPMDrKs33E2+GBGVDMomZ7zyE2jvwE+jUpwCXOruCT8SwGOMxWKBWYyHDFYiey2m4giZHInA2rnKcW1hvEAqfjI5d+JudqDqcoxIEo5N4Jmq23I8sBxTzijtmmpN7lF1COcHzwQ4XxZ6wrEMQKdJmWAF7QK37MRYkYDvmFkl2MFo9gEcvfgn0dSn/KQtQMvUNJgiJKi/wDpPngA71mZyWZm/eJPunGhdAnbT2WIBMRbeB34HZHgvDKQVs3VcFoghwabWuVNMFtHiffi58F4dlQQ2VdGp29Vy8Ha5k7+OAm8aosFU6iBFx2YMeUn5Yzam56ljOzm+/2o5+GNQ6Q52hoAqVqVKBHbdV+ZnFH4qnCHpNSSu/bZb0gSCxYD+k7MFt4PfgKV9daoCTc3HKPdGHeM1CCFVSS1KhJsfVpKYA/OwxDzIRHZab61ViEfSRrUHsmOUi8Ym5nNBa6TypUie61FT/pgOuF1W+rVyshgaRB22FUkDTHIe/HHAOK1TWuxgU60d4iizTfxjfHfDsyFpuDuWDexQ8/Ej3444FQ7ZI/4Va/nSf8A0wEjg/EKpr0Fd6jTWEyWixEb7378SaFTrjTp6m7ZQfpgRBYD1Xu3Pa+B3CqP8rpFgCRUQTzGGuCUh1lB3a6MDO8BSDB+OAaymUfr+3psCCAyyQy6eyOdm+GLtwPixfqqVUdalWpSQzv26gWSedzfnvfFN4Hkz9aoB2JidyTGlSYE7DFk4cCmdopsBmqGkRy65djzwGrdE+A1MpVzCs+um2jqzztrJBG43HM4sdLMAjfDFQH1gJufhbA3/ePLDsv1lKPtPSqBT4htJWPMjAGme97Y7nA7L56lUkLUR/3XU+8AyMe1qJA8PEx88BIrVIIjeNx+b4H8WrqBJIuBI7oIafKAce/WlS5dPIMP4yfdgTxbjVGopSmQzAguQLDwJO5/DAAs2uXzVVaFVWFcqWVhY8yb+qRINj3WxSePZNcrmGolpiDqI0htQB32JvBvgvwivPH2tOiiRPd6MT7y3xwE+kbT9fqTqMqhibeqBtPhgIzKDyB9gOND+hJAMzmIAHol2EfbOMlXOkRtAEQdUbzeT8cap9BvEutzeZOlVikllmPXPInAapxHo3lq766tIM2nTMsLXsdJExJidptGGa3RHKtRaiKelWQpYmQCiIYJJvpRL/sg74M4WAH5vgNCoSXUmU6tgGcKy9qAyqwVo1NEi02jDS9F8qKfVil2L21N9qn1RntSZS1/nfBXCwEXK8Mp03Z0WGaZu0Xd6hsTAJd2Mgc+4CJWFhYBYWFhYBYWFhYD5U47WYZjOrEqc3VMciRVqRPliFkGYkljJ9n4YsHGcqalXOoB2zmakTb+mqd/hf3YE5XglbXoPYMgSWEX5iLmI5YCtVqxmCNj+OC+fqDqcnvZHj/8pw1xLgValXNLSahkQVUkNquPbeIw7xdNNHLBhBC1B3wRUP44CNWqQBJXa4PO/LuxL4K6KuahrNlagAO4OpLGN8Q+KZIgrI0ygIm0g8xO48RhzgtGBXkT6Frd/aTASeNcEpUqKujOWJE6tMX19w8B8cQuAoTVhajISjklCQTpRmgwdiRg9xU9flVVSFC9WSzsFHaUsNhLG/jM7WOAnR+k61iYI9FV/wApsBBy8Mb3Pedz59+LFSoD6oTAnV3d7Yq9CsQdsWbrCciSLEn/ANQ4CDS2vFvLD3GGEk8+qoj300PyGBCoTMkk4LcVpFqmlVJPV0DAEm1JR+IwCymXY5d3WAdSrc8oY8/EYJ8Ey7Lv/wAOr470nxH4bRbqGVudRI7x2am/LE3I02FQrcA0qpBN/wCjYe3lgGOFU4zCEiPSCJ5wbx3xiLwpNOaokbMyyOW4GO8nSC5ynYTq3EjkLwSYOFwPNFqtGTJ7PIcmGA94bXIr0SY2b40zGLPRY/WqJFj9Zon3VQT8MV3huVZaiMywultO8mVMR4csWXhXbzNI7zVBHsBwGyrMe/5nHNUCDYXEbY5oPIBn/XHNR+XiB+OAar8Lo1R26aNvdlB5+IOIL9FMtuKaL5KF+7GClKIx6TgAv+6tEm6I37wLfeJwP4vkhSOkBQCtgogDcCABA2xaQ2K70oqdoD9j/u/+PfgMv4Fx2nS4vWq1G0qzPT1chsBq7hKATyxx0zzFLM5pnRpUALqU76ZmJkETN+e+AOap6czWJBvUci28sdsSKeYSAux8RB+OAZ/2SOTn2gH5RjS/oIyhp5nMksCOqXlEds+JxnaOOTY0b6HmBfNgqXHUCVXdgWIIEXv4YDZ9Y78dA4oWe4PlnOscPzGoaSwAIDKrgx2pBYk8gG7PrAQSdyPGSlPQmUrqEUaVIEkSVA3JmBPtEkXICwYWAeY6RVKZGrK1SDT1sUBYIQmoqSVE3lREmRcCRLn+3KhVIy1XUz6SCI0AOFJYxHqHV3HadyAMYWANHpJWO+TrTpDAgWM6ZU6gpVgSdx9nHK9J6sMTkq4ClpkCTp5ryMg2ve/dgLBhYCVeP1QGIylUlar045sqqWDraCrRAuLkXxyOkdTUv8jr6SdMhbrvcgx2TG+9xIBkADuFgDR6R1mqCmclXXbtGNNzG4tbc/jhyh0ppsqsUdSQDpIuJEwfEYD5449Xq/Xc2btqzFVROxiqYHuEew4ENnWLEElFIm0m/KJNj5YOdKsuUrZwF9UZpmFoC6qlRoHfvirfWGCgAJAB3W/jfc4B88WYyNVRoPZlzO8k25k3mcd18wXWZBILCDcibmL35nYd+G+G8VQTqo0bR9hpPkQbYI5vPhEDilTIeVJXWJAtB7Wkz5DAQukPEqtcUkqaT1SkKVETqImeXIWAA3tjzgVCDVXUBrosiyYAJZYk7DzwQyXGMsVZ6oWmyiAgQsX3ghmJCGd/Dadse5bjdGpU1FCsKYKKsgxMhRCkg3kjeMBHy9Co6LTVbkwGJEEqOdu7eMMcLrVFrvTqKAypWBjvWm1rGDfuxYuH0MuSdNRgxmJinAkaiGkwQOeA1NCMzUBYMQtcFpmfRuJnngK5SaTg4Kh+rFdOwB8b1GA+6cAqIviwJIyrbfZ8/Wq/jb34AUKGldTzHcv8TgtmqzJVbSXX0NLtIJaeqQgWIt3nA45hoJtFrG+xG07YKcYJ60KpAJSjy76SbxeMB3wFWZGdmNnUgEySTqEknewb34n0Seu/8mr904b4VltNMsfCAJjuEfHfkRh/LimH11GgaSv97AQcplnbO09Ks1zsPAc8P8M4SKQWpVbSViwgAWsCe+Y92JWZ4soGmitv1mn4LMn2xgZnGLnVVYsZsNvh9n2CcBM4jxqmANKMxEdsyALiIAIJ+AxI6B5nreIJctGprwI7JGwtF+XhivHNOrFeXNSLe43+PLFy+jRNWaq1GVRopqBAj13G97+rHtwGu0m28Cfnjyu3aH55Yi64Yjvgj8f4+3DlV+0D4H5YCQj2x4XGGVqYbL4CTTbFf6WfYPetQf5Z+eDinADpY8Ckf2nHvUH8MBlPEq46ypv6x288RmcEQbjuIwxxoEV6g/a/+PhiItQ4An1CkbIfdPxxon0K5L02aAlNVELqU3Esbi8SN8ZScyRjUvoEqzmcyO6kn38BqFXo/WJJGbrKSOQWASOQaYE8vjN8J+j9XWHGbq2fVp5QSmpd4IhWAkW1mNhg5hYABX6NVSGK5uqrMfWvbaIGqOR3kdtrDs6faPRqopb+VVoYs0TtIgAXsBY25jxMnsLAA6HAa6oyHN1Gl9auR2l/ZsYK+e+OavRys1ML9crBoHbETIUCQJ03ImGBFzaTIPYWAD8K4RXpuzVcy1UTZSLRpUDwBkEn2X9bUYwsLALHkY9wsB86dM8khzebVmFIa2Ys0x9siyyTJAAA3kYoHWgc5t4294GLP0t/T8Q/6lv8zFWpbP8Auj7y4B7KUEqOF1kFyBdQALwLl9vHEvNZR6XYckqJEcrQbbEXjkJvgOnPFg4x+ho+Tf8AbgBuaqwNAUAC+0zPniXwplJggXGkW7yvd7cQM363sHyxL4J+kXzHzwBWnS7FE2ILup7+0FVpEftA+/DGRoRVaFvpqLGwvTYfkYey248/wGC7bHzq/cbAV9ejzAAu4uD2UAA2tJi+JSU1+ruFAFk7JP8AWd5HPx91pK5n1afs+WIXC/U93yq4AXQ4HUqAhVKzFybb3ub+6cW2p0fy09bUqAiFABMDsqF8ybbXw5l9j5D8cCuK/pk/cOA5ObUArSkifWa02AEKN7d/uxGeiJlzB8bn2DZcO8H3P7mG0/Sn9/8AHAPUuHs91GkHmdz+fdgll+EU0F+03efz8o9uCFH1vbhxufmuApWcyq64Y6SvZFjBANidIme8gH8cXH6J8sfrGaDFSGpILEG2o8txvzAwB4/6lPyb7zYsX0T/AKer/Ur9/AaBlmMw14BB98Y8Y9oeR+Yw3R/SN5n54eq7jyP4YDh6ns/Pfjqis3w0cPj1cA29btWwE6YH0NM91T5o2Ch3/PfgZ0v/AJuP3x91sBkXSM/yh/7P3FwNnBDpB/OH8x91cDsB4TjU/wD6f/51mv6pPvnGV41P/wCn7+dZn+qT75wG5YWFhYBYWFhYBYWFhYBYWFhYBYWFhY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4072" name="AutoShape 8" descr="data:image/jpeg;base64,/9j/4AAQSkZJRgABAQAAAQABAAD/2wCEAAkGBhISERUTExMWFRUWGBoZGBgYGBocGhggGhgcGBsgGB0ZGyYeFxwkGSAcIC8iIycpLSwsGx4xNTAqNSYrLCkBCQoKBQUFDQUFDSkYEhgpKSkpKSkpKSkpKSkpKSkpKSkpKSkpKSkpKSkpKSkpKSkpKSkpKSkpKSkpKSkpKSkpKf/AABEIAKkBKgMBIgACEQEDEQH/xAAcAAABBQEBAQAAAAAAAAAAAAAFAAMEBgcCAQj/xABOEAACAQIEAgYGBgUJBgUFAAABAhEDIQAEEjEFQQYTIlFhcSMygZGhsQcUQrLB8DNSYnLRJDRDc4KSorPhFRZTY3TCRIPD0vEIVJOj4v/EABQBAQAAAAAAAAAAAAAAAAAAAAD/xAAUEQEAAAAAAAAAAAAAAAAAAAAA/9oADAMBAAIRAxEAPwCD9ILS1LzzI92brYAUMqpyxqfaVgPH1Sfni0dLuE1KtSmoHq1MyGM2XVmqpGrzE+7FLQN1Rhp8PYYMeV8B1Qr2In8xizdK0nNMdyVp6R3nq6dj3WO/himI5WTH5/HFj6Vt/KWtPYomxA/oU8MBHy66nAX1j3c438IiTPhif15+p5oHcVqEjujrcBaVZxLrEr3t3DyJNhEeW2CvD6rNla7OxeGoJBNoY1SfEx8iRgI1Ph1RqJqiNI37Qm3hiTwSrFLOf9P/AOtTxCarUVNPaCtcAqNJExIJiRPhy3xIyNFlp5u3/hz8KtI/I4AXWzyiBv7MaR0UzxTII9IBG13YWkQrHWCIb1vOBjIqDy98aP0fgZeomqCaOtfDTS0+y8ecYAXm+n1akWUhX1ydtBWSTFpFiMedJOI6q9akoVdTKdWnUT2RE6jAidwBvzxXuK5cFKZMkmmCSe8hifbglx5P5ZVMblfuLgOqZrjLOdbhhURYQ6QQy1Cx7MXlV2w1wnPVlLBiXHVVd7t6h3O8ec4eygenQzC8xmQLzzSrh3hILTMfoqo2/wCU+Ac4LxNWq0RBB6xLH94cxhvhF6lKyn0iesJG479x4YY4dkgMzTOpgBUSL/tDwwuB0XV1Fz6alfwG+A4y2RFSQzQpBJsTspYWHiInlOHaPDMxQiujHQRzHiIB5Eao8b7474FxB6binVpFS4OlgezZCb37sWPj9Q/V2WBYKDB2IqLaI+OA8yfF1ebQQfn588TeuJB7J94/AnFaoJLgd5W/Pc7YK8dMUjB3/wBMBIyQprTXXUUW2kfn4YdXieXQ2cE+AJ+QxSdV7sZ8B/BZw4Kcj7W8QSb2PecBcanSOjzDmOZAA+JHyxHp9MEB7KJP7wJ9yicC6PHHCwmTyqkCNRpIWnvmTf2YirqGkodDAKQRNiGmRtecAV4ZTenXbM6K8MH1kUXhQxDGCVAsQBM4KnpPrOhFqljABY0kEsLTeQNsAamczFURUzZM7gEza20kf4cOnhoqM3aqFSEuFYTC3+yNjbAWF61ZFJc0JA9Vsw7MTEgaVQCT54sP0eZyq9eurrSUKieopEySbksZt4YpeU6MUBGujWcDfU6hT7GqR8MXfoDTpjMVzTVEBRAFDqxEEgyFFpOAvWFiNV4lSV9DVFDABiCQDBOkG/e1hiRrHfgPcLDWWzSVFV0YFWAIPeDtiPmeNUKZcPVRerVXeWA0qxKqT3AkEA+GAm4WIdHjFFqhpq4LrqkXtpIDcosSBiWDgPcLCwsAsLCwsB8+dOahZlY7mrm1JFpC5moAD32PzwAyuWJDGwOlbkxuLc/zGDfS4zBH/wBznR7swfxwGyoALbQyLA7W4ifMmfLACXNt+WDvS3+dT/yqP+SmAvUk4NdKqc5geNGh8KCYAVUrQsd5PPy/gMFeGVh9UrgzHWUJ7xIre+8YCVNwO7BbhqfyTNfv5f71QYCVkpan1ZKXYABpBBNliASbk22vhzKoaa16LAlqlM0rSQplWuTa2kiPLAZAdNhJ8r9+CeTztWpUqCpUf9CQGidJDISw5EwGv3GOZkAtLo/WCtW0ejQgMZW2owDEyRJAkWk4vnBqMU1kb5Vz70B/1wL6U5dqKU+rKqjWZAJBLKWntzBixt3YM9HswtRqazdcpB9iKuAouf8A0dOf1F+TYsQ4Y7Z1qjITSDKSxFmiku36x1Rt7cR81wxKrZZAIUUKGrxJ1A+/GiLRXsqBzY+4wPh88BSuKcPMZjQjHVVpVSACSAaVYNtJiQffgbwepv8A1VU7H/hPjRaVPRL8yCfcGA+JPxwA6QcOSl2wslqdXWAbmabSR7CfOMBSk4gGrBFkMzCDItzG1xfBqjmEWqlPVcMqtKmQ2oXB28ud/DA3gSGpWjQFAnSoXnIAJJuTE38eWClbJoM0uoRLp/elRMeJiTgJPSDNZepUotQgtSQ6iiaFcspXaBBg7x3TvaPxLPs9J9alWZhYBoXtg3YiCZkWxZuhXR2n9XeoyqTUGldQuoi+/efkL3xWekGdMukAAOBE7dse7ARsskutzcja3PwwR44no+ftJ/ExgJnOKrSgyyywGoLOid2g+sVF45xywIXj2ZqN2md6YBEdkat4aCbcvdgLRwro9XzCa6enTJEswEERyuRYjliHnsnUpVGQlW0kXVpElZsQt+Y88VxuMAtdWjwYf+3+OCPD+J06gNMAgkzDc95i999sAeThKaQz5vLi2qF6yofaABB8MQGOiDrQAgGyjvI5k92PBwo79XbeSCY/w4l0O0QkhmiAqq7GLtsok2wDVLiKWHXObx2NMn2Ks4mFSrt2a1WDTIXW+xRWIYaxAJJviX/s6oilzTqhREnqHAF4Hr+OOshnlLnStdnJVD+gW4UaQNREdnT78BLy2UeqpFPhSX5uaUgbHtVCTO94t3HF26DcNNLM15opS7FOVUgwdI5gAGd8V/LKwF6TTIUB81pJJsBFKbnFq6Hs/XV0ailMqEBIrVKjMSqsJ1qLBSBgCPFujlHM1G1uQ2hVKgU9tRZSwKEuNQMK8rIJiZxDp9CsstYuXYu9Q1grGnZg6uSg0TawneG3vOJvEujpq1ut65kgJCrqAlG1SYYTIJEERfEap0VV65zC1Y1OtVdM76aI3Dwylae0R2zvAwEPOdAaAkrWdHdadIFmH2dA7O3aKKVgW7TWucTuJ9EctmKjSzKwTQVQqAFKFVkaTABhxP2kXkCCwOibLTqB827A1DUDOJKdlheWjnM2HZ2x1wXog1CpTqNmGqFQQbEFr1IBJqEaQH2gmUS4Agh3nOg1Cp1mp6vpNcwVtrqisfs3GoRBkRvOCXA+BU8rTKU5MnUzNGpjt2iANUCBfkBgjjl6gG5AkxfvNh7cB1hYWOXqACSQB4n2YDrCwsLAfO3SKojPUpBwDTzWaJLSAesqzAMbiL+YwNpZaI7WoBQLON+zYWkCxwU6Q5QlqkAT9czc372WJvAgD44ALUVY1FZ0hTpExtvCkE238sA1Q4XVXdHHsn5YP8UoLUzCqbzTy8AGf6JJ8bXtyjELgWUokMWqssEyVaO+DpImLeG+PeIo9KoiK57VOk5JNpqU1ZviTgBvE8p1dTSL7EjmCRJG198Ssgf5Jmrc6H+Y2G8zxJlYhwjEGDqQHa29jyxLy2d1UK5FNBTUUzUCkjV24SDJ0wSTbxwHvAKRPWEMFimSLyQbEGBJsRjjhnG3Deur/ZVTOqZsSIusavxtu3Tq0/sHSrEA9q4BNwSQBcfPHGVqUkqOySzBGsyDsxBLSCdgD7zgLa2dy9OpRFfSyDTGtdSiEBYC0D1mAnY+U4l0MxROa1ZZQVNJkEABQJ+yfKLR+OKrxugzOlLrKZaFYhiQ7HSQv2YMLaZkmZ2wS4Rl1QKtTUB2tWgrIPIktaLfE3GAicIeImqrqpW4kECbDv5QMXDJcYRTdrSd5sD7z7/9cUhOHZgU6oVFBLUtOnSF7Bckidxt335b4eTI1AyqKpIIEqVX9UFtlkdqRY+PPAX3iPEhTRSbq0qCLyTqI28o8JwK4tqZHdh23pVbCeyvUtpUc52J8cC8xmajVRSDkpAIsABMkgW7Vr378Af9uOGcNyMXJIO8BfAyVm+55TgPehWZCZtC2wJJnuDL+GLXm+CdZm+tmBICjkSukjnETHn7MUqrxIjM0qwRQKirTNjKlUCEb9wUja2NRy66KlNSQxN5AMevFt4FhzwBGhwlaaaFMKOZM+HkPIRiudIujq10NWk41C2pbqYIIDgWNwPEfA2LpDDUILEKd4+APgdvbit9HstpzELZHVxUHIgISCfIxfxPfgM6ynD3zmaFJzTRk9ZahMHSZYKADJK3i0jni3ZP6MXIlnQeAB7vyPLFf4hpTi6VCDoRlLkDb1gJPfYf3caR/vjl0IUNIInWGQJYXgs41R4YDNOO9GGyh0mDOxE/wxX2VkcMOy6kMpG4IMj3HGvdJAmYollp1HIuG06Rf9+CRHdOKXxHoRVGWbNEqFADFJJbSbSbAA84+PLAPVOmGdqp2q0K4BIsLRt6o35icMLmm166VTSRpgg3EKBYhhBwAo8SdQAr0QBtIJPtvvh0cVqn+nUeVMn8DgLE3Ecw8dZmXYTqi9+8XJEEeGOaqhjU1F1VmDAgQWimoO632xX/AK/mDtWqH92l/wDxjxqmZbd8wf7B/gMBcsjlgCC31phz9MUn2oFJ9+NE6AaTXrstNkBVNMtqsFVTfUSe0DvjC1p5g+sc4R+8w+Zxpf0H0NOZzHZrg9Womq4YetyHLAaRxTgdarWWomZemnY1UxqhtLGYIYRqQkbbhTgavQ/MJSpU6edqIKZG2qCOrpoRdyY1K7Bdh1hEWBxN4vwSvUq1Hp1Qq1KQplTsYWtc9gkHWybHYNbvYr8CzdSmoespdK71UM209W4pA+jG1QqdrAWMgYBf7p1vSqc3UanUy5ohHLPpYoE1yzEtfU1zPaImAIfo9Hq61qTjN1DTpmpNMliGDO7KCWYliFZVlp/RgiJOImX4PxLSuvNjUB9nTpN6hEzRk/0QO1lbvkvvkOI6nIroQXOkExCnXBtStEoNF/VJ19qMB4/RvMwsZtwRrk+kk6tjHW6ZPMEaR9gIb44zXROs4RfrT6VLEajUYiX1qQetuwsJfVGkadN8Pvw3Nmkys6u/1laiS7KBTWor6SUp9wKxBFxJOB1HonmRXFXrbCrqANQsNOqWJBpDU7LC2K6YB1NtgJua6MV6qaXzMkhpjrQoJqGosBawMCy3JICjTpkzHfohmWJ151nQ1delg0RqDRZxcAQAZW5OmQMFujPDKlCkyVCDLllAYtpBAtq0ID2pNkXfmZYl8AsLCwsB889Ia+gO3dnc7I5GGU/xwGzNJKVRgF7OhCdIJPbOpvEn5wNsFOkyytYRI+vZu3fJE/DEHI5tmFXUSWanSIMQYVotyi+AE0Wy5eOsZOfbUkzFxYWvO8Rixccy6k06mo/oMvbSTPolHLa1/bgAmaNXtEKp2hbDs29mC3EarddQUPpZ8vRFryNFvgMANzyo5Zw+5Y6dMb35mecbYk8N/medH7NA/wD7o/HEDjNBKVd0kHSSOU/mMdcO4kq06yBTL9WPIK5f2XAHjOA7q5Y9WJ8geUgS3ulfecLgKjXXm85asPguH69QdQhYGNbwRzPZn3W9+JHRLIrVraaaVWNRHW8Rp+2Lmx27sBG6Xk/W1abmmlxI7+/Ft6JUGqU0JMs4ZSTzOmQfO/wwN+kHo09JEraGhdILFTHaF5j1Ye39rngt0DUjqFJEMheADY6WG/PbAVitncx1eZcPJp0xFh2e2QSLbwI8PZGB1Pi7UMyaYGoVKdCSSZUvRRmOx3diThcVz9TL9dTUKRU1U3kSCAxPZgxv54GdJK79aBJA6mhbzy9PuwFxz/E3RZOkAIpMm5OloAttIA9oI54hjNgu6NTAYI2ggKI9GzOTaZ0WEc746zbCorE8qdBdxuqt+OIJqEMAiktofUdX7LTyMdgx5/EGuA0qQbqxqhoaGAOlluGBEbCVMC4JHPF9ynSACoispUoRczcWnfne/dgNwjimX66l9YWmRrIkIXYkTpsRpIN+QiR3YMcf4VQqu70tSNKgAEDTfSYBBCyD7xOAt7ZhWEWvuDscV3jPFUoU6mhQgI7TcyO4E7DywO4HxFTTqUsxU9MhgWjWpA0kW35R5YqvG1qFmFVvVMQLKIMW7z4nABKfE+szDByAlUqjEyAgDKQ1tisT4jUOc42ilk8tU6tqarpT1SBKnyNhy5YwKtTgzsDce63wxqv0bcX15QBqgBpHRGrkNiRG0GPYcBdsy3ZhbAYq/SbNmpSp5VZArOFqNYnSkEhRbeAJPjg2mbFQwpB8sFF6IU2h6gllB0j9Wdye8/L5BR04Qo/W9yj8cdDhgBvrgxzGIHTniVXLHq0Y031SGidaQdiyFdyJ3OKrS6aVzWUtV9GAAVgDUQsEmxIlr2PsG2Au1XL0xvq/vDDSikfsn2v/AAGKlx/pAxQBH0MYMqQbeY2wJo8fq66eqoQq+tBPa7RPa77GPIDAabQyNI7KP7x/hi3fRzk1StWgASi7Enn44zrhfEmYBlAIPiPxbGi/RxWdqtXUoA0L3freDHAWHjFDPmuDl3pijoIIYCQ/ahjIkgHTYcgw5ggctHizLVioisIC6ghBIKSUimIBGu7TMrYQZL8UrZzrNNBU0EJDMA0E1QHJHWqezTkgAGb3EAEO+e4uTpFCkoNRl1AqQFMANepJi52vFxgHH4ZxMjV16ioQ/wCrpW1QooXQRp1ClJMsBrhsd5vJ8UlRTrU9MVAxKrqPbfQx7ET1fV7CJDSDIxHq5zixRl6lfUWGGjXJTtW64KG1/tQokgtABf4gvEQwNKCFVGUMFgkUKwdWPWKzTV6vewkG8GAlUMjnlFYmrLmmvVSV0hlLbgUxGoaNRHeYAgYj5bhnEOtSpUrL2ZUqNOkqWpbjRvAqGRBmBMWx3XrcQb6wvVqoWpTNAoRLKKwLTLifRiSCV3InniO+f4rJihTjqkI9S7ymofphHZL84BG7CNQNLkuMdW016XWCAAFTS0kljdLEWjaxMgmGxOrcPzweq9OogL04CmCocIg1AEEjtBhExsSDiXwF83JXMLACgg2MkmTJDk2MiNMQFOokkAzgIfCFrCigrkGrHaIiCZ8LbRt8MTMLCwHzb0oqnq6/eOIZr5j/AE9+BVNSKdNt+xpN5A52EW8r4JdI2n6xy/l+a+LCD4bfPAzWeriDyb5C3y8xy5gIbK1h2VkqZ2Hf392LHxjINrytTUqlMtRWDvOkjfbn8MTMu8wATBAuDB27xhzj2TDpSUsw9HSi8gwWWW7zvfAV3i/DOuqPUapcseU2uRzxJ4bRNUOWIY00mYiTrWmNXj2iZ7wMKnUSlWNCapfVYjSFsOYMnl7JxN4IrBc0LxoVj3z19IjcePwwDIy1YFChQqR9uCoYXIClTPL44sXRnilTLVC1RKbagQRTFNIMgzIpghZBHuxWlzTFgZPrm2wEiTAFhfuxcuBUFckkAxG4nvwDnTfjr1sq1JFB1gCx1WYhpsJEAd28d2Gehqycus9pUdT7A+C+f4VTKmFW0zb/AEwJ6HCMxTEWip918BnfSiqWqueRqVD/AI3xzxWjrzCWt1FDytl0ifCcddIx6R/33H+NsMcXr6ayMT/Q0fjl1HwwB/jdF6KDSdU06Rkjbsz8jGB+Sd2QswDAa7HxpPJ2nYfDxw9nOIMcsS0ag6pbu0pp28BjjhdYEFSDqhrR30XJB7rGPPAcZashWmwO5WY+wQTII+IPOfDFxoZ2kvWaJEupYtIHrAws2NhMDniiZc9X1RSms1GIZmUEghrKJstoPtxZOIVhqoqUYl6qoSOxoMghXtHaHKAYDd0YCw8OptXqEoF001hj5R3ju2jAnpjko+sQTIP3qkWxI+jqitHJ5svURkftIdQBqLoOqATINtJG4PswHzvDqfpCtNUEgiBYAuLDmBEjytgAWey/WSAPVnl+qpmPIDEjoR0VfNZkFlIo0gXrPFgEGrTO2pogDxJ5Ysn0f9HvrlRUZmFMKz1I7msVBiQWmJ7tRG2NJ6UTTyb0csgDVNNCkiiB2zB0jkQktPLSSdpwEf6Oc2lenVrdSKcVToCghdJAIIkmWmZiADsBi4E4HdHuD/VctTo6tRQGTykksY8JJjwxPMwJ5/nvwArj/AKOapGlVTUu471Pep+yfybYyvpr0Ay+XoPUVn1qqgA6IY6gpJhBJgz542wKMVvpl0aXOUKlLZgupD3NePz3E9+AwLo70fbMvpUTpBLdpV5gD1vEgYM9Kuhz0MulQU4CIA51obmowG1ye0omNh4YF9G+kL5Ko7aAzEFWBJEQQfmIwT6R/SA+ZodQaIQNpJMk7MGsPZgOeAVCtNYJi+2Nd+i2orPUIZidCyDsL+Uj24x7g1Q9UsRz+Z3xrP0TA9bVJH9Gv3jgLXxXi2apZhxTotVp9UGACmzBarGGCwSSKa6ZntCBviNW4znOs1rRfq9B7JQx+mKBj2Ncin29AudgJwQ4rxypSqMiZd6kJrBAaG7FVokIQDqRFiZ9IDFrj850kzKugGUcwKjOFDNq0LXGlGNMAAuiEMxBPWJCmcAzkePZ1E1VqBKhQzswKEehVjEJAAfVM7fLun0mzFXL0MxRp69T1AyKrEEDUFBOmUJIAn1QTckCcSsh0jr1KNSqcqyaAoVSX1MT6xjq50AGZGpjB7MiDzW6TZgFguTZioESagB7Oq5NHneAJNu0EJAwHFLjecXUrZdmhWIYq368AkKsEBT6iy50Ex2hPqcbzizOXZvTKos3qOz3GldlAUdqLHUdwDG4r0jzgdxRy7QitAZKjayFDrJCACbgBWY3vpNsSB0kzKgasqzE9YYUVNlLaQPRXsNRL6LMAoY2wDmb4lnHqNTSkUC1aY1wTKdYA1yuk6kkys6RYkNtFr5/PioSqMyo7nTpA6xV+tFVDaLTpoiZ+0veZnU+PZguqHKkFlqmZcqGplgonqhZoBkx6wgG0wKHSfNhHd8qzdhXUKKgvoy+pYNLVGqo5BN+w4IGknAWDgeeqVqCPVpmk5mUIIiGI2YAiQJv3898T8CejvE6tdGarS6ohhpUh50lFcatSiSJIMSLcjIwWwHzR0hYac0I24jmP+724D8Kq28AQYknmP4YJ8fT+dnn9frj4uf4fHArhSiPb/7T78AVyjlHKchdfInb2G2CfFKtqE86Sf5jjA6uwVg/JTDeRsfdidx5fRIe6mPhWfATFqWe3Mn33+eBnDCYzZG/VJb/AM+l+fbh7h1aUbvk4Y4RvmP6tY9ldP4YAJSelFRy7dd1oAX7OjTJJtvqgb+zF66I1ywkeHPwxnWYpFareNx5HF66GKTT32bb+zgLfxNYQ+M/HFZ6OZrTVDSAF6yT3AB588H+K0pS/dbFHTNOtNnQlSGIBG47ZwAjj+WNWtVNOGl3cQwuuo3F9rg4icS4TUrVUCKp9DR+2q/0KjmfDEPNmUDEyW3OqZJF7Tve/nhzihZalODEU6BHmKSGfOb4Au3CSWqUyZBFMghphgHAvuLjEXheXcu8yOzUcHzpPEzy1HRPeRiQXqUyZYAWME7xMTEwA023vhzJohrEhVcN1gtcAujgTHqwT63kcA30NRGasjooAVXGqQiFWu5NyCJAF76ovti9dHxQYtSME6wQjA30sSjKWuHFjHMX78UbhDPSdXamzhyGdRIspBXb1YmQDzG1sXjPZvK5qh1mWCtXphdVKQHYAXHZMVORlSdiBe2A7zHQ/qqyw5NMdtJWy6QFCyDeZnYeqLYrnSRhRpVFUggadrfa5Yc4bx40zrT0tEmXoPcpyJWeXjtyYAwcc9M85SqKDRACsgsoAuGJII5HlgLd9DFKMjUqR61UqD3hEER3jUW9s4v1KgAQSJYTHeJEHykDA3orwX6rk8tQNyi9r94gs0f2ycHPLAc6J3wm3wsclcA4MRsyIDH9lvliSMRuID0beIjAfP30ocCFDiFRkslb0osYBJhwIH6wn+0MVE0ye74/wxvfTXo/SzdBjU3panRrgiRJBg3UwQfIHGTrwSj3MP7TfxwEXhmb0dldrxJXe0dxjnjVPoUqOcxmNTSOqW3jrN8Zk3BkGzVB/bONI+g7K6MzmO059EvrGftna2A0ji/SgUKhQ0ajgKGLKUgStR9mYEwlNzYfqjnaPS6Yek0NRc+kZC6lAoiqtPYvqMB1JgXvHh7xvpd9XrGmaTMECsxDJJU067kqpYer1XOJvF4B5r9PMutWpS0VS1NirQqgdkMzN2mEgBT4m0AzgGB03tTJp7smvYWei9QEDVKqCFBduzap+rjjN/SCg6xEpMHRzT7ekLIJH6wJJIMKLkXFgYI5jpUtOtVpMjMyNTChNMt1nVKPXZROuoBY2EExKyyeneWk2qQEpuTCxpqdWQSNcgDrUkkRvBOkwHHGumgotWpLSY1aauRMaTppdaCbgwVB7vVbuMM5/wCkFabonUNrcwQWRQmms1F9TTEDQxmY2mJkTuHdMaVaoiKlUa9mYKADFUwe3qn0NQbbriGnT+i1YIFbSHemxlJ1B6SDSNfbU6zYS1rKcBLz/S9KVZqJpVCw5iII0hwd59UVDt/Qv4T5wHpnTzToi03XXTZwSV+xUNMixncTMcx4xzQ6c5dyoAcFmCqDouS9JQLPY+lVtJ7QAaQCIJXgnExmMvTrhSvWKG0kgxPKVJB/OxtgJ2FhYWA+ZukTWzgj/wAfVP8AiqDAjhkfx/unbBfj4/n3/Xv9+pgBk2iRBvPy/jgLEtNWJU7EEH22w9m0IyqhrsKQBPeRUcT8MDcq9lLVNPeoTUwFoiSAffidmc4jU1JBJemRuFIis5kjbbu7/ZgI+WrkA+M4ZpZooWYbFRPj6QkD+8FPsxFpccowFvc8x3+W+JeRhutUDVopsfIsyge0Ax/aOAF0m6xG/Wpz7VN/gcXvoCoNM+f4DFRy3AaqNrvPcEeLi4JIE2xcPo7TsNN4cju5A7fDAWrP0gUPl3YzxqMo429JHxxo/FW7J8jjOBT9Gw76nMx8fPAVDLAbEc4Iju9mHuMITWpBb+hoGJt+iXfuGDdd9H2EB77n8YxHzuary4RoilSOyzLKs3AkCJgchAwHnDiDTqAyUZkiRaFJLGe87nHiZFQ5dnIZizaZAgkMbw06R622wxEoCuVbVqY27+dhv3mfcce8HyLdaFK7rUmOXo2HLzHvwHWYywrGmnXFzttYljzJgb232AwJ+qNTqU4UySpSRE7Eec2xYeA5BBmKZNyaikb/AKwwPbO1Wq0i7HsBQJPIGZM+ttue4YDRukP0eHKJSanUZmgBmjdgO1bcyJI3MAg6sH+jXRJEpMlcUqgcowUAsqspnUNaDSSIBAnbutgN0e+lunm0FDM0B15EqZApVGXtDvKMSJ0wQTabxgzwHpQHVdXZJt2rXG4E7x+RgLdSzQ1IlyZa/sLXPlb2YmIItgJk6FOvUDamDUu0CjQb2huRB7j3YNwZ/PwwHoxyd8ehu/Hjd4/PtwDgwzXuCPz+d8dDz23xBzlfStTyt79P44CndNuK9VkapP220f3iAf8ADq9+Mq/2qvP5/mcX/wCknPrTWlTN9TM5E+wcj+tzxn2UzCdoxEm0kCASTF974Do8VQ8/l/HGk/Qfmg+ZzEf8JfvnGdFkPIf4D+ONF+hCkozOYgAeiX7IH2z3YDReLdJ6NCqUdHOnSXbQSArJVeRAJaBTaRFgZ5HDy9IcoWrAMC1IhXhCTJbQALds6uzAm9se8TzeSSpFfqusKEwygsUAYHkSRBe3cX5TiKnF8g9QqopMayjWwVdLBgmkVDHa1B1gGdxtIkHq/SrKqTqLyP8AlVCSRE6RplisqGj1SQDGIvE+mNCkTCM6hWLFVP2NJKrIh4VjsYBEGJx03EsitUKKVPt0VqlwiR1YVgpM9tgFBAhTAI2BwzmuN8MXU+mk7GmWOmkCWVaReC2mB6NYAYjuwEul0qy8EsGSC29NrBWKy/Z9GWfUADcmYnD+V4/lndVWQz62Gqmy+oSG1alGk2O97eWHcrk8rWRXSnSdRqCnQtplHAtaYKkeYOJK8NpBg4pIGWYbSsjV60GJE8+/ACKfSmi7oKaM6latRjoYFerWm/qlZlhUQiYkML3APGW6bZbS5cNSCBWGpGuHWi3IQG1VkXTJMkHng1l+G0afqUkT1vVRR6xBbYcyAT3wO7HC8Hy4XSKNILGmNCxEKIiNoRBH7C9wwD2Uza1UWohlXAZTcSCJFjcYexxRoqihVAVQIAAgADkANhjvAfM3SBgK2cog9ps29S9oAeoCO/nvtgavD0pqWaohYi0FrXkct+V8SekQLPxB4ErnWAPMDrKs33E2+GBGVDMomZ7zyE2jvwE+jUpwCXOruCT8SwGOMxWKBWYyHDFYiey2m4giZHInA2rnKcW1hvEAqfjI5d+JudqDqcoxIEo5N4Jmq23I8sBxTzijtmmpN7lF1COcHzwQ4XxZ6wrEMQKdJmWAF7QK37MRYkYDvmFkl2MFo9gEcvfgn0dSn/KQtQMvUNJgiJKi/wDpPngA71mZyWZm/eJPunGhdAnbT2WIBMRbeB34HZHgvDKQVs3VcFoghwabWuVNMFtHiffi58F4dlQQ2VdGp29Vy8Ha5k7+OAm8aosFU6iBFx2YMeUn5Yzam56ljOzm+/2o5+GNQ6Q52hoAqVqVKBHbdV+ZnFH4qnCHpNSSu/bZb0gSCxYD+k7MFt4PfgKV9daoCTc3HKPdGHeM1CCFVSS1KhJsfVpKYA/OwxDzIRHZab61ViEfSRrUHsmOUi8Ym5nNBa6TypUie61FT/pgOuF1W+rVyshgaRB22FUkDTHIe/HHAOK1TWuxgU60d4iizTfxjfHfDsyFpuDuWDexQ8/Ej3444FQ7ZI/4Va/nSf8A0wEjg/EKpr0Fd6jTWEyWixEb7378SaFTrjTp6m7ZQfpgRBYD1Xu3Pa+B3CqP8rpFgCRUQTzGGuCUh1lB3a6MDO8BSDB+OAaymUfr+3psCCAyyQy6eyOdm+GLtwPixfqqVUdalWpSQzv26gWSedzfnvfFN4Hkz9aoB2JidyTGlSYE7DFk4cCmdopsBmqGkRy65djzwGrdE+A1MpVzCs+um2jqzztrJBG43HM4sdLMAjfDFQH1gJufhbA3/ePLDsv1lKPtPSqBT4htJWPMjAGme97Y7nA7L56lUkLUR/3XU+8AyMe1qJA8PEx88BIrVIIjeNx+b4H8WrqBJIuBI7oIafKAce/WlS5dPIMP4yfdgTxbjVGopSmQzAguQLDwJO5/DAAs2uXzVVaFVWFcqWVhY8yb+qRINj3WxSePZNcrmGolpiDqI0htQB32JvBvgvwivPH2tOiiRPd6MT7y3xwE+kbT9fqTqMqhibeqBtPhgIzKDyB9gOND+hJAMzmIAHol2EfbOMlXOkRtAEQdUbzeT8cap9BvEutzeZOlVikllmPXPInAapxHo3lq766tIM2nTMsLXsdJExJidptGGa3RHKtRaiKelWQpYmQCiIYJJvpRL/sg74M4WAH5vgNCoSXUmU6tgGcKy9qAyqwVo1NEi02jDS9F8qKfVil2L21N9qn1RntSZS1/nfBXCwEXK8Mp03Z0WGaZu0Xd6hsTAJd2Mgc+4CJWFhYBYWFhYBYWFhYD5U47WYZjOrEqc3VMciRVqRPliFkGYkljJ9n4YsHGcqalXOoB2zmakTb+mqd/hf3YE5XglbXoPYMgSWEX5iLmI5YCtVqxmCNj+OC+fqDqcnvZHj/8pw1xLgValXNLSahkQVUkNquPbeIw7xdNNHLBhBC1B3wRUP44CNWqQBJXa4PO/LuxL4K6KuahrNlagAO4OpLGN8Q+KZIgrI0ygIm0g8xO48RhzgtGBXkT6Frd/aTASeNcEpUqKujOWJE6tMX19w8B8cQuAoTVhajISjklCQTpRmgwdiRg9xU9flVVSFC9WSzsFHaUsNhLG/jM7WOAnR+k61iYI9FV/wApsBBy8Mb3Pedz59+LFSoD6oTAnV3d7Yq9CsQdsWbrCciSLEn/ANQ4CDS2vFvLD3GGEk8+qoj300PyGBCoTMkk4LcVpFqmlVJPV0DAEm1JR+IwCymXY5d3WAdSrc8oY8/EYJ8Ey7Lv/wAOr470nxH4bRbqGVudRI7x2am/LE3I02FQrcA0qpBN/wCjYe3lgGOFU4zCEiPSCJ5wbx3xiLwpNOaokbMyyOW4GO8nSC5ynYTq3EjkLwSYOFwPNFqtGTJ7PIcmGA94bXIr0SY2b40zGLPRY/WqJFj9Zon3VQT8MV3huVZaiMywultO8mVMR4csWXhXbzNI7zVBHsBwGyrMe/5nHNUCDYXEbY5oPIBn/XHNR+XiB+OAar8Lo1R26aNvdlB5+IOIL9FMtuKaL5KF+7GClKIx6TgAv+6tEm6I37wLfeJwP4vkhSOkBQCtgogDcCABA2xaQ2K70oqdoD9j/u/+PfgMv4Fx2nS4vWq1G0qzPT1chsBq7hKATyxx0zzFLM5pnRpUALqU76ZmJkETN+e+AOap6czWJBvUci28sdsSKeYSAux8RB+OAZ/2SOTn2gH5RjS/oIyhp5nMksCOqXlEds+JxnaOOTY0b6HmBfNgqXHUCVXdgWIIEXv4YDZ9Y78dA4oWe4PlnOscPzGoaSwAIDKrgx2pBYk8gG7PrAQSdyPGSlPQmUrqEUaVIEkSVA3JmBPtEkXICwYWAeY6RVKZGrK1SDT1sUBYIQmoqSVE3lREmRcCRLn+3KhVIy1XUz6SCI0AOFJYxHqHV3HadyAMYWANHpJWO+TrTpDAgWM6ZU6gpVgSdx9nHK9J6sMTkq4ClpkCTp5ryMg2ve/dgLBhYCVeP1QGIylUlar045sqqWDraCrRAuLkXxyOkdTUv8jr6SdMhbrvcgx2TG+9xIBkADuFgDR6R1mqCmclXXbtGNNzG4tbc/jhyh0ppsqsUdSQDpIuJEwfEYD5449Xq/Xc2btqzFVROxiqYHuEew4ENnWLEElFIm0m/KJNj5YOdKsuUrZwF9UZpmFoC6qlRoHfvirfWGCgAJAB3W/jfc4B88WYyNVRoPZlzO8k25k3mcd18wXWZBILCDcibmL35nYd+G+G8VQTqo0bR9hpPkQbYI5vPhEDilTIeVJXWJAtB7Wkz5DAQukPEqtcUkqaT1SkKVETqImeXIWAA3tjzgVCDVXUBrosiyYAJZYk7DzwQyXGMsVZ6oWmyiAgQsX3ghmJCGd/Dadse5bjdGpU1FCsKYKKsgxMhRCkg3kjeMBHy9Co6LTVbkwGJEEqOdu7eMMcLrVFrvTqKAypWBjvWm1rGDfuxYuH0MuSdNRgxmJinAkaiGkwQOeA1NCMzUBYMQtcFpmfRuJnngK5SaTg4Kh+rFdOwB8b1GA+6cAqIviwJIyrbfZ8/Wq/jb34AUKGldTzHcv8TgtmqzJVbSXX0NLtIJaeqQgWIt3nA45hoJtFrG+xG07YKcYJ60KpAJSjy76SbxeMB3wFWZGdmNnUgEySTqEknewb34n0Seu/8mr904b4VltNMsfCAJjuEfHfkRh/LimH11GgaSv97AQcplnbO09Ks1zsPAc8P8M4SKQWpVbSViwgAWsCe+Y92JWZ4soGmitv1mn4LMn2xgZnGLnVVYsZsNvh9n2CcBM4jxqmANKMxEdsyALiIAIJ+AxI6B5nreIJctGprwI7JGwtF+XhivHNOrFeXNSLe43+PLFy+jRNWaq1GVRopqBAj13G97+rHtwGu0m28Cfnjyu3aH55Yi64Yjvgj8f4+3DlV+0D4H5YCQj2x4XGGVqYbL4CTTbFf6WfYPetQf5Z+eDinADpY8Ckf2nHvUH8MBlPEq46ypv6x288RmcEQbjuIwxxoEV6g/a/+PhiItQ4An1CkbIfdPxxon0K5L02aAlNVELqU3Esbi8SN8ZScyRjUvoEqzmcyO6kn38BqFXo/WJJGbrKSOQWASOQaYE8vjN8J+j9XWHGbq2fVp5QSmpd4IhWAkW1mNhg5hYABX6NVSGK5uqrMfWvbaIGqOR3kdtrDs6faPRqopb+VVoYs0TtIgAXsBY25jxMnsLAA6HAa6oyHN1Gl9auR2l/ZsYK+e+OavRys1ML9crBoHbETIUCQJ03ImGBFzaTIPYWAD8K4RXpuzVcy1UTZSLRpUDwBkEn2X9bUYwsLALHkY9wsB86dM8khzebVmFIa2Ys0x9siyyTJAAA3kYoHWgc5t4294GLP0t/T8Q/6lv8zFWpbP8Auj7y4B7KUEqOF1kFyBdQALwLl9vHEvNZR6XYckqJEcrQbbEXjkJvgOnPFg4x+ho+Tf8AbgBuaqwNAUAC+0zPniXwplJggXGkW7yvd7cQM363sHyxL4J+kXzHzwBWnS7FE2ILup7+0FVpEftA+/DGRoRVaFvpqLGwvTYfkYey248/wGC7bHzq/cbAV9ejzAAu4uD2UAA2tJi+JSU1+ruFAFk7JP8AWd5HPx91pK5n1afs+WIXC/U93yq4AXQ4HUqAhVKzFybb3ub+6cW2p0fy09bUqAiFABMDsqF8ybbXw5l9j5D8cCuK/pk/cOA5ObUArSkifWa02AEKN7d/uxGeiJlzB8bn2DZcO8H3P7mG0/Sn9/8AHAPUuHs91GkHmdz+fdgll+EU0F+03efz8o9uCFH1vbhxufmuApWcyq64Y6SvZFjBANidIme8gH8cXH6J8sfrGaDFSGpILEG2o8txvzAwB4/6lPyb7zYsX0T/AKer/Ur9/AaBlmMw14BB98Y8Y9oeR+Yw3R/SN5n54eq7jyP4YDh6ns/Pfjqis3w0cPj1cA29btWwE6YH0NM91T5o2Ch3/PfgZ0v/AJuP3x91sBkXSM/yh/7P3FwNnBDpB/OH8x91cDsB4TjU/wD6f/51mv6pPvnGV41P/wCn7+dZn+qT75wG5YWFhYBYWFhYBYWFhYBYWFhYBYWFhY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44073" name="Picture 10" descr="http://2.bp.blogspot.com/-g_QEzt66ROc/TexJ-G9f9jI/AAAAAAAAAf0/3cVZeEwzgKk/s1600/Stanley_Miller_large.jpg"/>
          <p:cNvPicPr>
            <a:picLocks noChangeAspect="1" noChangeArrowheads="1"/>
          </p:cNvPicPr>
          <p:nvPr/>
        </p:nvPicPr>
        <p:blipFill>
          <a:blip r:embed="rId4"/>
          <a:srcRect r="31000"/>
          <a:stretch>
            <a:fillRect/>
          </a:stretch>
        </p:blipFill>
        <p:spPr bwMode="auto">
          <a:xfrm>
            <a:off x="0" y="1428750"/>
            <a:ext cx="46101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643438" y="2786063"/>
            <a:ext cx="4500562" cy="6461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     Результат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синтез аминокислот, мочевины, молочной кислоты</a:t>
            </a:r>
          </a:p>
        </p:txBody>
      </p:sp>
      <p:sp>
        <p:nvSpPr>
          <p:cNvPr id="344075" name="Прямоугольник 10"/>
          <p:cNvSpPr>
            <a:spLocks noChangeArrowheads="1"/>
          </p:cNvSpPr>
          <p:nvPr/>
        </p:nvSpPr>
        <p:spPr bwMode="auto">
          <a:xfrm>
            <a:off x="142875" y="5286375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Электрические разряды (60000 В)</a:t>
            </a:r>
          </a:p>
          <a:p>
            <a:r>
              <a:rPr lang="ru-RU"/>
              <a:t>Давление (</a:t>
            </a:r>
            <a:r>
              <a:rPr lang="en-US"/>
              <a:t>n</a:t>
            </a:r>
            <a:r>
              <a:rPr lang="ru-RU"/>
              <a:t>Па)</a:t>
            </a:r>
          </a:p>
          <a:p>
            <a:r>
              <a:rPr lang="ru-RU"/>
              <a:t>Температура (+80˚С)</a:t>
            </a:r>
          </a:p>
          <a:p>
            <a:r>
              <a:rPr lang="ru-RU"/>
              <a:t>Смесь газов (</a:t>
            </a:r>
            <a:r>
              <a:rPr lang="en-US"/>
              <a:t>CO</a:t>
            </a:r>
            <a:r>
              <a:rPr lang="en-US" sz="900"/>
              <a:t>2</a:t>
            </a:r>
            <a:r>
              <a:rPr lang="ru-RU"/>
              <a:t>, </a:t>
            </a:r>
            <a:r>
              <a:rPr lang="en-US"/>
              <a:t>CH</a:t>
            </a:r>
            <a:r>
              <a:rPr lang="en-US" sz="900"/>
              <a:t>4</a:t>
            </a:r>
            <a:r>
              <a:rPr lang="ru-RU"/>
              <a:t>, </a:t>
            </a:r>
            <a:r>
              <a:rPr lang="en-US"/>
              <a:t>NH</a:t>
            </a:r>
            <a:r>
              <a:rPr lang="en-US" sz="900"/>
              <a:t>3</a:t>
            </a:r>
            <a:r>
              <a:rPr lang="ru-RU"/>
              <a:t>, </a:t>
            </a:r>
            <a:r>
              <a:rPr lang="en-US"/>
              <a:t>H</a:t>
            </a:r>
            <a:r>
              <a:rPr lang="en-US" sz="900"/>
              <a:t>2</a:t>
            </a:r>
            <a:r>
              <a:rPr lang="ru-RU"/>
              <a:t>, пары воды</a:t>
            </a:r>
            <a:r>
              <a:rPr lang="en-US"/>
              <a:t>)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45091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45092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5093" name="Picture 2" descr="http://rudocs.exdat.com/pars_docs/tw_refs/256/255968/255968_html_m43ea49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0"/>
            <a:ext cx="7858125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46115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46116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6117" name="Picture 2" descr="http://wsyachina.narod.ru/earth_sciences/life_genesis_8/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50"/>
            <a:ext cx="8955088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836613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/>
              <a:t> этап химической эволюции – синтез белков-полипептидов, которые могли образоваться в водах первичного океана.</a:t>
            </a:r>
          </a:p>
        </p:txBody>
      </p:sp>
      <p:sp>
        <p:nvSpPr>
          <p:cNvPr id="347139" name="Oval 4"/>
          <p:cNvSpPr>
            <a:spLocks noChangeArrowheads="1"/>
          </p:cNvSpPr>
          <p:nvPr/>
        </p:nvSpPr>
        <p:spPr bwMode="auto">
          <a:xfrm>
            <a:off x="468313" y="3789363"/>
            <a:ext cx="2809875" cy="1582737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3200" b="0">
                <a:solidFill>
                  <a:srgbClr val="000000"/>
                </a:solidFill>
                <a:latin typeface="Tahoma" pitchFamily="34" charset="0"/>
              </a:rPr>
              <a:t>аминокислоты</a:t>
            </a:r>
          </a:p>
        </p:txBody>
      </p:sp>
      <p:sp>
        <p:nvSpPr>
          <p:cNvPr id="347140" name="Oval 5"/>
          <p:cNvSpPr>
            <a:spLocks noChangeArrowheads="1"/>
          </p:cNvSpPr>
          <p:nvPr/>
        </p:nvSpPr>
        <p:spPr bwMode="auto">
          <a:xfrm>
            <a:off x="4932363" y="3644900"/>
            <a:ext cx="4033837" cy="1800225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3200" b="0">
                <a:solidFill>
                  <a:srgbClr val="000000"/>
                </a:solidFill>
                <a:latin typeface="Tahoma" pitchFamily="34" charset="0"/>
              </a:rPr>
              <a:t>Белки-полипептиды</a:t>
            </a:r>
          </a:p>
        </p:txBody>
      </p:sp>
      <p:sp>
        <p:nvSpPr>
          <p:cNvPr id="347141" name="AutoShape 6"/>
          <p:cNvSpPr>
            <a:spLocks noChangeArrowheads="1"/>
          </p:cNvSpPr>
          <p:nvPr/>
        </p:nvSpPr>
        <p:spPr bwMode="auto">
          <a:xfrm>
            <a:off x="3276600" y="4437063"/>
            <a:ext cx="1655763" cy="287337"/>
          </a:xfrm>
          <a:prstGeom prst="rightArrow">
            <a:avLst>
              <a:gd name="adj1" fmla="val 50000"/>
              <a:gd name="adj2" fmla="val 14406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 b="0">
              <a:solidFill>
                <a:srgbClr val="FFFF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2" name="Picture 2" descr="коацерваты"/>
          <p:cNvPicPr>
            <a:picLocks noChangeAspect="1" noChangeArrowheads="1"/>
          </p:cNvPicPr>
          <p:nvPr/>
        </p:nvPicPr>
        <p:blipFill>
          <a:blip r:embed="rId2">
            <a:lum contrast="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63" name="Text Box 4"/>
          <p:cNvSpPr txBox="1">
            <a:spLocks noChangeArrowheads="1"/>
          </p:cNvSpPr>
          <p:nvPr/>
        </p:nvSpPr>
        <p:spPr bwMode="auto">
          <a:xfrm>
            <a:off x="3352800" y="304800"/>
            <a:ext cx="4724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800">
                <a:solidFill>
                  <a:srgbClr val="990033"/>
                </a:solidFill>
              </a:rPr>
              <a:t>Коацерваты - зародыши первобытной жизни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/>
              <a:t>Свойства коацерватов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535487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Избирательно поглощают из окружающей среды вещества</a:t>
            </a:r>
          </a:p>
          <a:p>
            <a:pPr eaLnBrk="1" hangingPunct="1">
              <a:defRPr/>
            </a:pPr>
            <a:r>
              <a:rPr lang="ru-RU" smtClean="0"/>
              <a:t>Увеличиваются в размерах</a:t>
            </a:r>
          </a:p>
          <a:p>
            <a:pPr eaLnBrk="1" hangingPunct="1">
              <a:defRPr/>
            </a:pPr>
            <a:r>
              <a:rPr lang="ru-RU" smtClean="0"/>
              <a:t>Не способны к самовоспроизведению</a:t>
            </a:r>
          </a:p>
        </p:txBody>
      </p:sp>
      <p:pic>
        <p:nvPicPr>
          <p:cNvPr id="349188" name="Picture 4" descr="53yry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3933825"/>
            <a:ext cx="2808288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9189" name="Text Box 5"/>
          <p:cNvSpPr txBox="1">
            <a:spLocks noChangeArrowheads="1"/>
          </p:cNvSpPr>
          <p:nvPr/>
        </p:nvSpPr>
        <p:spPr bwMode="auto">
          <a:xfrm>
            <a:off x="2484438" y="6092825"/>
            <a:ext cx="4124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3200" b="0">
                <a:solidFill>
                  <a:srgbClr val="FFFFFF"/>
                </a:solidFill>
              </a:rPr>
              <a:t>Коацерватные капли</a:t>
            </a:r>
          </a:p>
        </p:txBody>
      </p:sp>
      <p:pic>
        <p:nvPicPr>
          <p:cNvPr id="349190" name="Picture 6" descr="ц3ффукк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3933825"/>
            <a:ext cx="28082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/>
              <a:t> возникновение мембраны, молекул нуклеиновых кислот, способных к самовоспроизведению </a:t>
            </a:r>
          </a:p>
        </p:txBody>
      </p:sp>
      <p:pic>
        <p:nvPicPr>
          <p:cNvPr id="350211" name="Picture 3" descr="4tbc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7600" y="2917825"/>
            <a:ext cx="2547938" cy="3074988"/>
          </a:xfrm>
        </p:spPr>
      </p:pic>
      <p:pic>
        <p:nvPicPr>
          <p:cNvPr id="350212" name="Picture 4" descr="ври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2708275"/>
            <a:ext cx="2592388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3" name="Text Box 5"/>
          <p:cNvSpPr txBox="1">
            <a:spLocks noChangeArrowheads="1"/>
          </p:cNvSpPr>
          <p:nvPr/>
        </p:nvSpPr>
        <p:spPr bwMode="auto">
          <a:xfrm>
            <a:off x="3779838" y="6092825"/>
            <a:ext cx="175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0">
                <a:solidFill>
                  <a:srgbClr val="FFFFFF"/>
                </a:solidFill>
                <a:latin typeface="Tahoma" pitchFamily="34" charset="0"/>
              </a:rPr>
              <a:t>Пробионты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4800" smtClean="0"/>
              <a:t>Джон Холдейн (1892-1964)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8038" y="1905000"/>
            <a:ext cx="5472112" cy="4403725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Английский биохимик, генетик и физиолог. Автор гипотезы о «</a:t>
            </a:r>
            <a:r>
              <a:rPr lang="ru-RU" i="1" smtClean="0"/>
              <a:t>первичном бульоне», </a:t>
            </a:r>
            <a:r>
              <a:rPr lang="ru-RU" smtClean="0"/>
              <a:t>один из основоположников популяционной генетики</a:t>
            </a:r>
          </a:p>
        </p:txBody>
      </p:sp>
      <p:pic>
        <p:nvPicPr>
          <p:cNvPr id="351236" name="Picture 4" descr="Холдей0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989138"/>
            <a:ext cx="28702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5395" name="Text Box 7"/>
          <p:cNvSpPr txBox="1">
            <a:spLocks noChangeArrowheads="1"/>
          </p:cNvSpPr>
          <p:nvPr/>
        </p:nvSpPr>
        <p:spPr bwMode="auto">
          <a:xfrm>
            <a:off x="457200" y="381000"/>
            <a:ext cx="822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>
                <a:solidFill>
                  <a:srgbClr val="66FFFF"/>
                </a:solidFill>
              </a:rPr>
              <a:t>Теорий возникновения жизни на Земле существует довольно много, их можно разделить на группы</a:t>
            </a:r>
          </a:p>
        </p:txBody>
      </p:sp>
      <p:sp>
        <p:nvSpPr>
          <p:cNvPr id="315396" name="Text Box 9"/>
          <p:cNvSpPr txBox="1">
            <a:spLocks noChangeArrowheads="1"/>
          </p:cNvSpPr>
          <p:nvPr/>
        </p:nvSpPr>
        <p:spPr bwMode="auto">
          <a:xfrm>
            <a:off x="762000" y="1600200"/>
            <a:ext cx="4724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FFFF00"/>
                </a:solidFill>
              </a:rPr>
              <a:t>1. КРЕАЦИОНИЗМ</a:t>
            </a:r>
          </a:p>
        </p:txBody>
      </p:sp>
      <p:sp>
        <p:nvSpPr>
          <p:cNvPr id="315397" name="Text Box 10"/>
          <p:cNvSpPr txBox="1">
            <a:spLocks noChangeArrowheads="1"/>
          </p:cNvSpPr>
          <p:nvPr/>
        </p:nvSpPr>
        <p:spPr bwMode="auto">
          <a:xfrm>
            <a:off x="685800" y="2667000"/>
            <a:ext cx="426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FFFF00"/>
                </a:solidFill>
              </a:rPr>
              <a:t>2. ТЕОРИЯ САМОЗАРОЖДЕНИЯ</a:t>
            </a:r>
          </a:p>
        </p:txBody>
      </p:sp>
      <p:sp>
        <p:nvSpPr>
          <p:cNvPr id="315398" name="Text Box 11"/>
          <p:cNvSpPr txBox="1">
            <a:spLocks noChangeArrowheads="1"/>
          </p:cNvSpPr>
          <p:nvPr/>
        </p:nvSpPr>
        <p:spPr bwMode="auto">
          <a:xfrm>
            <a:off x="685800" y="47244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FFFF00"/>
                </a:solidFill>
              </a:rPr>
              <a:t>4.ТЕОРИЯ ПАНСПЕРМИИ</a:t>
            </a:r>
          </a:p>
        </p:txBody>
      </p:sp>
      <p:sp>
        <p:nvSpPr>
          <p:cNvPr id="315399" name="Text Box 12"/>
          <p:cNvSpPr txBox="1">
            <a:spLocks noChangeArrowheads="1"/>
          </p:cNvSpPr>
          <p:nvPr/>
        </p:nvSpPr>
        <p:spPr bwMode="auto">
          <a:xfrm>
            <a:off x="665163" y="5486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FFFF00"/>
                </a:solidFill>
              </a:rPr>
              <a:t>5. ТЕОРИЯ БИОХИМИЧЕСКОЙ ЭВОЛЮЦИИ </a:t>
            </a:r>
          </a:p>
        </p:txBody>
      </p:sp>
      <p:sp>
        <p:nvSpPr>
          <p:cNvPr id="315400" name="Text Box 13"/>
          <p:cNvSpPr txBox="1">
            <a:spLocks noChangeArrowheads="1"/>
          </p:cNvSpPr>
          <p:nvPr/>
        </p:nvSpPr>
        <p:spPr bwMode="auto">
          <a:xfrm>
            <a:off x="665163" y="3886200"/>
            <a:ext cx="4800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FFFF00"/>
                </a:solidFill>
              </a:rPr>
              <a:t>3. ТЕОРИЯ СТАЦИОНАРНОГО СОСТОЯНИЯ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/>
              <a:t>«Первичный бульон»</a:t>
            </a:r>
          </a:p>
        </p:txBody>
      </p:sp>
      <p:sp>
        <p:nvSpPr>
          <p:cNvPr id="352259" name="Oval 4"/>
          <p:cNvSpPr>
            <a:spLocks noChangeArrowheads="1"/>
          </p:cNvSpPr>
          <p:nvPr/>
        </p:nvSpPr>
        <p:spPr bwMode="auto">
          <a:xfrm>
            <a:off x="1403350" y="3357563"/>
            <a:ext cx="6553200" cy="2735262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 sz="1800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52260" name="WordArt 5"/>
          <p:cNvSpPr>
            <a:spLocks noChangeArrowheads="1" noChangeShapeType="1" noTextEdit="1"/>
          </p:cNvSpPr>
          <p:nvPr/>
        </p:nvSpPr>
        <p:spPr bwMode="auto">
          <a:xfrm>
            <a:off x="827088" y="1484313"/>
            <a:ext cx="7777162" cy="12969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Солнечная радиация</a:t>
            </a:r>
          </a:p>
        </p:txBody>
      </p:sp>
      <p:sp>
        <p:nvSpPr>
          <p:cNvPr id="352261" name="Line 6"/>
          <p:cNvSpPr>
            <a:spLocks noChangeShapeType="1"/>
          </p:cNvSpPr>
          <p:nvPr/>
        </p:nvSpPr>
        <p:spPr bwMode="auto">
          <a:xfrm>
            <a:off x="2339975" y="2636838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2262" name="Line 7"/>
          <p:cNvSpPr>
            <a:spLocks noChangeShapeType="1"/>
          </p:cNvSpPr>
          <p:nvPr/>
        </p:nvSpPr>
        <p:spPr bwMode="auto">
          <a:xfrm>
            <a:off x="4356100" y="270827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2263" name="Line 8"/>
          <p:cNvSpPr>
            <a:spLocks noChangeShapeType="1"/>
          </p:cNvSpPr>
          <p:nvPr/>
        </p:nvSpPr>
        <p:spPr bwMode="auto">
          <a:xfrm>
            <a:off x="6084888" y="278130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2264" name="Line 9"/>
          <p:cNvSpPr>
            <a:spLocks noChangeShapeType="1"/>
          </p:cNvSpPr>
          <p:nvPr/>
        </p:nvSpPr>
        <p:spPr bwMode="auto">
          <a:xfrm>
            <a:off x="7596188" y="2852738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2265" name="Line 10"/>
          <p:cNvSpPr>
            <a:spLocks noChangeShapeType="1"/>
          </p:cNvSpPr>
          <p:nvPr/>
        </p:nvSpPr>
        <p:spPr bwMode="auto">
          <a:xfrm>
            <a:off x="4643438" y="4005263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2266" name="AutoShape 11"/>
          <p:cNvSpPr>
            <a:spLocks noChangeArrowheads="1"/>
          </p:cNvSpPr>
          <p:nvPr/>
        </p:nvSpPr>
        <p:spPr bwMode="auto">
          <a:xfrm>
            <a:off x="4284663" y="4437063"/>
            <a:ext cx="576262" cy="935037"/>
          </a:xfrm>
          <a:prstGeom prst="downArrow">
            <a:avLst>
              <a:gd name="adj1" fmla="val 50000"/>
              <a:gd name="adj2" fmla="val 4056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52267" name="WordArt 12"/>
          <p:cNvSpPr>
            <a:spLocks noChangeArrowheads="1" noChangeShapeType="1" noTextEdit="1"/>
          </p:cNvSpPr>
          <p:nvPr/>
        </p:nvSpPr>
        <p:spPr bwMode="auto">
          <a:xfrm>
            <a:off x="2051050" y="4005263"/>
            <a:ext cx="5219700" cy="10477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скопление органических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веществ</a:t>
            </a:r>
          </a:p>
        </p:txBody>
      </p:sp>
      <p:sp>
        <p:nvSpPr>
          <p:cNvPr id="352268" name="WordArt 13"/>
          <p:cNvSpPr>
            <a:spLocks noChangeArrowheads="1" noChangeShapeType="1" noTextEdit="1"/>
          </p:cNvSpPr>
          <p:nvPr/>
        </p:nvSpPr>
        <p:spPr bwMode="auto">
          <a:xfrm>
            <a:off x="2484438" y="5157788"/>
            <a:ext cx="4267200" cy="611187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возникновение жизни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3276600" y="1052513"/>
            <a:ext cx="5486400" cy="46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2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ru-RU" sz="2000" b="0">
                <a:solidFill>
                  <a:srgbClr val="000000"/>
                </a:solidFill>
              </a:rPr>
              <a:t>Эволюция на уровне молекул РНК</a:t>
            </a:r>
            <a:r>
              <a:rPr lang="ru-RU" altLang="ru-RU" sz="22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ru-RU" sz="2000" b="0">
                <a:solidFill>
                  <a:srgbClr val="000000"/>
                </a:solidFill>
              </a:rPr>
              <a:t>в коацерватах шла </a:t>
            </a:r>
            <a:r>
              <a:rPr lang="ru-RU" altLang="ru-RU" sz="2000" b="0" i="1">
                <a:solidFill>
                  <a:srgbClr val="000000"/>
                </a:solidFill>
              </a:rPr>
              <a:t>миллионы лет</a:t>
            </a:r>
            <a:r>
              <a:rPr lang="ru-RU" altLang="ru-RU" sz="2000" b="0">
                <a:solidFill>
                  <a:srgbClr val="000000"/>
                </a:solidFill>
              </a:rPr>
              <a:t>. Так возник древний мир РНК. Мутации и рекомбинации в популяциях РНК создавали все большее разнообразие этого мира. </a:t>
            </a:r>
          </a:p>
          <a:p>
            <a:r>
              <a:rPr lang="ru-RU" altLang="ru-RU" sz="2000" b="0">
                <a:solidFill>
                  <a:srgbClr val="000000"/>
                </a:solidFill>
              </a:rPr>
              <a:t>  </a:t>
            </a:r>
          </a:p>
          <a:p>
            <a:r>
              <a:rPr lang="ru-RU" altLang="ru-RU" sz="2000" b="0">
                <a:solidFill>
                  <a:srgbClr val="000000"/>
                </a:solidFill>
              </a:rPr>
              <a:t> Параллельно идет эволюция связей между РНК и синтезом полипептидов, обеспечивающими их более надежное существование.</a:t>
            </a:r>
          </a:p>
          <a:p>
            <a:r>
              <a:rPr lang="ru-RU" altLang="ru-RU" sz="2000" b="0">
                <a:solidFill>
                  <a:srgbClr val="000000"/>
                </a:solidFill>
              </a:rPr>
              <a:t>  </a:t>
            </a:r>
          </a:p>
          <a:p>
            <a:r>
              <a:rPr lang="ru-RU" altLang="ru-RU" sz="2000" b="0">
                <a:solidFill>
                  <a:srgbClr val="000000"/>
                </a:solidFill>
              </a:rPr>
              <a:t> На следующем этапе возникает ДНК, их двуцепочечное строение обеспечивает устойчивость и точную репликацию (удвоение).</a:t>
            </a:r>
          </a:p>
        </p:txBody>
      </p:sp>
      <p:sp>
        <p:nvSpPr>
          <p:cNvPr id="353283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8893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0" i="1">
                <a:solidFill>
                  <a:srgbClr val="FF3300"/>
                </a:solidFill>
              </a:rPr>
              <a:t>Гипотезы абиогенеза: гипотеза биохимической эволюции</a:t>
            </a:r>
          </a:p>
        </p:txBody>
      </p:sp>
      <p:pic>
        <p:nvPicPr>
          <p:cNvPr id="3532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3" y="765175"/>
            <a:ext cx="257175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2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2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2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4608512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2565400"/>
            <a:ext cx="4392612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4868863"/>
            <a:ext cx="81851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398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ru-RU" altLang="ru-RU" sz="4000" smtClean="0">
                <a:latin typeface="Kozuka Mincho Pro R" pitchFamily="18" charset="-128"/>
              </a:rPr>
              <a:t>Новые открытия функций РНК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4581525"/>
            <a:ext cx="8713787" cy="227647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1800" smtClean="0"/>
              <a:t>   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1800" smtClean="0"/>
              <a:t>           Открытие новых функций РНК, а точнее так называемых малых РНК, стало важнейшим научным событием. В 2003 году были обнаружены новые подтверждения того, что молекулы РНК  - не просто посредники между ДНК и белками в процессе белкового синтеза. Появляется всё больше аргументов в пользу того, что РНК способны регулировать ("включать/ выключать") определённые гены, тем самым играя важнейшую роль в процессе дифференциации организма, а также его текущей жизнедеятельности. </a:t>
            </a:r>
          </a:p>
        </p:txBody>
      </p:sp>
      <p:pic>
        <p:nvPicPr>
          <p:cNvPr id="126981" name="Picture 5" descr="005b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484313"/>
            <a:ext cx="6335712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7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816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56356" name="Picture 2" descr="http://jiwoy.ru/wp-content/uploads/2013/09/%D0%9F%D1%80%D0%B5%D0%B7%D0%B5%D0%BD%D1%82%D0%B0%D1%86%D0%B8%D1%8F-%D0%95%D1%81%D1%82%D0%B5%D1%81%D1%82%D0%B2%D0%B5%D0%BD%D0%BD%D1%8B%D0%B9-%D0%BE%D1%82%D0%B1%D0%BE%D1%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15962"/>
          </a:xfrm>
        </p:spPr>
        <p:txBody>
          <a:bodyPr/>
          <a:lstStyle/>
          <a:p>
            <a:pPr algn="ctr" eaLnBrk="1" hangingPunct="1"/>
            <a:r>
              <a:rPr lang="ru-RU" altLang="ru-RU" b="0" smtClean="0"/>
              <a:t>Вывод 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001000" cy="5216525"/>
          </a:xfrm>
        </p:spPr>
        <p:txBody>
          <a:bodyPr/>
          <a:lstStyle/>
          <a:p>
            <a:pPr eaLnBrk="1" hangingPunct="1"/>
            <a:r>
              <a:rPr lang="ru-RU" altLang="ru-RU" sz="2600" smtClean="0"/>
              <a:t>Многие из теорий, которые прозвучали сегодня используют почти одни и те же данные, но делают упор на разные аспекты. Научные теории могут быть сверхфантастическими, с одной стороны, сверхскептическими с другой. Теологические соображения тоже  находят себе место в этих рамках в зависимости от религиозных взглядов их авторов. Каждая из гипотез имеет свои сильные и слабые стороны, но ни одна не дает точного ответа на вопрос о происхождении жизни.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1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03" name="Picture 4" descr="ap_earth_mars1_580x326_124471045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b="1" smtClean="0">
                <a:latin typeface="Arial Black" pitchFamily="34" charset="0"/>
              </a:rPr>
              <a:t>Божественное </a:t>
            </a:r>
            <a:br>
              <a:rPr lang="ru-RU" altLang="ru-RU" sz="4000" b="1" smtClean="0">
                <a:latin typeface="Arial Black" pitchFamily="34" charset="0"/>
              </a:rPr>
            </a:br>
            <a:r>
              <a:rPr lang="ru-RU" altLang="ru-RU" sz="4000" b="1" smtClean="0">
                <a:latin typeface="Arial Black" pitchFamily="34" charset="0"/>
              </a:rPr>
              <a:t>сотворение  мира.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800" b="1" u="sng" dirty="0" smtClean="0"/>
              <a:t>Креационизм (создание) </a:t>
            </a:r>
            <a:r>
              <a:rPr lang="ru-RU" dirty="0" smtClean="0"/>
              <a:t>–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религиозно-философская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концепция, в рамках которой все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живые существа и сама планета в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 целом созданы  Богом.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b="1" dirty="0" smtClean="0">
                <a:latin typeface="+mj-lt"/>
              </a:rPr>
              <a:t>Гипотеза креационизма находится вне поля научных изысканий, так как она неопровержима: невозможно научно доказать, как то что Бог не создавал жизнь, так и то, что Бог её сотворил.</a:t>
            </a:r>
            <a:endParaRPr lang="ru-RU" b="1" dirty="0">
              <a:latin typeface="+mj-lt"/>
            </a:endParaRPr>
          </a:p>
        </p:txBody>
      </p:sp>
      <p:pic>
        <p:nvPicPr>
          <p:cNvPr id="316420" name="Picture 2" descr="C:\Users\Света\Desktop\неделя химии\неделя химии\урок-презентация в 9 классе по биологии\73761_Гипотезы_происхождения_жизни\ppt\media\image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642938"/>
            <a:ext cx="3021013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 descr="IMG_19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 descr="IMG_19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 descr="IMG_19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img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610600" cy="640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4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6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7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8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9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0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1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bstrakttt">
  <a:themeElements>
    <a:clrScheme name="Fresh">
      <a:dk1>
        <a:sysClr val="windowText" lastClr="000000"/>
      </a:dk1>
      <a:lt1>
        <a:sysClr val="window" lastClr="FFFFFF"/>
      </a:lt1>
      <a:dk2>
        <a:srgbClr val="89C540"/>
      </a:dk2>
      <a:lt2>
        <a:srgbClr val="F0E5B6"/>
      </a:lt2>
      <a:accent1>
        <a:srgbClr val="3B4F18"/>
      </a:accent1>
      <a:accent2>
        <a:srgbClr val="CCC834"/>
      </a:accent2>
      <a:accent3>
        <a:srgbClr val="F49AE1"/>
      </a:accent3>
      <a:accent4>
        <a:srgbClr val="2AC9DE"/>
      </a:accent4>
      <a:accent5>
        <a:srgbClr val="927B74"/>
      </a:accent5>
      <a:accent6>
        <a:srgbClr val="769F11"/>
      </a:accent6>
      <a:hlink>
        <a:srgbClr val="0A6A21"/>
      </a:hlink>
      <a:folHlink>
        <a:srgbClr val="406EA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2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03. Плоские черви">
  <a:themeElements>
    <a:clrScheme name="03. Плоские черв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03. Плоские черв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3. Плоские черв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. Плоские черв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. Плоские черв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. Плоские черв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. Плоские черв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. Плоские черв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. Плоские черв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. Плоские черв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. Плоские черв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. Плоские черв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. Плоские черв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. Плоские черв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_03. Плоские черви">
  <a:themeElements>
    <a:clrScheme name="03. Плоские черв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03. Плоские черв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3. Плоские черв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. Плоские черв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. Плоские черв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. Плоские черв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. Плоские черв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. Плоские черв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. Плоские черв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. Плоские черв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. Плоские черв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. Плоские черв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. Плоские черв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. Плоские черв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Сеть">
  <a:themeElements>
    <a:clrScheme name="Сеть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Сет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Орбита">
  <a:themeElements>
    <a:clrScheme name="Орбита 4">
      <a:dk1>
        <a:srgbClr val="00ACA8"/>
      </a:dk1>
      <a:lt1>
        <a:srgbClr val="FFFFFF"/>
      </a:lt1>
      <a:dk2>
        <a:srgbClr val="006666"/>
      </a:dk2>
      <a:lt2>
        <a:srgbClr val="FFFF99"/>
      </a:lt2>
      <a:accent1>
        <a:srgbClr val="0099CC"/>
      </a:accent1>
      <a:accent2>
        <a:srgbClr val="6D6FC7"/>
      </a:accent2>
      <a:accent3>
        <a:srgbClr val="AAB8B8"/>
      </a:accent3>
      <a:accent4>
        <a:srgbClr val="DADADA"/>
      </a:accent4>
      <a:accent5>
        <a:srgbClr val="AACAE2"/>
      </a:accent5>
      <a:accent6>
        <a:srgbClr val="6264B4"/>
      </a:accent6>
      <a:hlink>
        <a:srgbClr val="00FFFF"/>
      </a:hlink>
      <a:folHlink>
        <a:srgbClr val="00FF00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</TotalTime>
  <Words>1100</Words>
  <Application>Microsoft Office PowerPoint</Application>
  <PresentationFormat>Экран (4:3)</PresentationFormat>
  <Paragraphs>111</Paragraphs>
  <Slides>46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82" baseType="lpstr">
      <vt:lpstr>Arial</vt:lpstr>
      <vt:lpstr>Constantia</vt:lpstr>
      <vt:lpstr>Calibri</vt:lpstr>
      <vt:lpstr>Wingdings 2</vt:lpstr>
      <vt:lpstr>Tahoma</vt:lpstr>
      <vt:lpstr>Wingdings</vt:lpstr>
      <vt:lpstr>Arial Black</vt:lpstr>
      <vt:lpstr>Verdana</vt:lpstr>
      <vt:lpstr>Comic Sans MS</vt:lpstr>
      <vt:lpstr>Times New Roman</vt:lpstr>
      <vt:lpstr>Kozuka Mincho Pro R</vt:lpstr>
      <vt:lpstr>Оформление по умолчанию</vt:lpstr>
      <vt:lpstr>abstrakttt</vt:lpstr>
      <vt:lpstr>Поток</vt:lpstr>
      <vt:lpstr>1_Поток</vt:lpstr>
      <vt:lpstr>1_Океан</vt:lpstr>
      <vt:lpstr>2_Океан</vt:lpstr>
      <vt:lpstr>4_Океан</vt:lpstr>
      <vt:lpstr>5_Океан</vt:lpstr>
      <vt:lpstr>6_Океан</vt:lpstr>
      <vt:lpstr>9_Океан</vt:lpstr>
      <vt:lpstr>10_Океан</vt:lpstr>
      <vt:lpstr>11_Океан</vt:lpstr>
      <vt:lpstr>14_Океан</vt:lpstr>
      <vt:lpstr>16_Океан</vt:lpstr>
      <vt:lpstr>17_Океан</vt:lpstr>
      <vt:lpstr>18_Океан</vt:lpstr>
      <vt:lpstr>19_Океан</vt:lpstr>
      <vt:lpstr>20_Океан</vt:lpstr>
      <vt:lpstr>21_Океан</vt:lpstr>
      <vt:lpstr>22_Океан</vt:lpstr>
      <vt:lpstr>03. Плоские черви</vt:lpstr>
      <vt:lpstr>3_03. Плоские черви</vt:lpstr>
      <vt:lpstr>1_Сеть</vt:lpstr>
      <vt:lpstr>Орбита</vt:lpstr>
      <vt:lpstr>Фотография Microsoft Photo Editor 3.0</vt:lpstr>
      <vt:lpstr>Слайд 1</vt:lpstr>
      <vt:lpstr>Задачи урока:</vt:lpstr>
      <vt:lpstr>Фридрих Энгельс</vt:lpstr>
      <vt:lpstr>Слайд 4</vt:lpstr>
      <vt:lpstr>Божественное  сотворение  мира.</vt:lpstr>
      <vt:lpstr>Слайд 6</vt:lpstr>
      <vt:lpstr>Слайд 7</vt:lpstr>
      <vt:lpstr>Слайд 8</vt:lpstr>
      <vt:lpstr>Слайд 9</vt:lpstr>
      <vt:lpstr>  Самозарождение           жизни</vt:lpstr>
      <vt:lpstr>Ван Гельмонт (1577-1644)</vt:lpstr>
      <vt:lpstr>Слайд 12</vt:lpstr>
      <vt:lpstr>Слайд 13</vt:lpstr>
      <vt:lpstr>Слайд 14</vt:lpstr>
      <vt:lpstr>Слайд 15</vt:lpstr>
      <vt:lpstr>Гипотеза стационарного состояния</vt:lpstr>
      <vt:lpstr>Слайд 17</vt:lpstr>
      <vt:lpstr>Слайд 18</vt:lpstr>
      <vt:lpstr>Слайд 19</vt:lpstr>
      <vt:lpstr>Слайд 20</vt:lpstr>
      <vt:lpstr>Слайд 21</vt:lpstr>
      <vt:lpstr>Слайд 22</vt:lpstr>
      <vt:lpstr>В соответствии с гипотезой биохимической эволюции, жизнь возникла на Земле в результате физико-химических процессов на определённом этапе развития Земли.</vt:lpstr>
      <vt:lpstr>Слайд 24</vt:lpstr>
      <vt:lpstr>Александр Иванович Опарин</vt:lpstr>
      <vt:lpstr>Слайд 26</vt:lpstr>
      <vt:lpstr>Слайд 27</vt:lpstr>
      <vt:lpstr>Слайд 28</vt:lpstr>
      <vt:lpstr>Слайд 29</vt:lpstr>
      <vt:lpstr>Слайд 30</vt:lpstr>
      <vt:lpstr>Слайд 31</vt:lpstr>
      <vt:lpstr>Стенли Миллер</vt:lpstr>
      <vt:lpstr>Слайд 33</vt:lpstr>
      <vt:lpstr>Слайд 34</vt:lpstr>
      <vt:lpstr> этап химической эволюции – синтез белков-полипептидов, которые могли образоваться в водах первичного океана.</vt:lpstr>
      <vt:lpstr>Слайд 36</vt:lpstr>
      <vt:lpstr>Свойства коацерватов</vt:lpstr>
      <vt:lpstr> возникновение мембраны, молекул нуклеиновых кислот, способных к самовоспроизведению </vt:lpstr>
      <vt:lpstr>Джон Холдейн (1892-1964)</vt:lpstr>
      <vt:lpstr>«Первичный бульон»</vt:lpstr>
      <vt:lpstr>Слайд 41</vt:lpstr>
      <vt:lpstr>Слайд 42</vt:lpstr>
      <vt:lpstr>Новые открытия функций РНК</vt:lpstr>
      <vt:lpstr>Слайд 44</vt:lpstr>
      <vt:lpstr>Вывод 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СОШ_18</dc:creator>
  <cp:lastModifiedBy>СОШ_18</cp:lastModifiedBy>
  <cp:revision>176</cp:revision>
  <cp:lastPrinted>1601-01-01T00:00:00Z</cp:lastPrinted>
  <dcterms:created xsi:type="dcterms:W3CDTF">1601-01-01T00:00:00Z</dcterms:created>
  <dcterms:modified xsi:type="dcterms:W3CDTF">2019-04-28T13:30:31Z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