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84" r:id="rId3"/>
    <p:sldId id="285" r:id="rId4"/>
    <p:sldId id="260" r:id="rId5"/>
    <p:sldId id="261" r:id="rId6"/>
    <p:sldId id="288" r:id="rId7"/>
    <p:sldId id="287" r:id="rId8"/>
    <p:sldId id="266" r:id="rId9"/>
    <p:sldId id="279" r:id="rId10"/>
    <p:sldId id="280" r:id="rId11"/>
    <p:sldId id="283" r:id="rId12"/>
    <p:sldId id="281" r:id="rId13"/>
    <p:sldId id="267" r:id="rId14"/>
    <p:sldId id="282" r:id="rId15"/>
    <p:sldId id="274" r:id="rId16"/>
    <p:sldId id="275" r:id="rId17"/>
    <p:sldId id="276" r:id="rId18"/>
    <p:sldId id="293" r:id="rId19"/>
    <p:sldId id="294" r:id="rId20"/>
    <p:sldId id="278" r:id="rId21"/>
    <p:sldId id="289" r:id="rId22"/>
    <p:sldId id="290" r:id="rId23"/>
    <p:sldId id="291" r:id="rId24"/>
    <p:sldId id="292" r:id="rId25"/>
    <p:sldId id="286" r:id="rId26"/>
    <p:sldId id="268" r:id="rId27"/>
    <p:sldId id="269" r:id="rId28"/>
    <p:sldId id="270" r:id="rId29"/>
    <p:sldId id="271" r:id="rId30"/>
    <p:sldId id="272" r:id="rId31"/>
    <p:sldId id="296" r:id="rId32"/>
    <p:sldId id="297" r:id="rId33"/>
    <p:sldId id="298" r:id="rId34"/>
    <p:sldId id="295" r:id="rId35"/>
    <p:sldId id="277" r:id="rId36"/>
    <p:sldId id="257" r:id="rId37"/>
    <p:sldId id="263" r:id="rId38"/>
    <p:sldId id="299" r:id="rId39"/>
    <p:sldId id="258" r:id="rId40"/>
    <p:sldId id="259" r:id="rId41"/>
    <p:sldId id="25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8621FC-D3BD-4DFA-BD1C-E5984F9FF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7F922C-4E6F-4D0A-AD45-B819A49DB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A3B0-BDB9-48EC-9C98-4130DF88E07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D605-CAC6-4D36-B3A5-5657D6F37F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_ld/0/11077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92;&#1086;&#1085;&#1086;&#1075;&#1088;&#1072;&#1084;&#1084;&#1099;\&#1084;&#1099;%20&#1077;&#1076;&#1077;&#1084;\&#1086;&#1082;&#1090;&#1103;&#1073;&#1088;&#1100;%20&#1095;&#1072;&#1081;&#1082;&#1086;&#1074;&#1089;&#1082;&#1080;&#1081;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14282" y="1600751"/>
            <a:ext cx="860586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 eaLnBrk="1" hangingPunct="1">
              <a:tabLst>
                <a:tab pos="90488" algn="l"/>
              </a:tabLst>
            </a:pPr>
            <a:r>
              <a:rPr lang="ru-RU" sz="5400" b="1" i="1" dirty="0">
                <a:solidFill>
                  <a:schemeClr val="tx2"/>
                </a:solidFill>
                <a:latin typeface="Monotype Corsiva" pitchFamily="66" charset="0"/>
              </a:rPr>
              <a:t>Урок  литературного чтения</a:t>
            </a:r>
          </a:p>
          <a:p>
            <a:pPr indent="450850" algn="ctr" eaLnBrk="1" hangingPunct="1">
              <a:tabLst>
                <a:tab pos="90488" algn="l"/>
              </a:tabLst>
            </a:pPr>
            <a:r>
              <a:rPr lang="ru-RU" sz="5400" i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5400" b="1" i="1" dirty="0" smtClean="0">
                <a:solidFill>
                  <a:schemeClr val="tx2"/>
                </a:solidFill>
                <a:latin typeface="Monotype Corsiva" pitchFamily="66" charset="0"/>
              </a:rPr>
              <a:t>4 </a:t>
            </a:r>
            <a:r>
              <a:rPr lang="ru-RU" sz="5400" b="1" i="1" dirty="0">
                <a:solidFill>
                  <a:schemeClr val="tx2"/>
                </a:solidFill>
                <a:latin typeface="Monotype Corsiva" pitchFamily="66" charset="0"/>
              </a:rPr>
              <a:t>«б» </a:t>
            </a:r>
            <a:r>
              <a:rPr lang="ru-RU" sz="5400" b="1" i="1" dirty="0" smtClean="0">
                <a:solidFill>
                  <a:schemeClr val="tx2"/>
                </a:solidFill>
                <a:latin typeface="Monotype Corsiva" pitchFamily="66" charset="0"/>
              </a:rPr>
              <a:t>класс</a:t>
            </a:r>
          </a:p>
          <a:p>
            <a:pPr indent="450850" algn="ctr" eaLnBrk="1" hangingPunct="1">
              <a:tabLst>
                <a:tab pos="90488" algn="l"/>
              </a:tabLst>
            </a:pPr>
            <a:endParaRPr lang="ru-RU" sz="4000" b="1" i="1" dirty="0">
              <a:solidFill>
                <a:schemeClr val="tx2"/>
              </a:solidFill>
              <a:latin typeface="Monotype Corsiva" pitchFamily="66" charset="0"/>
            </a:endParaRPr>
          </a:p>
          <a:p>
            <a:pPr indent="450850" algn="ctr" eaLnBrk="1" hangingPunct="1">
              <a:tabLst>
                <a:tab pos="90488" algn="l"/>
              </a:tabLst>
            </a:pP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2765" y="3244334"/>
            <a:ext cx="45383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«Школа России»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сканирование0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92150"/>
            <a:ext cx="8497888" cy="5464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сканирование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714375"/>
            <a:ext cx="8424863" cy="546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сканирование0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0"/>
            <a:ext cx="49784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lv-LV" sz="8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774700"/>
          </a:xfrm>
        </p:spPr>
        <p:txBody>
          <a:bodyPr/>
          <a:lstStyle/>
          <a:p>
            <a:r>
              <a:rPr lang="ru-RU"/>
              <a:t>Иван Алексеевич Бунин</a:t>
            </a:r>
          </a:p>
        </p:txBody>
      </p:sp>
      <p:pic>
        <p:nvPicPr>
          <p:cNvPr id="16387" name="Picture 3" descr="31-0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412875"/>
            <a:ext cx="3525837" cy="4175125"/>
          </a:xfrm>
          <a:noFill/>
          <a:ln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95738" y="616585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1870-1953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135937" cy="971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smtClean="0">
                <a:latin typeface="Monotype Corsiva" panose="03010101010201010101" pitchFamily="66" charset="0"/>
              </a:rPr>
              <a:t>И.А.Бунин «ЛИСТОПАД»</a:t>
            </a:r>
            <a:r>
              <a:rPr lang="lv-LV" sz="4000" smtClean="0"/>
              <a:t/>
            </a:r>
            <a:br>
              <a:rPr lang="lv-LV" sz="4000" smtClean="0"/>
            </a:br>
            <a:endParaRPr lang="lv-LV" sz="4000" smtClean="0"/>
          </a:p>
        </p:txBody>
      </p:sp>
      <p:pic>
        <p:nvPicPr>
          <p:cNvPr id="7171" name="Picture 13" descr="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28775"/>
            <a:ext cx="7019925" cy="4568825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22151982_file1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437063"/>
            <a:ext cx="38163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" descr="5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60350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1190119717_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365625"/>
            <a:ext cx="338296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371600" y="836613"/>
            <a:ext cx="7772400" cy="17367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             </a:t>
            </a:r>
            <a:endParaRPr lang="lv-LV" sz="3200" smtClean="0">
              <a:latin typeface="Monotype Corsiva" panose="03010101010201010101" pitchFamily="66" charset="0"/>
            </a:endParaRPr>
          </a:p>
        </p:txBody>
      </p:sp>
      <p:pic>
        <p:nvPicPr>
          <p:cNvPr id="9219" name="Picture 20" descr="22151982_file1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539750" y="5314950"/>
            <a:ext cx="76327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Терем – в древности на Руси дом в виде башни. </a:t>
            </a:r>
            <a:b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Лиловый – светло-фиолетовый цвет.</a:t>
            </a:r>
            <a:br>
              <a:rPr lang="ru-RU" sz="3200" b="1">
                <a:solidFill>
                  <a:srgbClr val="99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Багряный – красный густого, темного оттенка.</a:t>
            </a:r>
          </a:p>
        </p:txBody>
      </p:sp>
      <p:pic>
        <p:nvPicPr>
          <p:cNvPr id="9221" name="Picture 22" descr="5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700213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3" descr="1190119717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924175"/>
            <a:ext cx="3336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60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04813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bob_rez_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367188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55650" y="4797425"/>
            <a:ext cx="8076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tx2"/>
                </a:solidFill>
                <a:latin typeface="Monotype Corsiva" pitchFamily="66" charset="0"/>
              </a:rPr>
              <a:t>Резьба – рисунок, вырезанный из дерева или кости.</a:t>
            </a:r>
          </a:p>
          <a:p>
            <a:pPr eaLnBrk="1" hangingPunct="1"/>
            <a:r>
              <a:rPr lang="ru-RU" sz="3200" b="1" dirty="0">
                <a:solidFill>
                  <a:srgbClr val="3399FF"/>
                </a:solidFill>
                <a:latin typeface="Monotype Corsiva" pitchFamily="66" charset="0"/>
              </a:rPr>
              <a:t>Лазурь – яркий светло-синий цвет</a:t>
            </a:r>
            <a:r>
              <a:rPr lang="ru-RU" sz="3200" b="1" dirty="0" smtClean="0">
                <a:solidFill>
                  <a:srgbClr val="3399FF"/>
                </a:solidFill>
                <a:latin typeface="Monotype Corsiva" pitchFamily="66" charset="0"/>
              </a:rPr>
              <a:t>.</a:t>
            </a:r>
          </a:p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Вдова – женщина, потерявшая мужа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1 части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до слов….</a:t>
            </a:r>
          </a:p>
          <a:p>
            <a:pPr>
              <a:buNone/>
            </a:pPr>
            <a:r>
              <a:rPr lang="ru-RU" dirty="0" smtClean="0"/>
              <a:t> Сегодня на пустой поляне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 2 части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со слов … сегодня на пустой поляне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Речевая разминка.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Вот и осень наступила </a:t>
            </a:r>
            <a:br>
              <a:rPr lang="ru-RU" sz="3600" dirty="0" smtClean="0"/>
            </a:br>
            <a:r>
              <a:rPr lang="ru-RU" sz="3600" dirty="0" smtClean="0"/>
              <a:t>Вслед за летом, точно в срок,</a:t>
            </a:r>
            <a:br>
              <a:rPr lang="ru-RU" sz="3600" dirty="0" smtClean="0"/>
            </a:br>
            <a:r>
              <a:rPr lang="ru-RU" sz="3600" dirty="0" smtClean="0"/>
              <a:t>И в садах позолотила </a:t>
            </a:r>
            <a:br>
              <a:rPr lang="ru-RU" sz="3600" dirty="0" smtClean="0"/>
            </a:br>
            <a:r>
              <a:rPr lang="ru-RU" sz="3600" dirty="0" smtClean="0"/>
              <a:t>Каждый маленький листок.</a:t>
            </a:r>
            <a:br>
              <a:rPr lang="ru-RU" sz="3600" dirty="0" smtClean="0"/>
            </a:br>
            <a:r>
              <a:rPr lang="ru-RU" sz="3600" dirty="0" smtClean="0"/>
              <a:t>Листья стайками летят</a:t>
            </a:r>
            <a:br>
              <a:rPr lang="ru-RU" sz="3600" dirty="0" smtClean="0"/>
            </a:br>
            <a:r>
              <a:rPr lang="ru-RU" sz="3600" dirty="0" smtClean="0"/>
              <a:t>В нашем парке …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dirty="0"/>
              <a:t>Такое мёртвой </a:t>
            </a:r>
            <a:r>
              <a:rPr lang="ru-RU" sz="4000" b="1" dirty="0" err="1"/>
              <a:t>молЧанье</a:t>
            </a:r>
            <a:endParaRPr lang="ru-RU" sz="4000" b="1" dirty="0"/>
          </a:p>
          <a:p>
            <a:pPr>
              <a:buFont typeface="Wingdings" pitchFamily="2" charset="2"/>
              <a:buNone/>
            </a:pPr>
            <a:r>
              <a:rPr lang="ru-RU" sz="4000" b="1" dirty="0"/>
              <a:t>В лесу и в синей </a:t>
            </a:r>
            <a:r>
              <a:rPr lang="ru-RU" sz="4000" b="1" dirty="0" err="1"/>
              <a:t>выШине</a:t>
            </a:r>
            <a:endParaRPr lang="ru-RU" sz="4000" b="1" dirty="0"/>
          </a:p>
          <a:p>
            <a:pPr>
              <a:buFont typeface="Wingdings" pitchFamily="2" charset="2"/>
              <a:buNone/>
            </a:pPr>
            <a:r>
              <a:rPr lang="ru-RU" sz="4000" b="1" dirty="0"/>
              <a:t>Что </a:t>
            </a:r>
            <a:r>
              <a:rPr lang="ru-RU" sz="4000" b="1" dirty="0" err="1" smtClean="0"/>
              <a:t>моЖно</a:t>
            </a:r>
            <a:r>
              <a:rPr lang="ru-RU" sz="4000" b="1" dirty="0" smtClean="0"/>
              <a:t> </a:t>
            </a:r>
            <a:r>
              <a:rPr lang="ru-RU" sz="4000" b="1" dirty="0"/>
              <a:t>в этой </a:t>
            </a:r>
            <a:r>
              <a:rPr lang="ru-RU" sz="4000" b="1" dirty="0" err="1"/>
              <a:t>тиШине</a:t>
            </a:r>
            <a:endParaRPr lang="ru-RU" sz="4000" b="1" dirty="0"/>
          </a:p>
          <a:p>
            <a:pPr>
              <a:buFont typeface="Wingdings" pitchFamily="2" charset="2"/>
              <a:buNone/>
            </a:pPr>
            <a:r>
              <a:rPr lang="ru-RU" sz="4000" b="1" dirty="0" err="1"/>
              <a:t>РасслыШать</a:t>
            </a:r>
            <a:r>
              <a:rPr lang="ru-RU" sz="4000" b="1" dirty="0"/>
              <a:t> листика </a:t>
            </a:r>
            <a:r>
              <a:rPr lang="ru-RU" sz="4000" b="1" dirty="0" err="1"/>
              <a:t>ШурШанье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5792788"/>
          </a:xfrm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ru-RU" sz="7000" b="1" i="1" dirty="0">
                <a:solidFill>
                  <a:srgbClr val="CC0000"/>
                </a:solidFill>
                <a:latin typeface="Georgia" pitchFamily="18" charset="0"/>
              </a:rPr>
              <a:t>Сравнение</a:t>
            </a:r>
            <a:r>
              <a:rPr lang="ru-RU" sz="5000" b="1" i="1" dirty="0">
                <a:solidFill>
                  <a:srgbClr val="CC0000"/>
                </a:solidFill>
                <a:latin typeface="Georgia" pitchFamily="18" charset="0"/>
              </a:rPr>
              <a:t> –</a:t>
            </a:r>
            <a:r>
              <a:rPr lang="ru-RU" sz="5000" b="1" i="1" dirty="0">
                <a:latin typeface="Georgia" pitchFamily="18" charset="0"/>
              </a:rPr>
              <a:t> </a:t>
            </a:r>
            <a:r>
              <a:rPr lang="ru-RU" sz="5000" b="1" i="1" dirty="0">
                <a:solidFill>
                  <a:srgbClr val="FF3399"/>
                </a:solidFill>
                <a:latin typeface="Georgia" pitchFamily="18" charset="0"/>
              </a:rPr>
              <a:t>изображение явления путём сопоставления его с другим.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9125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ru-RU" sz="7000" b="1" i="1">
                <a:solidFill>
                  <a:srgbClr val="CC0000"/>
                </a:solidFill>
                <a:latin typeface="Georgia" pitchFamily="18" charset="0"/>
              </a:rPr>
              <a:t>  Олицетворение -</a:t>
            </a:r>
            <a:r>
              <a:rPr lang="ru-RU" sz="5000" b="1" i="1">
                <a:latin typeface="Georgia" pitchFamily="18" charset="0"/>
              </a:rPr>
              <a:t> </a:t>
            </a:r>
            <a:r>
              <a:rPr lang="ru-RU" sz="4400" b="1" i="1">
                <a:solidFill>
                  <a:srgbClr val="FF3399"/>
                </a:solidFill>
                <a:latin typeface="Georgia" pitchFamily="18" charset="0"/>
              </a:rPr>
              <a:t>изображение неодушевлённых предметов в виде живых существ, способных говорить, чувствовать.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5054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6400" b="1" i="1" dirty="0">
                <a:solidFill>
                  <a:srgbClr val="CC0000"/>
                </a:solidFill>
                <a:latin typeface="Georgia" pitchFamily="18" charset="0"/>
              </a:rPr>
              <a:t>  Эпитет –</a:t>
            </a:r>
            <a:r>
              <a:rPr lang="ru-RU" sz="4600" b="1" i="1" dirty="0">
                <a:latin typeface="Georgia" pitchFamily="18" charset="0"/>
              </a:rPr>
              <a:t> </a:t>
            </a:r>
            <a:r>
              <a:rPr lang="ru-RU" sz="4600" b="1" i="1" dirty="0">
                <a:solidFill>
                  <a:srgbClr val="FF3399"/>
                </a:solidFill>
                <a:latin typeface="Georgia" pitchFamily="18" charset="0"/>
              </a:rPr>
              <a:t>художественное определение предмета, помогающее нарисовать его существенные признаки.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5054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6400" b="1" i="1" dirty="0">
                <a:solidFill>
                  <a:srgbClr val="CC0000"/>
                </a:solidFill>
                <a:latin typeface="Georgia" pitchFamily="18" charset="0"/>
              </a:rPr>
              <a:t>  </a:t>
            </a:r>
            <a:r>
              <a:rPr lang="ru-RU" sz="6400" b="1" i="1" dirty="0" smtClean="0">
                <a:solidFill>
                  <a:srgbClr val="CC0000"/>
                </a:solidFill>
                <a:latin typeface="Georgia" pitchFamily="18" charset="0"/>
              </a:rPr>
              <a:t>Метафора–</a:t>
            </a:r>
            <a:r>
              <a:rPr lang="ru-RU" sz="4600" b="1" i="1" dirty="0" smtClean="0">
                <a:latin typeface="Georgia" pitchFamily="18" charset="0"/>
              </a:rPr>
              <a:t> </a:t>
            </a:r>
            <a:r>
              <a:rPr lang="ru-RU" sz="4800" i="1" dirty="0" smtClean="0">
                <a:solidFill>
                  <a:srgbClr val="FF0066"/>
                </a:solidFill>
              </a:rPr>
              <a:t>скрытое сравнение, в основе которого лежит переносное значение слова, союз (как, словно, как будто) при этом отсутствует, но подразумевается.</a:t>
            </a:r>
            <a:endParaRPr lang="ru-RU" sz="46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0"/>
          <p:cNvSpPr>
            <a:spLocks noChangeArrowheads="1"/>
          </p:cNvSpPr>
          <p:nvPr/>
        </p:nvSpPr>
        <p:spPr bwMode="auto">
          <a:xfrm rot="5400000">
            <a:off x="4017966" y="3054340"/>
            <a:ext cx="2736850" cy="485775"/>
          </a:xfrm>
          <a:prstGeom prst="rightArrow">
            <a:avLst>
              <a:gd name="adj1" fmla="val 50000"/>
              <a:gd name="adj2" fmla="val 14085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5400000">
            <a:off x="2374892" y="3054340"/>
            <a:ext cx="2736850" cy="485775"/>
          </a:xfrm>
          <a:prstGeom prst="rightArrow">
            <a:avLst>
              <a:gd name="adj1" fmla="val 50000"/>
              <a:gd name="adj2" fmla="val 14085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86446" y="3357562"/>
            <a:ext cx="3600450" cy="13684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Эпитеты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2736365">
            <a:off x="5856470" y="2453171"/>
            <a:ext cx="2663825" cy="485775"/>
          </a:xfrm>
          <a:prstGeom prst="rightArrow">
            <a:avLst>
              <a:gd name="adj1" fmla="val 50000"/>
              <a:gd name="adj2" fmla="val 137092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14346" y="3286124"/>
            <a:ext cx="3600450" cy="13684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Сравнения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8587806">
            <a:off x="514958" y="2486965"/>
            <a:ext cx="2736850" cy="485775"/>
          </a:xfrm>
          <a:prstGeom prst="rightArrow">
            <a:avLst>
              <a:gd name="adj1" fmla="val 50000"/>
              <a:gd name="adj2" fmla="val 14085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635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85720" y="142852"/>
            <a:ext cx="8496300" cy="1871662"/>
          </a:xfrm>
          <a:prstGeom prst="flowChartPreparation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Bookman Old Style" pitchFamily="18" charset="0"/>
              </a:rPr>
              <a:t>Языковые средства </a:t>
            </a:r>
          </a:p>
          <a:p>
            <a:pPr algn="ctr"/>
            <a:r>
              <a:rPr lang="ru-RU" sz="2800" b="1" dirty="0">
                <a:solidFill>
                  <a:srgbClr val="CC0000"/>
                </a:solidFill>
                <a:latin typeface="Bookman Old Style" pitchFamily="18" charset="0"/>
              </a:rPr>
              <a:t>художественной выразительности</a:t>
            </a:r>
          </a:p>
        </p:txBody>
      </p:sp>
      <p:sp>
        <p:nvSpPr>
          <p:cNvPr id="21512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00100" y="4714884"/>
            <a:ext cx="3600450" cy="13684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Олицетворения</a:t>
            </a:r>
          </a:p>
        </p:txBody>
      </p:sp>
      <p:sp>
        <p:nvSpPr>
          <p:cNvPr id="13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14876" y="4714884"/>
            <a:ext cx="3600450" cy="13684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Метафоры</a:t>
            </a:r>
            <a:endParaRPr lang="ru-RU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514" grpId="0" animBg="1"/>
      <p:bldP spid="21513" grpId="0" animBg="1"/>
      <p:bldP spid="21516" grpId="0" animBg="1"/>
      <p:bldP spid="21511" grpId="0" animBg="1"/>
      <p:bldP spid="21515" grpId="0" animBg="1"/>
      <p:bldP spid="21510" grpId="0" animBg="1"/>
      <p:bldP spid="215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«Лес, точно терем расписной…»</a:t>
            </a:r>
          </a:p>
        </p:txBody>
      </p:sp>
      <p:pic>
        <p:nvPicPr>
          <p:cNvPr id="24582" name="Picture 6" descr="терем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4638" y="2038350"/>
            <a:ext cx="3789362" cy="4819650"/>
          </a:xfrm>
          <a:noFill/>
          <a:ln/>
        </p:spPr>
      </p:pic>
      <p:pic>
        <p:nvPicPr>
          <p:cNvPr id="24583" name="Picture 7" descr="ос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5364163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«Как вышки, ёлочки темнеют…»</a:t>
            </a:r>
          </a:p>
        </p:txBody>
      </p:sp>
      <p:pic>
        <p:nvPicPr>
          <p:cNvPr id="26630" name="Picture 6" descr="елк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341438"/>
            <a:ext cx="6911975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«Просветы в небо, что оконца…»</a:t>
            </a:r>
          </a:p>
        </p:txBody>
      </p:sp>
      <p:pic>
        <p:nvPicPr>
          <p:cNvPr id="28678" name="Picture 6" descr="просветы в неб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12875"/>
            <a:ext cx="6913563" cy="5186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«Воздушной паутины ткани</a:t>
            </a:r>
            <a:br>
              <a:rPr lang="ru-RU" sz="4000"/>
            </a:br>
            <a:r>
              <a:rPr lang="ru-RU" sz="4000"/>
              <a:t>блестят, как сеть из серебра…»</a:t>
            </a:r>
          </a:p>
        </p:txBody>
      </p:sp>
      <p:pic>
        <p:nvPicPr>
          <p:cNvPr id="30726" name="Picture 6" descr="паут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628775"/>
            <a:ext cx="5543550" cy="5045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Речевая разминка.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Вот и </a:t>
            </a:r>
            <a:r>
              <a:rPr lang="ru-RU" sz="3600" dirty="0" smtClean="0">
                <a:solidFill>
                  <a:srgbClr val="FF0000"/>
                </a:solidFill>
              </a:rPr>
              <a:t>осень</a:t>
            </a:r>
            <a:r>
              <a:rPr lang="ru-RU" sz="3600" dirty="0" smtClean="0"/>
              <a:t> наступила </a:t>
            </a:r>
            <a:br>
              <a:rPr lang="ru-RU" sz="3600" dirty="0" smtClean="0"/>
            </a:br>
            <a:r>
              <a:rPr lang="ru-RU" sz="3600" dirty="0" smtClean="0"/>
              <a:t>Вслед за </a:t>
            </a:r>
            <a:r>
              <a:rPr lang="ru-RU" sz="3600" dirty="0" smtClean="0">
                <a:solidFill>
                  <a:srgbClr val="FF0000"/>
                </a:solidFill>
              </a:rPr>
              <a:t>летом</a:t>
            </a:r>
            <a:r>
              <a:rPr lang="ru-RU" sz="3600" dirty="0" smtClean="0"/>
              <a:t>, точно в </a:t>
            </a:r>
            <a:r>
              <a:rPr lang="ru-RU" sz="3600" dirty="0" smtClean="0">
                <a:solidFill>
                  <a:srgbClr val="FF0000"/>
                </a:solidFill>
              </a:rPr>
              <a:t>срок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И в </a:t>
            </a:r>
            <a:r>
              <a:rPr lang="ru-RU" sz="3600" dirty="0" smtClean="0">
                <a:solidFill>
                  <a:srgbClr val="FF0000"/>
                </a:solidFill>
              </a:rPr>
              <a:t>садах</a:t>
            </a:r>
            <a:r>
              <a:rPr lang="ru-RU" sz="3600" dirty="0" smtClean="0"/>
              <a:t> позолотила </a:t>
            </a:r>
            <a:br>
              <a:rPr lang="ru-RU" sz="3600" dirty="0" smtClean="0"/>
            </a:br>
            <a:r>
              <a:rPr lang="ru-RU" sz="3600" dirty="0" smtClean="0"/>
              <a:t>Каждый маленький </a:t>
            </a:r>
            <a:r>
              <a:rPr lang="ru-RU" sz="3600" dirty="0" smtClean="0">
                <a:solidFill>
                  <a:srgbClr val="FF0000"/>
                </a:solidFill>
              </a:rPr>
              <a:t>листок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Листья стайками </a:t>
            </a:r>
            <a:r>
              <a:rPr lang="ru-RU" sz="3600" dirty="0" smtClean="0"/>
              <a:t>летят</a:t>
            </a:r>
            <a:br>
              <a:rPr lang="ru-RU" sz="3600" dirty="0" smtClean="0"/>
            </a:br>
            <a:r>
              <a:rPr lang="ru-RU" sz="3600" dirty="0" smtClean="0"/>
              <a:t>В нашем </a:t>
            </a:r>
            <a:r>
              <a:rPr lang="ru-RU" sz="3600" dirty="0" smtClean="0">
                <a:solidFill>
                  <a:srgbClr val="FF0000"/>
                </a:solidFill>
              </a:rPr>
              <a:t>парке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листопад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43000"/>
          </a:xfrm>
        </p:spPr>
        <p:txBody>
          <a:bodyPr/>
          <a:lstStyle/>
          <a:p>
            <a:r>
              <a:rPr lang="ru-RU" sz="4000"/>
              <a:t>«Мотылёк, точно белый лепесток…»</a:t>
            </a:r>
          </a:p>
        </p:txBody>
      </p:sp>
      <p:pic>
        <p:nvPicPr>
          <p:cNvPr id="33798" name="Picture 6" descr="img_21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700213"/>
            <a:ext cx="5111750" cy="4635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Олицетворения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Осень… вступает в терем свой</a:t>
            </a:r>
          </a:p>
          <a:p>
            <a:pPr>
              <a:buNone/>
            </a:pPr>
            <a:r>
              <a:rPr lang="ru-RU" dirty="0" smtClean="0"/>
              <a:t>… Играет … мотылёк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Метафоры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Лес… пёстрою стеной стоит.</a:t>
            </a:r>
          </a:p>
          <a:p>
            <a:r>
              <a:rPr lang="ru-RU" dirty="0" smtClean="0"/>
              <a:t>… Берёзы жёлтою резьбой</a:t>
            </a:r>
          </a:p>
          <a:p>
            <a:r>
              <a:rPr lang="ru-RU" dirty="0" smtClean="0"/>
              <a:t>… И осень … вдовой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Эпитеты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…В листве сквозной….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…Воздушной паутины….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…Мёртвое молчанье….</a:t>
            </a:r>
          </a:p>
          <a:p>
            <a:pPr lvl="0"/>
            <a:r>
              <a:rPr lang="ru-RU" dirty="0" smtClean="0"/>
              <a:t>Лес….лиловый, золотой, багряный.</a:t>
            </a:r>
          </a:p>
          <a:p>
            <a:pPr lvl="0"/>
            <a:r>
              <a:rPr lang="ru-RU" dirty="0" smtClean="0"/>
              <a:t>Лес, заворожённый тишиной.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Литературный </a:t>
            </a:r>
            <a:r>
              <a:rPr lang="ru-RU" smtClean="0"/>
              <a:t>эксперемент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Лес,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стеной </a:t>
            </a:r>
            <a:br>
              <a:rPr lang="ru-RU" dirty="0" smtClean="0"/>
            </a:br>
            <a:r>
              <a:rPr lang="ru-RU" dirty="0" smtClean="0"/>
              <a:t>Стоит над </a:t>
            </a:r>
            <a:r>
              <a:rPr lang="ru-RU" dirty="0" smtClean="0"/>
              <a:t> </a:t>
            </a:r>
            <a:r>
              <a:rPr lang="ru-RU" dirty="0" smtClean="0"/>
              <a:t>поляной. </a:t>
            </a:r>
            <a:br>
              <a:rPr lang="ru-RU" dirty="0" smtClean="0"/>
            </a:br>
            <a:r>
              <a:rPr lang="ru-RU" dirty="0" smtClean="0"/>
              <a:t>Березы </a:t>
            </a:r>
            <a:r>
              <a:rPr lang="ru-RU" dirty="0" smtClean="0"/>
              <a:t> </a:t>
            </a:r>
            <a:r>
              <a:rPr lang="ru-RU" dirty="0" smtClean="0"/>
              <a:t>резьбой </a:t>
            </a:r>
            <a:br>
              <a:rPr lang="ru-RU" dirty="0" smtClean="0"/>
            </a:br>
            <a:r>
              <a:rPr lang="ru-RU" dirty="0" smtClean="0"/>
              <a:t>Блестят в </a:t>
            </a:r>
            <a:r>
              <a:rPr lang="ru-RU" dirty="0" smtClean="0"/>
              <a:t>лазури,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Е</a:t>
            </a:r>
            <a:r>
              <a:rPr lang="ru-RU" dirty="0" smtClean="0"/>
              <a:t>лочки </a:t>
            </a:r>
            <a:r>
              <a:rPr lang="ru-RU" dirty="0" smtClean="0"/>
              <a:t>темнеют, </a:t>
            </a:r>
            <a:br>
              <a:rPr lang="ru-RU" dirty="0" smtClean="0"/>
            </a:br>
            <a:r>
              <a:rPr lang="ru-RU" dirty="0" smtClean="0"/>
              <a:t>А между кленами синеют </a:t>
            </a:r>
            <a:br>
              <a:rPr lang="ru-RU" dirty="0" smtClean="0"/>
            </a:br>
            <a:r>
              <a:rPr lang="ru-RU" dirty="0" smtClean="0"/>
              <a:t>То там, то здесь в листве  </a:t>
            </a:r>
            <a:br>
              <a:rPr lang="ru-RU" dirty="0" smtClean="0"/>
            </a:br>
            <a:r>
              <a:rPr lang="ru-RU" dirty="0" smtClean="0"/>
              <a:t>Просветы в </a:t>
            </a:r>
            <a:r>
              <a:rPr lang="ru-RU" dirty="0" smtClean="0"/>
              <a:t>небо.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Лес пахнет дубом и сосной, </a:t>
            </a:r>
            <a:br>
              <a:rPr lang="ru-RU" dirty="0" smtClean="0"/>
            </a:br>
            <a:r>
              <a:rPr lang="ru-RU" dirty="0" smtClean="0"/>
              <a:t>За лето высох он от солнца, </a:t>
            </a:r>
            <a:br>
              <a:rPr lang="ru-RU" dirty="0" smtClean="0"/>
            </a:br>
            <a:r>
              <a:rPr lang="ru-RU" dirty="0" smtClean="0"/>
              <a:t>И Осень </a:t>
            </a:r>
            <a:r>
              <a:rPr lang="ru-RU" dirty="0" smtClean="0"/>
              <a:t> </a:t>
            </a:r>
            <a:r>
              <a:rPr lang="ru-RU" dirty="0" smtClean="0"/>
              <a:t>вдовой </a:t>
            </a:r>
            <a:br>
              <a:rPr lang="ru-RU" dirty="0" smtClean="0"/>
            </a:br>
            <a:r>
              <a:rPr lang="ru-RU" dirty="0" smtClean="0"/>
              <a:t>Вступает в </a:t>
            </a:r>
            <a:r>
              <a:rPr lang="ru-RU" dirty="0" smtClean="0"/>
              <a:t>терем </a:t>
            </a:r>
            <a:r>
              <a:rPr lang="ru-RU" dirty="0" smtClean="0"/>
              <a:t>свой.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4752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chemeClr val="tx2"/>
                </a:solidFill>
              </a:rPr>
              <a:t>Определите тему стихотворения «Листопад» ( о чем это стихотворение?)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b="1" i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ru-RU" sz="3600" b="1" i="1" smtClean="0">
                <a:solidFill>
                  <a:schemeClr val="tx2"/>
                </a:solidFill>
              </a:rPr>
              <a:t>Определите главную мысль произведения (для чего И.А.Бунин написал это стихотворение?)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kniga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-533400" y="0"/>
            <a:ext cx="56388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28600"/>
            <a:ext cx="1066800" cy="6324600"/>
          </a:xfrm>
          <a:prstGeom prst="ellipse">
            <a:avLst/>
          </a:prstGeom>
          <a:solidFill>
            <a:srgbClr val="28F489">
              <a:alpha val="0"/>
            </a:srgbClr>
          </a:solidFill>
          <a:ln w="571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24200" y="381000"/>
            <a:ext cx="5486400" cy="914400"/>
          </a:xfrm>
          <a:prstGeom prst="rect">
            <a:avLst/>
          </a:prstGeom>
          <a:solidFill>
            <a:srgbClr val="EBF6A8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Существительное, которое </a:t>
            </a:r>
          </a:p>
          <a:p>
            <a:pPr algn="ctr"/>
            <a:r>
              <a:rPr lang="ru-RU" sz="2400" b="1"/>
              <a:t>нужно осмыслить (тема)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24200" y="1676400"/>
            <a:ext cx="5486400" cy="914400"/>
          </a:xfrm>
          <a:prstGeom prst="rect">
            <a:avLst/>
          </a:prstGeom>
          <a:solidFill>
            <a:srgbClr val="EBF6A8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Два прилагательных, характеризую-</a:t>
            </a:r>
          </a:p>
          <a:p>
            <a:pPr algn="ctr"/>
            <a:r>
              <a:rPr lang="ru-RU" sz="2400" b="1"/>
              <a:t>щих данное слово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24200" y="2971800"/>
            <a:ext cx="5486400" cy="914400"/>
          </a:xfrm>
          <a:prstGeom prst="rect">
            <a:avLst/>
          </a:prstGeom>
          <a:solidFill>
            <a:srgbClr val="EBF6A8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Три глагола: действия, которые</a:t>
            </a:r>
          </a:p>
          <a:p>
            <a:pPr algn="ctr"/>
            <a:r>
              <a:rPr lang="ru-RU" sz="2400" b="1"/>
              <a:t>производит существительное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200400" y="4267200"/>
            <a:ext cx="5486400" cy="914400"/>
          </a:xfrm>
          <a:prstGeom prst="rect">
            <a:avLst/>
          </a:prstGeom>
          <a:solidFill>
            <a:srgbClr val="EBF6A8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Фраза из четырёх слов, передающая</a:t>
            </a:r>
          </a:p>
          <a:p>
            <a:pPr algn="ctr"/>
            <a:r>
              <a:rPr lang="ru-RU" sz="2400" b="1"/>
              <a:t>отношение к теме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00400" y="5638800"/>
            <a:ext cx="5486400" cy="914400"/>
          </a:xfrm>
          <a:prstGeom prst="rect">
            <a:avLst/>
          </a:prstGeom>
          <a:solidFill>
            <a:srgbClr val="EBF6A8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Синоним к первому слову, который </a:t>
            </a:r>
          </a:p>
          <a:p>
            <a:r>
              <a:rPr lang="ru-RU" sz="2400" b="1"/>
              <a:t>содержит вывод, резюме.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981200" y="3429000"/>
            <a:ext cx="1143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1981200" y="2590800"/>
            <a:ext cx="11430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1981200" y="1295400"/>
            <a:ext cx="1143000" cy="213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981200" y="3429000"/>
            <a:ext cx="1219200" cy="838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981200" y="3429000"/>
            <a:ext cx="1219200" cy="22098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192213" y="914400"/>
            <a:ext cx="40798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/>
              <a:t>СИНКВЕЙН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548680"/>
            <a:ext cx="4408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chemeClr val="accent3"/>
                </a:solidFill>
              </a:rPr>
              <a:t>Синквейн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Листопад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1801" cy="64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каким  стихотворением вы познакомились?</a:t>
            </a:r>
          </a:p>
          <a:p>
            <a:r>
              <a:rPr lang="ru-RU" dirty="0" smtClean="0"/>
              <a:t>Все ли поставленные задачи мы решили на уроке?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-3175"/>
            <a:ext cx="93027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50825" y="0"/>
            <a:ext cx="8229600" cy="11080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eaLnBrk="1" hangingPunct="1"/>
            <a:endParaRPr lang="ru-RU" smtClean="0"/>
          </a:p>
        </p:txBody>
      </p:sp>
      <p:pic>
        <p:nvPicPr>
          <p:cNvPr id="22530" name="Picture 2" descr="Картинка 115 из 1154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72066" y="1214422"/>
            <a:ext cx="407193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85720" y="1125538"/>
            <a:ext cx="507209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1.Выучить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отрывок стихотворения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наизусть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sz="2800" b="1" dirty="0">
                <a:solidFill>
                  <a:srgbClr val="FF0000"/>
                </a:solidFill>
              </a:rPr>
              <a:t> Выразительное чтение стр</a:t>
            </a:r>
            <a:r>
              <a:rPr lang="ru-RU" sz="2800" b="1" dirty="0" smtClean="0">
                <a:solidFill>
                  <a:srgbClr val="FF0000"/>
                </a:solidFill>
              </a:rPr>
              <a:t>. 150-151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3. Нарисовать иллюстрацию к отрывку.</a:t>
            </a:r>
          </a:p>
          <a:p>
            <a:pPr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4. </a:t>
            </a:r>
            <a:r>
              <a:rPr lang="ru-RU" sz="28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800" b="1" dirty="0" smtClean="0">
                <a:solidFill>
                  <a:srgbClr val="FF0000"/>
                </a:solidFill>
              </a:rPr>
              <a:t> на тему </a:t>
            </a:r>
            <a:r>
              <a:rPr lang="ru-RU" sz="2800" b="1" smtClean="0">
                <a:solidFill>
                  <a:srgbClr val="FF0000"/>
                </a:solidFill>
              </a:rPr>
              <a:t>«Листопад»</a:t>
            </a:r>
            <a:endParaRPr lang="ru-RU" sz="2800" b="1" dirty="0">
              <a:solidFill>
                <a:srgbClr val="FF0000"/>
              </a:solidFill>
            </a:endParaRPr>
          </a:p>
          <a:p>
            <a:pPr marL="571500" indent="-571500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.видео-вип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83" y="0"/>
            <a:ext cx="9210933" cy="6597351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</a:rPr>
              <a:t>Листопад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1 В листьях разрушается хлорофилл.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2 Лист меняет цвет.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3 Лист накапливает ненужные вещества.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4 Между листом и стеблем образуется пробковый слой.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5 Лист становится бурым.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6 Лист отрывается.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7 Лист падает.</a:t>
            </a:r>
          </a:p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8D5F-92E9-45DF-B48D-E0DE7F343C10}" type="slidenum">
              <a:rPr lang="ru-RU"/>
              <a:pPr/>
              <a:t>40</a:t>
            </a:fld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66960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я...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274638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i="1">
                <a:solidFill>
                  <a:srgbClr val="A50021"/>
                </a:solidFill>
              </a:rPr>
              <a:t>РЕФЛЕКСИВНЫЙ ЭКРАН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11188" y="2205038"/>
            <a:ext cx="46815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 я узнал…</a:t>
            </a:r>
          </a:p>
          <a:p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Было интересно…</a:t>
            </a:r>
          </a:p>
          <a:p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Было трудно…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 выполнял задания…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 понял, что…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Теперь я могу…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 по</a:t>
            </a:r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чувствовал, что…</a:t>
            </a:r>
          </a:p>
          <a:p>
            <a:r>
              <a:rPr lang="ru-RU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приобрёл…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00563" y="2189511"/>
            <a:ext cx="428925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Я научился…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У меня получилось…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Я смог…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Я попробую…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Меня удивило…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Урок дал мне для жизни…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Мне захотелось…</a:t>
            </a:r>
          </a:p>
          <a:p>
            <a:r>
              <a:rPr lang="ru-RU" sz="2800" b="1" i="1" dirty="0">
                <a:solidFill>
                  <a:srgbClr val="CC0000"/>
                </a:solidFill>
              </a:rPr>
              <a:t>Расскажу дома, что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0" grpId="0"/>
      <p:bldP spid="21512" grpId="0"/>
      <p:bldP spid="215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86873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 t="4753" b="712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476375" y="0"/>
            <a:ext cx="663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5400" b="1" i="1">
                <a:solidFill>
                  <a:srgbClr val="FF0000"/>
                </a:solidFill>
                <a:latin typeface="Arial" charset="0"/>
              </a:rPr>
              <a:t>Схема листопада.</a:t>
            </a:r>
            <a:r>
              <a:rPr lang="ru-RU" b="1" i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Познакомиться с биографией автора и его произведением «Листопад»; учиться</a:t>
            </a:r>
          </a:p>
          <a:p>
            <a:pPr>
              <a:buNone/>
            </a:pPr>
            <a:r>
              <a:rPr lang="ru-RU" dirty="0" smtClean="0"/>
              <a:t>правильно, выразительно читать и анализировать его.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7" name="Picture 5" descr="PicsDesktop_ne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4758" name="октябрь чайковски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74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«Золотая осень»</a:t>
            </a:r>
          </a:p>
        </p:txBody>
      </p:sp>
      <p:pic>
        <p:nvPicPr>
          <p:cNvPr id="12296" name="Picture 8" descr="левита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47800"/>
            <a:ext cx="3671888" cy="2446338"/>
          </a:xfrm>
          <a:noFill/>
          <a:ln/>
        </p:spPr>
      </p:pic>
      <p:pic>
        <p:nvPicPr>
          <p:cNvPr id="12297" name="Picture 9" descr="полено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4076700"/>
            <a:ext cx="4079875" cy="2524125"/>
          </a:xfrm>
          <a:noFill/>
          <a:ln/>
        </p:spPr>
      </p:pic>
      <p:pic>
        <p:nvPicPr>
          <p:cNvPr id="12298" name="Picture 10" descr="остроух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341438"/>
            <a:ext cx="3457575" cy="2606675"/>
          </a:xfrm>
          <a:noFill/>
          <a:ln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2138" y="3952875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Остроухов И.С</a:t>
            </a:r>
            <a:r>
              <a:rPr lang="ru-RU"/>
              <a:t>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55650" y="59499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Поленов В.Д.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092950" y="395605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Левитан И.И.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300" grpId="0"/>
      <p:bldP spid="12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765175"/>
            <a:ext cx="8497888" cy="556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549</Words>
  <Application>Microsoft Office PowerPoint</Application>
  <PresentationFormat>Экран (4:3)</PresentationFormat>
  <Paragraphs>118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Речевая разминка. </vt:lpstr>
      <vt:lpstr>Речевая разминка. </vt:lpstr>
      <vt:lpstr>Листопад</vt:lpstr>
      <vt:lpstr>Слайд 5</vt:lpstr>
      <vt:lpstr>Цели и задачи урока</vt:lpstr>
      <vt:lpstr>Слайд 7</vt:lpstr>
      <vt:lpstr>«Золотая осень»</vt:lpstr>
      <vt:lpstr>Слайд 9</vt:lpstr>
      <vt:lpstr>Слайд 10</vt:lpstr>
      <vt:lpstr>Слайд 11</vt:lpstr>
      <vt:lpstr>Слайд 12</vt:lpstr>
      <vt:lpstr>Иван Алексеевич Бунин</vt:lpstr>
      <vt:lpstr>И.А.Бунин «ЛИСТОПАД» </vt:lpstr>
      <vt:lpstr>Слайд 15</vt:lpstr>
      <vt:lpstr>                           </vt:lpstr>
      <vt:lpstr>Слайд 17</vt:lpstr>
      <vt:lpstr>Чтение 1 части </vt:lpstr>
      <vt:lpstr>Чтение  2 части</vt:lpstr>
      <vt:lpstr>Слайд 20</vt:lpstr>
      <vt:lpstr>Слайд 21</vt:lpstr>
      <vt:lpstr>Слайд 22</vt:lpstr>
      <vt:lpstr>Слайд 23</vt:lpstr>
      <vt:lpstr>Слайд 24</vt:lpstr>
      <vt:lpstr>Слайд 25</vt:lpstr>
      <vt:lpstr>«Лес, точно терем расписной…»</vt:lpstr>
      <vt:lpstr>«Как вышки, ёлочки темнеют…»</vt:lpstr>
      <vt:lpstr>«Просветы в небо, что оконца…»</vt:lpstr>
      <vt:lpstr>«Воздушной паутины ткани блестят, как сеть из серебра…»</vt:lpstr>
      <vt:lpstr>«Мотылёк, точно белый лепесток…»</vt:lpstr>
      <vt:lpstr>Олицетворения </vt:lpstr>
      <vt:lpstr>Метафоры </vt:lpstr>
      <vt:lpstr>Эпитеты </vt:lpstr>
      <vt:lpstr>Литературный эксперемент</vt:lpstr>
      <vt:lpstr>Слайд 35</vt:lpstr>
      <vt:lpstr>Слайд 36</vt:lpstr>
      <vt:lpstr>Слайд 37</vt:lpstr>
      <vt:lpstr>Итог урока 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м.видео-вип</dc:creator>
  <cp:lastModifiedBy>comp</cp:lastModifiedBy>
  <cp:revision>91</cp:revision>
  <dcterms:created xsi:type="dcterms:W3CDTF">2014-11-19T13:38:03Z</dcterms:created>
  <dcterms:modified xsi:type="dcterms:W3CDTF">2014-11-23T12:48:25Z</dcterms:modified>
</cp:coreProperties>
</file>