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7" r:id="rId3"/>
    <p:sldId id="265" r:id="rId4"/>
    <p:sldId id="285" r:id="rId5"/>
    <p:sldId id="286" r:id="rId6"/>
    <p:sldId id="289" r:id="rId7"/>
    <p:sldId id="259" r:id="rId8"/>
    <p:sldId id="263" r:id="rId9"/>
    <p:sldId id="282" r:id="rId10"/>
    <p:sldId id="271" r:id="rId11"/>
    <p:sldId id="310" r:id="rId12"/>
    <p:sldId id="270" r:id="rId13"/>
    <p:sldId id="269" r:id="rId14"/>
    <p:sldId id="291" r:id="rId15"/>
    <p:sldId id="290" r:id="rId16"/>
    <p:sldId id="275" r:id="rId17"/>
    <p:sldId id="294" r:id="rId18"/>
    <p:sldId id="274" r:id="rId19"/>
    <p:sldId id="295" r:id="rId20"/>
    <p:sldId id="309" r:id="rId21"/>
    <p:sldId id="276" r:id="rId22"/>
    <p:sldId id="305" r:id="rId23"/>
    <p:sldId id="302" r:id="rId24"/>
    <p:sldId id="308" r:id="rId25"/>
    <p:sldId id="262" r:id="rId26"/>
    <p:sldId id="284" r:id="rId27"/>
    <p:sldId id="298" r:id="rId28"/>
    <p:sldId id="278" r:id="rId29"/>
    <p:sldId id="306" r:id="rId30"/>
    <p:sldId id="279" r:id="rId31"/>
    <p:sldId id="303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CC0066"/>
    <a:srgbClr val="19B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8" autoAdjust="0"/>
    <p:restoredTop sz="86429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91;&#1088;&#1086;&#1082;%20&#1043;&#1043;&#1054;&#1057;\&#1087;&#1088;&#1086;&#1077;&#1082;&#1090;&#1099;\&#1052;&#1086;&#1088;&#1086;&#1079;5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91;&#1088;&#1086;&#1082;%20&#1043;&#1043;&#1054;&#1057;\&#1087;&#1088;&#1086;&#1077;&#1082;&#1090;&#1099;\&#1060;&#1083;&#1077;&#1096;&#1084;&#1086;&#1073;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91;&#1088;&#1086;&#1082;%20&#1043;&#1043;&#1054;&#1057;\&#1087;&#1088;&#1086;&#1077;&#1082;&#1090;&#1099;\&#1063;&#1072;&#1081;&#1082;&#1086;&#1074;&#1089;&#1082;&#1080;&#1081;1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%20&#1043;&#1043;&#1054;&#1057;\&#1087;&#1088;&#1086;&#1077;&#1082;&#1090;&#1099;\&#1053;&#1086;&#1074;&#1086;&#1075;.&#1087;&#1077;&#1089;&#1085;&#1103;.mp3" TargetMode="Externa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Интегрированный урок в 3 классе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кольная сценка на новый год с дедом морозом и снегурочкой - видеопри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16168" cy="428628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5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ороз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8763029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/>
              <a:t>Воевода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– </a:t>
            </a:r>
            <a:r>
              <a:rPr lang="ru-RU" sz="2800" dirty="0" smtClean="0"/>
              <a:t>начальник войск в давние времена на Руси </a:t>
            </a:r>
          </a:p>
          <a:p>
            <a:pPr eaLnBrk="1" hangingPunct="1">
              <a:defRPr/>
            </a:pPr>
            <a:r>
              <a:rPr lang="ru-RU" sz="2800" b="1" dirty="0" smtClean="0"/>
              <a:t>Бор</a:t>
            </a:r>
          </a:p>
          <a:p>
            <a:pPr eaLnBrk="1" hangingPunct="1">
              <a:buNone/>
              <a:defRPr/>
            </a:pPr>
            <a:r>
              <a:rPr lang="ru-RU" sz="2800" b="1" dirty="0" smtClean="0"/>
              <a:t> – </a:t>
            </a:r>
            <a:r>
              <a:rPr lang="ru-RU" sz="2800" dirty="0" smtClean="0"/>
              <a:t>сосновый лес</a:t>
            </a:r>
          </a:p>
          <a:p>
            <a:pPr eaLnBrk="1" hangingPunct="1"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b="1" dirty="0" smtClean="0"/>
              <a:t>Дозор</a:t>
            </a:r>
          </a:p>
          <a:p>
            <a:pPr eaLnBrk="1" hangingPunct="1">
              <a:buNone/>
              <a:defRPr/>
            </a:pPr>
            <a:r>
              <a:rPr lang="ru-RU" sz="2800" b="1" dirty="0" smtClean="0"/>
              <a:t> – </a:t>
            </a:r>
            <a:r>
              <a:rPr lang="ru-RU" sz="2800" dirty="0" smtClean="0"/>
              <a:t>обход для осмотра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/>
              <a:t>Владенья</a:t>
            </a:r>
          </a:p>
          <a:p>
            <a:pPr eaLnBrk="1" hangingPunct="1">
              <a:buNone/>
              <a:defRPr/>
            </a:pPr>
            <a:r>
              <a:rPr lang="ru-RU" sz="2800" b="1" dirty="0" smtClean="0"/>
              <a:t> – </a:t>
            </a:r>
            <a:r>
              <a:rPr lang="ru-RU" sz="2800" dirty="0" smtClean="0"/>
              <a:t>своя собственность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 rot="6713825">
            <a:off x="1674071" y="1869615"/>
            <a:ext cx="223693" cy="64073"/>
          </a:xfrm>
          <a:prstGeom prst="homePlate">
            <a:avLst>
              <a:gd name="adj" fmla="val 69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 rot="6713825">
            <a:off x="1452125" y="3785835"/>
            <a:ext cx="238957" cy="57941"/>
          </a:xfrm>
          <a:prstGeom prst="homePlate">
            <a:avLst>
              <a:gd name="adj" fmla="val 69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 rot="6713825">
            <a:off x="1647853" y="5044836"/>
            <a:ext cx="280159" cy="45719"/>
          </a:xfrm>
          <a:prstGeom prst="homePlate">
            <a:avLst>
              <a:gd name="adj" fmla="val 69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507412" cy="55816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3600" b="1" dirty="0" smtClean="0"/>
              <a:t>Гнёт</a:t>
            </a:r>
          </a:p>
          <a:p>
            <a:pPr eaLnBrk="1" hangingPunct="1">
              <a:buNone/>
              <a:defRPr/>
            </a:pPr>
            <a:r>
              <a:rPr lang="ru-RU" sz="3600" b="1" dirty="0" smtClean="0"/>
              <a:t> </a:t>
            </a:r>
            <a:r>
              <a:rPr lang="ru-RU" sz="3600" dirty="0" smtClean="0"/>
              <a:t>– тяжесть, груз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/>
          </a:p>
          <a:p>
            <a:pPr eaLnBrk="1" hangingPunct="1">
              <a:defRPr/>
            </a:pPr>
            <a:r>
              <a:rPr lang="ru-RU" sz="3600" b="1" dirty="0" smtClean="0"/>
              <a:t>Обозы</a:t>
            </a:r>
          </a:p>
          <a:p>
            <a:pPr eaLnBrk="1" hangingPunct="1">
              <a:buNone/>
              <a:defRPr/>
            </a:pPr>
            <a:r>
              <a:rPr lang="ru-RU" sz="3600" dirty="0" smtClean="0"/>
              <a:t> – несколько повозок с грузом</a:t>
            </a:r>
          </a:p>
          <a:p>
            <a:pPr eaLnBrk="1" hangingPunct="1">
              <a:defRPr/>
            </a:pPr>
            <a:endParaRPr lang="ru-RU" sz="3600" dirty="0" smtClean="0"/>
          </a:p>
          <a:p>
            <a:pPr eaLnBrk="1" hangingPunct="1">
              <a:defRPr/>
            </a:pPr>
            <a:r>
              <a:rPr lang="ru-RU" sz="3600" b="1" dirty="0" smtClean="0"/>
              <a:t>Казна</a:t>
            </a:r>
          </a:p>
          <a:p>
            <a:pPr eaLnBrk="1" hangingPunct="1">
              <a:buNone/>
              <a:defRPr/>
            </a:pPr>
            <a:r>
              <a:rPr lang="ru-RU" sz="3600" dirty="0" smtClean="0"/>
              <a:t> – деньги, имущество</a:t>
            </a:r>
          </a:p>
          <a:p>
            <a:pPr eaLnBrk="1" hangingPunct="1">
              <a:defRPr/>
            </a:pPr>
            <a:endParaRPr lang="ru-RU" sz="3600" dirty="0" smtClean="0"/>
          </a:p>
          <a:p>
            <a:pPr eaLnBrk="1" hangingPunct="1">
              <a:defRPr/>
            </a:pPr>
            <a:r>
              <a:rPr lang="ru-RU" sz="3600" b="1" dirty="0" smtClean="0"/>
              <a:t>Не скудеет </a:t>
            </a:r>
          </a:p>
          <a:p>
            <a:pPr eaLnBrk="1" hangingPunct="1">
              <a:buNone/>
              <a:defRPr/>
            </a:pPr>
            <a:r>
              <a:rPr lang="ru-RU" sz="3600" dirty="0" smtClean="0"/>
              <a:t>- не беднеет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 rot="6168330">
            <a:off x="1014176" y="1832605"/>
            <a:ext cx="571792" cy="45720"/>
          </a:xfrm>
          <a:prstGeom prst="homePlate">
            <a:avLst>
              <a:gd name="adj" fmla="val 106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6168330" flipV="1">
            <a:off x="1979025" y="4895243"/>
            <a:ext cx="409883" cy="45719"/>
          </a:xfrm>
          <a:prstGeom prst="homePlate">
            <a:avLst>
              <a:gd name="adj" fmla="val 1068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 rot="6168330">
            <a:off x="1366660" y="3381940"/>
            <a:ext cx="409886" cy="53357"/>
          </a:xfrm>
          <a:prstGeom prst="homePlate">
            <a:avLst>
              <a:gd name="adj" fmla="val 106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00px-Centenarydiam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0322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3708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42481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Тропы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водах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Окияны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Жемчуг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 сосну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1714480" y="35716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57290" y="15001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714480" y="364331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357290" y="485776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Какой он?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2327275"/>
            <a:ext cx="3214710" cy="388780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Волшебник</a:t>
            </a:r>
          </a:p>
          <a:p>
            <a:pPr eaLnBrk="1" hangingPunct="1">
              <a:defRPr/>
            </a:pPr>
            <a:r>
              <a:rPr lang="ru-RU" dirty="0" smtClean="0"/>
              <a:t>Сильный</a:t>
            </a:r>
          </a:p>
          <a:p>
            <a:pPr eaLnBrk="1" hangingPunct="1">
              <a:defRPr/>
            </a:pPr>
            <a:r>
              <a:rPr lang="ru-RU" dirty="0" smtClean="0"/>
              <a:t>Суровый</a:t>
            </a:r>
          </a:p>
          <a:p>
            <a:pPr eaLnBrk="1" hangingPunct="1">
              <a:defRPr/>
            </a:pPr>
            <a:r>
              <a:rPr lang="ru-RU" dirty="0" smtClean="0"/>
              <a:t>Умелый</a:t>
            </a:r>
          </a:p>
          <a:p>
            <a:pPr eaLnBrk="1" hangingPunct="1">
              <a:defRPr/>
            </a:pPr>
            <a:r>
              <a:rPr lang="ru-RU" dirty="0" smtClean="0"/>
              <a:t>Хвастливый</a:t>
            </a:r>
          </a:p>
          <a:p>
            <a:pPr eaLnBrk="1" hangingPunct="1">
              <a:defRPr/>
            </a:pPr>
            <a:r>
              <a:rPr lang="ru-RU" dirty="0" smtClean="0"/>
              <a:t>Богатырь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349500"/>
            <a:ext cx="3500462" cy="3781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Великий</a:t>
            </a:r>
          </a:p>
          <a:p>
            <a:pPr eaLnBrk="1" hangingPunct="1">
              <a:defRPr/>
            </a:pPr>
            <a:r>
              <a:rPr lang="ru-RU" dirty="0" smtClean="0"/>
              <a:t>Могучий</a:t>
            </a:r>
          </a:p>
          <a:p>
            <a:pPr eaLnBrk="1" hangingPunct="1">
              <a:defRPr/>
            </a:pPr>
            <a:r>
              <a:rPr lang="ru-RU" dirty="0" smtClean="0"/>
              <a:t>Мощный</a:t>
            </a:r>
          </a:p>
          <a:p>
            <a:pPr eaLnBrk="1" hangingPunct="1">
              <a:defRPr/>
            </a:pPr>
            <a:r>
              <a:rPr lang="ru-RU" dirty="0" smtClean="0"/>
              <a:t>Могущественный</a:t>
            </a:r>
          </a:p>
          <a:p>
            <a:pPr eaLnBrk="1" hangingPunct="1">
              <a:defRPr/>
            </a:pPr>
            <a:r>
              <a:rPr lang="ru-RU" dirty="0" smtClean="0"/>
              <a:t>Всесильный</a:t>
            </a:r>
          </a:p>
          <a:p>
            <a:pPr eaLnBrk="1" hangingPunct="1">
              <a:defRPr/>
            </a:pPr>
            <a:r>
              <a:rPr lang="ru-RU" dirty="0" smtClean="0"/>
              <a:t>Заботливый</a:t>
            </a:r>
          </a:p>
          <a:p>
            <a:pPr eaLnBrk="1" hangingPunct="1">
              <a:defRPr/>
            </a:pPr>
            <a:r>
              <a:rPr lang="ru-RU" dirty="0" smtClean="0"/>
              <a:t>Надёжный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119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Мороз-воевода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572560" cy="1785949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I часть </a:t>
            </a:r>
            <a:r>
              <a:rPr lang="ru-RU" b="1" dirty="0" smtClean="0">
                <a:solidFill>
                  <a:srgbClr val="002060"/>
                </a:solidFill>
              </a:rPr>
              <a:t>– Обход владений Мороза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286808" cy="299561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II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часть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>– </a:t>
            </a:r>
            <a:r>
              <a:rPr lang="ru-RU" sz="4800" b="1" dirty="0" smtClean="0">
                <a:solidFill>
                  <a:srgbClr val="002060"/>
                </a:solidFill>
              </a:rPr>
              <a:t>Песня Мороза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84313"/>
            <a:ext cx="8858311" cy="48910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5400" b="1" dirty="0" smtClean="0"/>
              <a:t>Олицетворение – </a:t>
            </a:r>
          </a:p>
          <a:p>
            <a:pPr eaLnBrk="1" hangingPunct="1">
              <a:buNone/>
              <a:defRPr/>
            </a:pPr>
            <a:r>
              <a:rPr lang="ru-RU" sz="5400" b="1" dirty="0" smtClean="0"/>
              <a:t>  </a:t>
            </a:r>
            <a:r>
              <a:rPr lang="ru-RU" sz="5400" dirty="0" smtClean="0"/>
              <a:t>представление в образе живого существа</a:t>
            </a:r>
          </a:p>
          <a:p>
            <a:pPr>
              <a:defRPr/>
            </a:pPr>
            <a:r>
              <a:rPr lang="ru-RU" sz="5400" b="1" dirty="0" smtClean="0"/>
              <a:t>Эпитет – </a:t>
            </a:r>
          </a:p>
          <a:p>
            <a:pPr>
              <a:buNone/>
              <a:defRPr/>
            </a:pPr>
            <a:r>
              <a:rPr lang="ru-RU" sz="5400" b="1" dirty="0" smtClean="0"/>
              <a:t>  </a:t>
            </a:r>
            <a:r>
              <a:rPr lang="ru-RU" sz="5400" dirty="0" smtClean="0"/>
              <a:t>образное, художественное определение</a:t>
            </a:r>
          </a:p>
          <a:p>
            <a:pPr eaLnBrk="1" hangingPunct="1">
              <a:buNone/>
              <a:defRPr/>
            </a:pPr>
            <a:endParaRPr lang="ru-RU" sz="5400" dirty="0" smtClean="0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429684" cy="1397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4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Изоб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разительные средства языка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66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rgbClr val="0000FF"/>
                </a:solidFill>
              </a:rPr>
              <a:t>Физминутка</a:t>
            </a:r>
            <a:endParaRPr lang="ru-RU" sz="6600" b="1" i="1" dirty="0">
              <a:solidFill>
                <a:srgbClr val="0000FF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зима 005"/>
          <p:cNvPicPr>
            <a:picLocks noChangeAspect="1" noChangeArrowheads="1"/>
          </p:cNvPicPr>
          <p:nvPr/>
        </p:nvPicPr>
        <p:blipFill>
          <a:blip r:embed="rId2"/>
          <a:srcRect b="11540"/>
          <a:stretch>
            <a:fillRect/>
          </a:stretch>
        </p:blipFill>
        <p:spPr bwMode="auto">
          <a:xfrm>
            <a:off x="-180975" y="-6796088"/>
            <a:ext cx="10618788" cy="14139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Флешмоб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96373" cy="644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91087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7200" dirty="0" smtClean="0"/>
              <a:t>Метафора – скрытое образное сравнение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5720" y="714356"/>
            <a:ext cx="8572560" cy="148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Изоб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разительные средства языка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857250"/>
            <a:ext cx="8501063" cy="9286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4000" smtClean="0"/>
              <a:t>Как подготовиться к выразительному чтению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2276475"/>
            <a:ext cx="8424863" cy="3263900"/>
            <a:chOff x="464" y="1102"/>
            <a:chExt cx="4639" cy="1421"/>
          </a:xfrm>
        </p:grpSpPr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2320" y="1102"/>
              <a:ext cx="1180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</a:rPr>
                <a:t>Интонация</a:t>
              </a:r>
            </a:p>
          </p:txBody>
        </p:sp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464" y="1931"/>
              <a:ext cx="928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сила голоса</a:t>
              </a:r>
            </a:p>
          </p:txBody>
        </p:sp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1568" y="1931"/>
              <a:ext cx="421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тон</a:t>
              </a:r>
            </a:p>
          </p:txBody>
        </p:sp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3493" y="1931"/>
              <a:ext cx="506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пауза</a:t>
              </a:r>
            </a:p>
          </p:txBody>
        </p:sp>
        <p:sp>
          <p:nvSpPr>
            <p:cNvPr id="17416" name="Text Box 9"/>
            <p:cNvSpPr txBox="1">
              <a:spLocks noChangeArrowheads="1"/>
            </p:cNvSpPr>
            <p:nvPr/>
          </p:nvSpPr>
          <p:spPr bwMode="auto">
            <a:xfrm>
              <a:off x="4175" y="1931"/>
              <a:ext cx="928" cy="5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логическое</a:t>
              </a:r>
            </a:p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ударение</a:t>
              </a:r>
            </a:p>
          </p:txBody>
        </p:sp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2812" y="1931"/>
              <a:ext cx="506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ритм</a:t>
              </a:r>
            </a:p>
          </p:txBody>
        </p:sp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2158" y="1931"/>
              <a:ext cx="478" cy="3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темп</a:t>
              </a:r>
            </a:p>
          </p:txBody>
        </p:sp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 flipH="1">
              <a:off x="886" y="1457"/>
              <a:ext cx="2024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13"/>
            <p:cNvSpPr>
              <a:spLocks noChangeShapeType="1"/>
            </p:cNvSpPr>
            <p:nvPr/>
          </p:nvSpPr>
          <p:spPr bwMode="auto">
            <a:xfrm flipH="1">
              <a:off x="1814" y="1457"/>
              <a:ext cx="1096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H="1">
              <a:off x="2404" y="1457"/>
              <a:ext cx="506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>
              <a:off x="2910" y="1457"/>
              <a:ext cx="169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>
              <a:off x="2910" y="1457"/>
              <a:ext cx="843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7"/>
            <p:cNvSpPr>
              <a:spLocks noChangeShapeType="1"/>
            </p:cNvSpPr>
            <p:nvPr/>
          </p:nvSpPr>
          <p:spPr bwMode="auto">
            <a:xfrm>
              <a:off x="2910" y="1457"/>
              <a:ext cx="1687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Чайковский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73" y="214290"/>
            <a:ext cx="8667809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12" y="142852"/>
            <a:ext cx="8897988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00FF"/>
                </a:solidFill>
              </a:rPr>
              <a:t>Корзинка идей, понятий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Музыкально- выразительные средства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flowChartProcess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Темп, динамика, регистр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Мелодия, ритм, лад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Характер, содержание, идея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Прием «Если бы я был композитором»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картинки\Зимние14.12.2008\9f16f94fef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-71438"/>
            <a:ext cx="9191625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Новог.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4" cy="6357982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B561B-17D6-4B38-B764-B7808AF54170}" type="datetime1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57DD0-A221-4F10-A686-DE1BDA87517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axmzn9r7vh4jpq6sredo0se0dpvn687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813"/>
            <a:ext cx="15240000" cy="114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79373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00108"/>
            <a:ext cx="8785225" cy="552451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Выполнить рисунок Мороза – воеводы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Сочинить о нём сказку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Найти пословицы и поговорки о зиме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Прочитать отрывок выразительно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Выучить наизусть на выбор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Выучить наизусть новогодние песни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Меня удивило…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Произвело впечатление…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Мне понравилось…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Меня восхищает…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Я любуюсь…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Мне пришлось по душе…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Мне запомнилось…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Я считаю, что…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 descr="C:\Documents and Settings\Home\Рабочий стол\82627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4429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357166"/>
            <a:ext cx="88583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сотрудничество!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00039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3200" y="-1447800"/>
            <a:ext cx="14630400" cy="975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Тема: «Образ зимы в литературе и музыке»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знакомство с выразительными и изобразительными средствами в музыке и литературе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7858180" cy="33528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/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Познакомиться с произведением....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Проанализируем ....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Дадим характеристику герою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Выразительность исполнения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Живопись.Искусство.ВАСНЕЦОВ И КРАМСК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72032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571480"/>
            <a:ext cx="4143404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7200" b="1" dirty="0" smtClean="0">
                <a:latin typeface="Monotype Corsiva" pitchFamily="66" charset="0"/>
              </a:rPr>
              <a:t>Николай Алексеевич Некрасов </a:t>
            </a:r>
          </a:p>
          <a:p>
            <a:pPr>
              <a:lnSpc>
                <a:spcPct val="90000"/>
              </a:lnSpc>
              <a:defRPr/>
            </a:pPr>
            <a:r>
              <a:rPr lang="ru-RU" sz="7200" b="1" dirty="0" smtClean="0">
                <a:latin typeface="Monotype Corsiva" pitchFamily="66" charset="0"/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ru-RU" sz="6600" b="1" dirty="0" smtClean="0">
                <a:latin typeface="Monotype Corsiva" pitchFamily="66" charset="0"/>
              </a:rPr>
              <a:t>(1821-1878г)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3" y="428604"/>
            <a:ext cx="9001157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Н.А.Некрасов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 ветер бушует 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бором …»</a:t>
            </a:r>
            <a:r>
              <a:rPr lang="ru-RU" sz="6600" dirty="0" smtClean="0"/>
              <a:t> </a:t>
            </a:r>
          </a:p>
          <a:p>
            <a:pPr algn="ctr"/>
            <a:r>
              <a:rPr lang="ru-RU" sz="6600" dirty="0" smtClean="0"/>
              <a:t>Отрывок из поэмы «Мороз, Красный нос»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278</Words>
  <Application>Microsoft Office PowerPoint</Application>
  <PresentationFormat>Экран (4:3)</PresentationFormat>
  <Paragraphs>106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Интегрированный урок в 3 классе  </vt:lpstr>
      <vt:lpstr>Слайд 2</vt:lpstr>
      <vt:lpstr>Слайд 3</vt:lpstr>
      <vt:lpstr>Слайд 4</vt:lpstr>
      <vt:lpstr>Тема: «Образ зимы в литературе и музыке»</vt:lpstr>
      <vt:lpstr>Цель: знакомство с выразительными и изобразительными средствами в музыке и литературе</vt:lpstr>
      <vt:lpstr>Слайд 7</vt:lpstr>
      <vt:lpstr>Слайд 8</vt:lpstr>
      <vt:lpstr>Слайд 9</vt:lpstr>
      <vt:lpstr>Слайд 10</vt:lpstr>
      <vt:lpstr>Слайд 11</vt:lpstr>
      <vt:lpstr>Словарная работа</vt:lpstr>
      <vt:lpstr>Слайд 13</vt:lpstr>
      <vt:lpstr>Слайд 14</vt:lpstr>
      <vt:lpstr>     Тропы  водах     </vt:lpstr>
      <vt:lpstr>Какой он?</vt:lpstr>
      <vt:lpstr>I часть – Обход владений Мороза</vt:lpstr>
      <vt:lpstr>Слайд 18</vt:lpstr>
      <vt:lpstr>Физминутка</vt:lpstr>
      <vt:lpstr>Слайд 20</vt:lpstr>
      <vt:lpstr>Слайд 21</vt:lpstr>
      <vt:lpstr>Как подготовиться к выразительному чтению</vt:lpstr>
      <vt:lpstr>Слайд 23</vt:lpstr>
      <vt:lpstr>Слайд 24</vt:lpstr>
      <vt:lpstr>Корзинка идей, понятий</vt:lpstr>
      <vt:lpstr>Музыкально- выразительные средства</vt:lpstr>
      <vt:lpstr>Прием «Если бы я был композитором»</vt:lpstr>
      <vt:lpstr>Слайд 28</vt:lpstr>
      <vt:lpstr>Слайд 29</vt:lpstr>
      <vt:lpstr>Домашнее задание</vt:lpstr>
      <vt:lpstr>Сегодня на уроке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admin</cp:lastModifiedBy>
  <cp:revision>166</cp:revision>
  <dcterms:created xsi:type="dcterms:W3CDTF">2014-11-09T11:38:43Z</dcterms:created>
  <dcterms:modified xsi:type="dcterms:W3CDTF">2019-10-27T15:00:08Z</dcterms:modified>
</cp:coreProperties>
</file>