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256" r:id="rId2"/>
    <p:sldId id="266" r:id="rId3"/>
    <p:sldId id="297" r:id="rId4"/>
    <p:sldId id="261" r:id="rId5"/>
    <p:sldId id="278" r:id="rId6"/>
    <p:sldId id="290" r:id="rId7"/>
    <p:sldId id="292" r:id="rId8"/>
    <p:sldId id="264" r:id="rId9"/>
    <p:sldId id="293" r:id="rId10"/>
    <p:sldId id="295" r:id="rId11"/>
    <p:sldId id="268" r:id="rId12"/>
    <p:sldId id="270" r:id="rId13"/>
    <p:sldId id="286" r:id="rId14"/>
    <p:sldId id="287" r:id="rId15"/>
    <p:sldId id="288" r:id="rId16"/>
    <p:sldId id="298" r:id="rId17"/>
    <p:sldId id="299" r:id="rId18"/>
    <p:sldId id="289" r:id="rId19"/>
    <p:sldId id="276" r:id="rId20"/>
    <p:sldId id="277" r:id="rId21"/>
    <p:sldId id="30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80" autoAdjust="0"/>
    <p:restoredTop sz="94603" autoAdjust="0"/>
  </p:normalViewPr>
  <p:slideViewPr>
    <p:cSldViewPr>
      <p:cViewPr varScale="1">
        <p:scale>
          <a:sx n="69" d="100"/>
          <a:sy n="69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3F6D4-CB41-4F77-AB7E-C24359CC5180}" type="doc">
      <dgm:prSet loTypeId="urn:microsoft.com/office/officeart/2008/layout/RadialCluster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F47376-2017-4D9C-8879-93F5B7CE1424}">
      <dgm:prSet phldrT="[Текст]" custT="1"/>
      <dgm:spPr/>
      <dgm:t>
        <a:bodyPr/>
        <a:lstStyle/>
        <a:p>
          <a:r>
            <a:rPr lang="ru-RU" sz="1200" dirty="0" smtClean="0"/>
            <a:t>Архитектура</a:t>
          </a:r>
          <a:endParaRPr lang="ru-RU" sz="1200" dirty="0"/>
        </a:p>
      </dgm:t>
    </dgm:pt>
    <dgm:pt modelId="{1B28604B-5A3E-49D3-98E0-3B0AE81A6AD0}" type="parTrans" cxnId="{B952502A-0698-4559-A695-0D7B8BFD172D}">
      <dgm:prSet/>
      <dgm:spPr/>
      <dgm:t>
        <a:bodyPr/>
        <a:lstStyle/>
        <a:p>
          <a:endParaRPr lang="ru-RU"/>
        </a:p>
      </dgm:t>
    </dgm:pt>
    <dgm:pt modelId="{217E474B-744D-4E8A-B364-6654BE7D7D6F}" type="sibTrans" cxnId="{B952502A-0698-4559-A695-0D7B8BFD172D}">
      <dgm:prSet/>
      <dgm:spPr/>
      <dgm:t>
        <a:bodyPr/>
        <a:lstStyle/>
        <a:p>
          <a:endParaRPr lang="ru-RU"/>
        </a:p>
      </dgm:t>
    </dgm:pt>
    <dgm:pt modelId="{C2C400FA-0E6C-4223-8164-3427EF938ABE}">
      <dgm:prSet phldrT="[Текст]"/>
      <dgm:spPr/>
      <dgm:t>
        <a:bodyPr/>
        <a:lstStyle/>
        <a:p>
          <a:r>
            <a:rPr lang="ru-RU" dirty="0" smtClean="0"/>
            <a:t>Прочность</a:t>
          </a:r>
          <a:endParaRPr lang="ru-RU" dirty="0"/>
        </a:p>
      </dgm:t>
    </dgm:pt>
    <dgm:pt modelId="{4E037512-7AC4-4B15-A0FA-832219F801BE}" type="parTrans" cxnId="{ED1198AF-F05B-4AEC-9846-DDB2A8281538}">
      <dgm:prSet/>
      <dgm:spPr/>
      <dgm:t>
        <a:bodyPr/>
        <a:lstStyle/>
        <a:p>
          <a:endParaRPr lang="ru-RU" sz="1200"/>
        </a:p>
      </dgm:t>
    </dgm:pt>
    <dgm:pt modelId="{D609AE1A-5B11-4473-9DAC-85EB54BCD349}" type="sibTrans" cxnId="{ED1198AF-F05B-4AEC-9846-DDB2A8281538}">
      <dgm:prSet/>
      <dgm:spPr/>
      <dgm:t>
        <a:bodyPr/>
        <a:lstStyle/>
        <a:p>
          <a:endParaRPr lang="ru-RU"/>
        </a:p>
      </dgm:t>
    </dgm:pt>
    <dgm:pt modelId="{809D6577-6E14-4048-9B8E-4EEB4C26804B}">
      <dgm:prSet phldrT="[Текст]"/>
      <dgm:spPr/>
      <dgm:t>
        <a:bodyPr/>
        <a:lstStyle/>
        <a:p>
          <a:r>
            <a:rPr lang="ru-RU" dirty="0" smtClean="0"/>
            <a:t>Польза</a:t>
          </a:r>
          <a:endParaRPr lang="ru-RU" dirty="0"/>
        </a:p>
      </dgm:t>
    </dgm:pt>
    <dgm:pt modelId="{A282C64B-2DA2-402F-95EA-39F081C1DC2E}" type="parTrans" cxnId="{5A438313-CB1A-4640-91BB-7F63627386A3}">
      <dgm:prSet/>
      <dgm:spPr/>
      <dgm:t>
        <a:bodyPr/>
        <a:lstStyle/>
        <a:p>
          <a:endParaRPr lang="ru-RU" sz="1200"/>
        </a:p>
      </dgm:t>
    </dgm:pt>
    <dgm:pt modelId="{46A322EB-A12D-4940-9572-D56DF890545D}" type="sibTrans" cxnId="{5A438313-CB1A-4640-91BB-7F63627386A3}">
      <dgm:prSet/>
      <dgm:spPr/>
      <dgm:t>
        <a:bodyPr/>
        <a:lstStyle/>
        <a:p>
          <a:endParaRPr lang="ru-RU"/>
        </a:p>
      </dgm:t>
    </dgm:pt>
    <dgm:pt modelId="{71318B6E-3D59-4AAB-81CE-AB1332A5FCD9}">
      <dgm:prSet phldrT="[Текст]"/>
      <dgm:spPr/>
      <dgm:t>
        <a:bodyPr/>
        <a:lstStyle/>
        <a:p>
          <a:r>
            <a:rPr lang="ru-RU" dirty="0" smtClean="0"/>
            <a:t>Красота</a:t>
          </a:r>
          <a:endParaRPr lang="ru-RU" dirty="0"/>
        </a:p>
      </dgm:t>
    </dgm:pt>
    <dgm:pt modelId="{6476DBAB-DF23-42F8-B5FA-EFE16B6AC149}" type="parTrans" cxnId="{D3FF13A7-E7FE-4BD8-A285-2C879A7E7A44}">
      <dgm:prSet/>
      <dgm:spPr/>
      <dgm:t>
        <a:bodyPr/>
        <a:lstStyle/>
        <a:p>
          <a:endParaRPr lang="ru-RU" sz="1200"/>
        </a:p>
      </dgm:t>
    </dgm:pt>
    <dgm:pt modelId="{2381B8B9-528A-4A18-909D-6513AD18BBD0}" type="sibTrans" cxnId="{D3FF13A7-E7FE-4BD8-A285-2C879A7E7A44}">
      <dgm:prSet/>
      <dgm:spPr/>
      <dgm:t>
        <a:bodyPr/>
        <a:lstStyle/>
        <a:p>
          <a:endParaRPr lang="ru-RU"/>
        </a:p>
      </dgm:t>
    </dgm:pt>
    <dgm:pt modelId="{15119FD9-72FE-4567-9ABC-4E5DAE52EB4B}" type="pres">
      <dgm:prSet presAssocID="{8D63F6D4-CB41-4F77-AB7E-C24359CC51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DB78F1E-97C2-4EF6-8C73-A6BB0D91F87C}" type="pres">
      <dgm:prSet presAssocID="{FBF47376-2017-4D9C-8879-93F5B7CE1424}" presName="singleCycle" presStyleCnt="0"/>
      <dgm:spPr/>
    </dgm:pt>
    <dgm:pt modelId="{2011CE11-DC75-433E-BB0D-5194D5BBE8F3}" type="pres">
      <dgm:prSet presAssocID="{FBF47376-2017-4D9C-8879-93F5B7CE1424}" presName="singleCenter" presStyleLbl="node1" presStyleIdx="0" presStyleCnt="4" custScaleX="125712" custScaleY="10780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31A0F1C-97EB-4C3F-8670-663D6C248407}" type="pres">
      <dgm:prSet presAssocID="{4E037512-7AC4-4B15-A0FA-832219F801BE}" presName="Name56" presStyleLbl="parChTrans1D2" presStyleIdx="0" presStyleCnt="3"/>
      <dgm:spPr/>
      <dgm:t>
        <a:bodyPr/>
        <a:lstStyle/>
        <a:p>
          <a:endParaRPr lang="ru-RU"/>
        </a:p>
      </dgm:t>
    </dgm:pt>
    <dgm:pt modelId="{55CB7388-79DC-48DF-8AAF-0A3E80D7A523}" type="pres">
      <dgm:prSet presAssocID="{C2C400FA-0E6C-4223-8164-3427EF938ABE}" presName="text0" presStyleLbl="node1" presStyleIdx="1" presStyleCnt="4" custScaleX="135519" custScaleY="114109" custRadScaleRad="116279" custRadScaleInc="-2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33370-B53C-47E6-BEEB-6AA7AAD012FE}" type="pres">
      <dgm:prSet presAssocID="{A282C64B-2DA2-402F-95EA-39F081C1DC2E}" presName="Name56" presStyleLbl="parChTrans1D2" presStyleIdx="1" presStyleCnt="3"/>
      <dgm:spPr/>
      <dgm:t>
        <a:bodyPr/>
        <a:lstStyle/>
        <a:p>
          <a:endParaRPr lang="ru-RU"/>
        </a:p>
      </dgm:t>
    </dgm:pt>
    <dgm:pt modelId="{450912D2-0063-4ACD-84D9-EED4BE646893}" type="pres">
      <dgm:prSet presAssocID="{809D6577-6E14-4048-9B8E-4EEB4C26804B}" presName="text0" presStyleLbl="node1" presStyleIdx="2" presStyleCnt="4" custScaleX="136812" custScaleY="138635" custRadScaleRad="116272" custRadScaleInc="4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379F3-3BD7-44AE-85C5-9DF0E7DB58EC}" type="pres">
      <dgm:prSet presAssocID="{6476DBAB-DF23-42F8-B5FA-EFE16B6AC1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4C198690-63E9-4EAF-88AF-5057C47F5E4D}" type="pres">
      <dgm:prSet presAssocID="{71318B6E-3D59-4AAB-81CE-AB1332A5FCD9}" presName="text0" presStyleLbl="node1" presStyleIdx="3" presStyleCnt="4" custScaleX="142326" custScaleY="147929" custRadScaleRad="132716" custRadScaleInc="4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1D403B-AED3-4C7F-BB1B-A315D150B125}" type="presOf" srcId="{FBF47376-2017-4D9C-8879-93F5B7CE1424}" destId="{2011CE11-DC75-433E-BB0D-5194D5BBE8F3}" srcOrd="0" destOrd="0" presId="urn:microsoft.com/office/officeart/2008/layout/RadialCluster"/>
    <dgm:cxn modelId="{D3FF13A7-E7FE-4BD8-A285-2C879A7E7A44}" srcId="{FBF47376-2017-4D9C-8879-93F5B7CE1424}" destId="{71318B6E-3D59-4AAB-81CE-AB1332A5FCD9}" srcOrd="2" destOrd="0" parTransId="{6476DBAB-DF23-42F8-B5FA-EFE16B6AC149}" sibTransId="{2381B8B9-528A-4A18-909D-6513AD18BBD0}"/>
    <dgm:cxn modelId="{E26066E7-10EA-4CDD-95BF-7847482E599D}" type="presOf" srcId="{A282C64B-2DA2-402F-95EA-39F081C1DC2E}" destId="{DCF33370-B53C-47E6-BEEB-6AA7AAD012FE}" srcOrd="0" destOrd="0" presId="urn:microsoft.com/office/officeart/2008/layout/RadialCluster"/>
    <dgm:cxn modelId="{D5940104-5B0C-480D-B018-1E349EF6E902}" type="presOf" srcId="{C2C400FA-0E6C-4223-8164-3427EF938ABE}" destId="{55CB7388-79DC-48DF-8AAF-0A3E80D7A523}" srcOrd="0" destOrd="0" presId="urn:microsoft.com/office/officeart/2008/layout/RadialCluster"/>
    <dgm:cxn modelId="{ED1198AF-F05B-4AEC-9846-DDB2A8281538}" srcId="{FBF47376-2017-4D9C-8879-93F5B7CE1424}" destId="{C2C400FA-0E6C-4223-8164-3427EF938ABE}" srcOrd="0" destOrd="0" parTransId="{4E037512-7AC4-4B15-A0FA-832219F801BE}" sibTransId="{D609AE1A-5B11-4473-9DAC-85EB54BCD349}"/>
    <dgm:cxn modelId="{2FFC7FE9-DE93-4FEF-BDEB-BD303542DF72}" type="presOf" srcId="{4E037512-7AC4-4B15-A0FA-832219F801BE}" destId="{F31A0F1C-97EB-4C3F-8670-663D6C248407}" srcOrd="0" destOrd="0" presId="urn:microsoft.com/office/officeart/2008/layout/RadialCluster"/>
    <dgm:cxn modelId="{B952502A-0698-4559-A695-0D7B8BFD172D}" srcId="{8D63F6D4-CB41-4F77-AB7E-C24359CC5180}" destId="{FBF47376-2017-4D9C-8879-93F5B7CE1424}" srcOrd="0" destOrd="0" parTransId="{1B28604B-5A3E-49D3-98E0-3B0AE81A6AD0}" sibTransId="{217E474B-744D-4E8A-B364-6654BE7D7D6F}"/>
    <dgm:cxn modelId="{D0C3B88C-FFCE-4A18-AD99-E054C42A3EE1}" type="presOf" srcId="{71318B6E-3D59-4AAB-81CE-AB1332A5FCD9}" destId="{4C198690-63E9-4EAF-88AF-5057C47F5E4D}" srcOrd="0" destOrd="0" presId="urn:microsoft.com/office/officeart/2008/layout/RadialCluster"/>
    <dgm:cxn modelId="{ABF815EA-D402-4233-9FEF-91A543AAF159}" type="presOf" srcId="{6476DBAB-DF23-42F8-B5FA-EFE16B6AC149}" destId="{D5A379F3-3BD7-44AE-85C5-9DF0E7DB58EC}" srcOrd="0" destOrd="0" presId="urn:microsoft.com/office/officeart/2008/layout/RadialCluster"/>
    <dgm:cxn modelId="{5A438313-CB1A-4640-91BB-7F63627386A3}" srcId="{FBF47376-2017-4D9C-8879-93F5B7CE1424}" destId="{809D6577-6E14-4048-9B8E-4EEB4C26804B}" srcOrd="1" destOrd="0" parTransId="{A282C64B-2DA2-402F-95EA-39F081C1DC2E}" sibTransId="{46A322EB-A12D-4940-9572-D56DF890545D}"/>
    <dgm:cxn modelId="{FD9B447B-3EC9-4461-875A-8B6D1657FA29}" type="presOf" srcId="{8D63F6D4-CB41-4F77-AB7E-C24359CC5180}" destId="{15119FD9-72FE-4567-9ABC-4E5DAE52EB4B}" srcOrd="0" destOrd="0" presId="urn:microsoft.com/office/officeart/2008/layout/RadialCluster"/>
    <dgm:cxn modelId="{A02E92CF-78E5-416F-A5DB-C338488231DA}" type="presOf" srcId="{809D6577-6E14-4048-9B8E-4EEB4C26804B}" destId="{450912D2-0063-4ACD-84D9-EED4BE646893}" srcOrd="0" destOrd="0" presId="urn:microsoft.com/office/officeart/2008/layout/RadialCluster"/>
    <dgm:cxn modelId="{8B56EAFB-FFC4-43F6-AD52-09BA12F5367C}" type="presParOf" srcId="{15119FD9-72FE-4567-9ABC-4E5DAE52EB4B}" destId="{7DB78F1E-97C2-4EF6-8C73-A6BB0D91F87C}" srcOrd="0" destOrd="0" presId="urn:microsoft.com/office/officeart/2008/layout/RadialCluster"/>
    <dgm:cxn modelId="{3A4B09D2-7A0F-43A2-8CBA-B16B8E071054}" type="presParOf" srcId="{7DB78F1E-97C2-4EF6-8C73-A6BB0D91F87C}" destId="{2011CE11-DC75-433E-BB0D-5194D5BBE8F3}" srcOrd="0" destOrd="0" presId="urn:microsoft.com/office/officeart/2008/layout/RadialCluster"/>
    <dgm:cxn modelId="{01163186-A2BF-49D0-98A1-88621CD2B213}" type="presParOf" srcId="{7DB78F1E-97C2-4EF6-8C73-A6BB0D91F87C}" destId="{F31A0F1C-97EB-4C3F-8670-663D6C248407}" srcOrd="1" destOrd="0" presId="urn:microsoft.com/office/officeart/2008/layout/RadialCluster"/>
    <dgm:cxn modelId="{F1E0CE12-0D07-4602-BEC3-852109A2C99D}" type="presParOf" srcId="{7DB78F1E-97C2-4EF6-8C73-A6BB0D91F87C}" destId="{55CB7388-79DC-48DF-8AAF-0A3E80D7A523}" srcOrd="2" destOrd="0" presId="urn:microsoft.com/office/officeart/2008/layout/RadialCluster"/>
    <dgm:cxn modelId="{E0DDAFB9-64C6-40D5-B933-7631C7FE7704}" type="presParOf" srcId="{7DB78F1E-97C2-4EF6-8C73-A6BB0D91F87C}" destId="{DCF33370-B53C-47E6-BEEB-6AA7AAD012FE}" srcOrd="3" destOrd="0" presId="urn:microsoft.com/office/officeart/2008/layout/RadialCluster"/>
    <dgm:cxn modelId="{FF11640C-2E95-4608-BEAB-EB00F2F0EFB1}" type="presParOf" srcId="{7DB78F1E-97C2-4EF6-8C73-A6BB0D91F87C}" destId="{450912D2-0063-4ACD-84D9-EED4BE646893}" srcOrd="4" destOrd="0" presId="urn:microsoft.com/office/officeart/2008/layout/RadialCluster"/>
    <dgm:cxn modelId="{4350D975-EA3C-4FAF-A547-01F2E95B064D}" type="presParOf" srcId="{7DB78F1E-97C2-4EF6-8C73-A6BB0D91F87C}" destId="{D5A379F3-3BD7-44AE-85C5-9DF0E7DB58EC}" srcOrd="5" destOrd="0" presId="urn:microsoft.com/office/officeart/2008/layout/RadialCluster"/>
    <dgm:cxn modelId="{1D97D8F4-AE9F-4694-BE1E-6D0CA3256392}" type="presParOf" srcId="{7DB78F1E-97C2-4EF6-8C73-A6BB0D91F87C}" destId="{4C198690-63E9-4EAF-88AF-5057C47F5E4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1CE11-DC75-433E-BB0D-5194D5BBE8F3}">
      <dsp:nvSpPr>
        <dsp:cNvPr id="0" name=""/>
        <dsp:cNvSpPr/>
      </dsp:nvSpPr>
      <dsp:spPr>
        <a:xfrm>
          <a:off x="1606383" y="2277124"/>
          <a:ext cx="1928133" cy="1653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Архитектура</a:t>
          </a:r>
          <a:endParaRPr lang="ru-RU" sz="1200" kern="1200" dirty="0"/>
        </a:p>
      </dsp:txBody>
      <dsp:txXfrm>
        <a:off x="1687100" y="2357841"/>
        <a:ext cx="1766699" cy="1492062"/>
      </dsp:txXfrm>
    </dsp:sp>
    <dsp:sp modelId="{F31A0F1C-97EB-4C3F-8670-663D6C248407}">
      <dsp:nvSpPr>
        <dsp:cNvPr id="0" name=""/>
        <dsp:cNvSpPr/>
      </dsp:nvSpPr>
      <dsp:spPr>
        <a:xfrm rot="16084353">
          <a:off x="1971474" y="1724868"/>
          <a:ext cx="11051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5135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B7388-79DC-48DF-8AAF-0A3E80D7A523}">
      <dsp:nvSpPr>
        <dsp:cNvPr id="0" name=""/>
        <dsp:cNvSpPr/>
      </dsp:nvSpPr>
      <dsp:spPr>
        <a:xfrm>
          <a:off x="1789411" y="0"/>
          <a:ext cx="1392628" cy="1172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Прочность</a:t>
          </a:r>
          <a:endParaRPr lang="ru-RU" sz="1800" kern="1200" dirty="0"/>
        </a:p>
      </dsp:txBody>
      <dsp:txXfrm>
        <a:off x="1846653" y="57242"/>
        <a:ext cx="1278144" cy="1058129"/>
      </dsp:txXfrm>
    </dsp:sp>
    <dsp:sp modelId="{DCF33370-B53C-47E6-BEEB-6AA7AAD012FE}">
      <dsp:nvSpPr>
        <dsp:cNvPr id="0" name=""/>
        <dsp:cNvSpPr/>
      </dsp:nvSpPr>
      <dsp:spPr>
        <a:xfrm rot="2052080">
          <a:off x="3495434" y="3886117"/>
          <a:ext cx="4519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1992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912D2-0063-4ACD-84D9-EED4BE646893}">
      <dsp:nvSpPr>
        <dsp:cNvPr id="0" name=""/>
        <dsp:cNvSpPr/>
      </dsp:nvSpPr>
      <dsp:spPr>
        <a:xfrm>
          <a:off x="3908345" y="3778579"/>
          <a:ext cx="1405915" cy="1424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Польза</a:t>
          </a:r>
          <a:endParaRPr lang="ru-RU" sz="2600" kern="1200" dirty="0"/>
        </a:p>
      </dsp:txBody>
      <dsp:txXfrm>
        <a:off x="3976976" y="3847210"/>
        <a:ext cx="1268653" cy="1287387"/>
      </dsp:txXfrm>
    </dsp:sp>
    <dsp:sp modelId="{D5A379F3-3BD7-44AE-85C5-9DF0E7DB58EC}">
      <dsp:nvSpPr>
        <dsp:cNvPr id="0" name=""/>
        <dsp:cNvSpPr/>
      </dsp:nvSpPr>
      <dsp:spPr>
        <a:xfrm rot="8803544">
          <a:off x="1227011" y="3849889"/>
          <a:ext cx="4132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3247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98690-63E9-4EAF-88AF-5057C47F5E4D}">
      <dsp:nvSpPr>
        <dsp:cNvPr id="0" name=""/>
        <dsp:cNvSpPr/>
      </dsp:nvSpPr>
      <dsp:spPr>
        <a:xfrm>
          <a:off x="-201693" y="3683071"/>
          <a:ext cx="1462579" cy="1520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Красота</a:t>
          </a:r>
          <a:endParaRPr lang="ru-RU" sz="2500" kern="1200" dirty="0"/>
        </a:p>
      </dsp:txBody>
      <dsp:txXfrm>
        <a:off x="-130296" y="3754468"/>
        <a:ext cx="1319785" cy="1377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AE46-CA3F-476D-92F6-63D93DDDEFD6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8CFF8-7D18-4285-B95C-3B9FA481C2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201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effectLst>
                  <a:reflection blurRad="6350" stA="0" endPos="45500" dir="5400000" sy="-100000" algn="bl" rotWithShape="0"/>
                </a:effectLst>
              </a:rPr>
              <a:t>Геометрия как искусство</a:t>
            </a:r>
            <a:endParaRPr lang="ru-RU" sz="4400" dirty="0">
              <a:effectLst>
                <a:reflection blurRad="6350" stA="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126210"/>
            <a:ext cx="417646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«Портрет четы </a:t>
            </a:r>
            <a:r>
              <a:rPr lang="ru-RU" sz="2000" dirty="0" err="1" smtClean="0"/>
              <a:t>Арнольфини</a:t>
            </a:r>
            <a:r>
              <a:rPr lang="ru-RU" sz="2000" dirty="0" smtClean="0"/>
              <a:t>» Ян </a:t>
            </a:r>
            <a:r>
              <a:rPr lang="ru-RU" sz="2000" dirty="0" err="1" smtClean="0"/>
              <a:t>ван</a:t>
            </a:r>
            <a:r>
              <a:rPr lang="ru-RU" sz="2000" dirty="0" smtClean="0"/>
              <a:t> </a:t>
            </a:r>
            <a:r>
              <a:rPr lang="ru-RU" sz="2000" dirty="0" err="1" smtClean="0"/>
              <a:t>Эйк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836712"/>
            <a:ext cx="353853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032" y="692696"/>
            <a:ext cx="3358505" cy="310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4126210"/>
            <a:ext cx="463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«Автопортрет в выпуклом зеркале»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Пармиджанинно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764704"/>
            <a:ext cx="8229600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/>
              <a:t>Перспектива открыла </a:t>
            </a:r>
            <a:r>
              <a:rPr lang="ru-RU" sz="2800" dirty="0"/>
              <a:t>перед живописцами небывалые возможности. Впервые у художников появился геометрический метод изображения не отдельного предмета, а всего видимого трехмерного пространства, всего окружающего мира.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5715016"/>
            <a:ext cx="7000924" cy="85727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tx2"/>
                </a:solidFill>
              </a:rPr>
              <a:t/>
            </a:r>
            <a:br>
              <a:rPr lang="ru-RU" sz="4400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620065004"/>
              </p:ext>
            </p:extLst>
          </p:nvPr>
        </p:nvGraphicFramePr>
        <p:xfrm>
          <a:off x="1835696" y="548680"/>
          <a:ext cx="5112568" cy="5203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59632" y="764704"/>
            <a:ext cx="6120680" cy="309634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dirty="0" smtClean="0">
                <a:latin typeface="Times New Roman" pitchFamily="18" charset="0"/>
              </a:rPr>
              <a:t> </a:t>
            </a:r>
            <a:endParaRPr lang="ru-RU" sz="2800" i="1" dirty="0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988840"/>
            <a:ext cx="7704856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«Прошли века, но роль геометрии не изменилась. Она по прежнему остаётся грамматикой архитектора.»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/</a:t>
            </a:r>
            <a:r>
              <a:rPr lang="ru-RU" sz="2800" dirty="0" err="1" smtClean="0"/>
              <a:t>Ле</a:t>
            </a:r>
            <a:r>
              <a:rPr lang="ru-RU" sz="2800" dirty="0" smtClean="0"/>
              <a:t> Корбюзье/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1922">
        <p15:prstTrans prst="peelOff"/>
      </p:transition>
    </mc:Choice>
    <mc:Fallback>
      <p:transition spd="slow" advTm="11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  <p:bldP spid="14339" grpId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убические дома в Роттердаме, Нидерлан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7"/>
            <a:ext cx="4421987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мплекс &quot;Хабитат 67&quot; в Монреале, Кана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7196"/>
            <a:ext cx="4378746" cy="30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16" y="3447195"/>
            <a:ext cx="3852428" cy="31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6204">
        <p:split orient="vert"/>
      </p:transition>
    </mc:Choice>
    <mc:Fallback>
      <p:transition spd="slow" advTm="620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11413" y="333375"/>
            <a:ext cx="6400800" cy="4495800"/>
          </a:xfrm>
        </p:spPr>
        <p:txBody>
          <a:bodyPr/>
          <a:lstStyle/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2050" name="Picture 2" descr="10 самых интересных и необычных зданий ми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34649"/>
            <a:ext cx="3782194" cy="337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946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59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применение многогранников в архитек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4333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s02.infourok.ru/uploads/ex/0a7f/0007d2ae-c679feab/hello_html_mf84ca8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049904" cy="268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40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loveopium.ru/content/2011/04/7f4b6ec2e9e6_11232/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9"/>
            <a:ext cx="4396489" cy="316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imetygorodov.ru/wp-content/uploads/2016/04/sphere_20-1024x5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73564"/>
            <a:ext cx="5028879" cy="27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</a:rPr>
              <a:t> </a:t>
            </a:r>
            <a:endParaRPr lang="ru-RU" dirty="0" smtClean="0"/>
          </a:p>
        </p:txBody>
      </p:sp>
      <p:pic>
        <p:nvPicPr>
          <p:cNvPr id="3074" name="Picture 2" descr="https://ds04.infourok.ru/uploads/ex/1136/00068d5d-e9844e3f/hello_html_37f343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468477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рхитектурные формы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952" y="116632"/>
            <a:ext cx="454299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92">
        <p:fade/>
      </p:transition>
    </mc:Choice>
    <mc:Fallback>
      <p:transition spd="med" advTm="80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7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WordArt 4"/>
          <p:cNvSpPr>
            <a:spLocks noChangeArrowheads="1" noChangeShapeType="1" noTextEdit="1"/>
          </p:cNvSpPr>
          <p:nvPr/>
        </p:nvSpPr>
        <p:spPr bwMode="auto">
          <a:xfrm>
            <a:off x="1692275" y="620713"/>
            <a:ext cx="6334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15616" y="2708275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Геометрия – наука, без которой невозможно представить нашу жизнь. Геометрические знания полезны везде, даже в совершенно различных сферах деятельности.</a:t>
            </a:r>
          </a:p>
          <a:p>
            <a:pPr marL="45720" indent="0">
              <a:buNone/>
            </a:pPr>
            <a:r>
              <a:rPr lang="ru-RU" dirty="0" smtClean="0"/>
              <a:t>             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     Геометрия вокруг нас.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2092" y="7647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Заключение         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1124744"/>
            <a:ext cx="7416824" cy="39604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ru-RU" sz="3200" dirty="0" smtClean="0"/>
              <a:t>Искусство </a:t>
            </a:r>
            <a:r>
              <a:rPr lang="ru-RU" sz="3200" dirty="0"/>
              <a:t>решать геометрические задачи чем-то напоминает трюки иллюзионистов - иногда, даже зная решение задачи, трудно понять, как можно было до него додуматься. </a:t>
            </a:r>
            <a:br>
              <a:rPr lang="ru-RU" sz="3200" dirty="0"/>
            </a:br>
            <a:r>
              <a:rPr lang="ru-RU" sz="3200" dirty="0"/>
              <a:t>/И. Д. Новиков/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18"/>
            <a:ext cx="2971792" cy="7747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None/>
            </a:pPr>
            <a:r>
              <a:rPr lang="ru-RU" dirty="0" smtClean="0"/>
              <a:t>Вывод</a:t>
            </a:r>
          </a:p>
        </p:txBody>
      </p:sp>
      <p:sp>
        <p:nvSpPr>
          <p:cNvPr id="129028" name="WordArt 4"/>
          <p:cNvSpPr>
            <a:spLocks noChangeArrowheads="1" noChangeShapeType="1" noTextEdit="1"/>
          </p:cNvSpPr>
          <p:nvPr/>
        </p:nvSpPr>
        <p:spPr bwMode="auto">
          <a:xfrm>
            <a:off x="3348038" y="404813"/>
            <a:ext cx="2062162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6400800" cy="347472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 smtClean="0"/>
              <a:t>Изучая теоретический материал, мною была рассмотрена  история возникновения и развития геометрии в искусстве. Я изучила различные виды архитектурных сооружений.</a:t>
            </a:r>
          </a:p>
          <a:p>
            <a:pPr marL="45720" indent="0">
              <a:buNone/>
            </a:pPr>
            <a:r>
              <a:rPr lang="ru-RU" dirty="0" smtClean="0"/>
              <a:t>В архитектуре каждого из рассмотренных мною зданий просматриваются геометрические формы, которые выполнены по тем или иным геометрическим законам. Проанализировав геометрические стили в живописи, я убедилась, что все они сводятся к изображению всевозможных геометрических линий и фигур.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b="1" dirty="0" smtClean="0"/>
              <a:t>Гипотеза подтверждается. Геометрию по праву можно назвать искусством.</a:t>
            </a:r>
          </a:p>
          <a:p>
            <a:pPr marL="45720" indent="0">
              <a:buNone/>
            </a:pP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810172"/>
            <a:ext cx="726219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likef.ru/wp-content/uploads/2017/09/All_Gizah_Pyramid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4651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88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772816"/>
            <a:ext cx="8096687" cy="444510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sz="4000" dirty="0" smtClean="0"/>
              <a:t> </a:t>
            </a: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448509"/>
            <a:ext cx="420419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2492896"/>
            <a:ext cx="5072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dirty="0" smtClean="0"/>
          </a:p>
          <a:p>
            <a:pPr>
              <a:defRPr/>
            </a:pPr>
            <a:endParaRPr lang="ru-RU" sz="2000" dirty="0" smtClean="0"/>
          </a:p>
        </p:txBody>
      </p:sp>
      <p:pic>
        <p:nvPicPr>
          <p:cNvPr id="8" name="Picture 12" descr="Mobius_strip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6172"/>
            <a:ext cx="4066530" cy="3237164"/>
          </a:xfrm>
          <a:prstGeom prst="rect">
            <a:avLst/>
          </a:prstGeom>
          <a:noFill/>
          <a:ln w="25400">
            <a:solidFill>
              <a:srgbClr val="4C00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75656" y="1700808"/>
            <a:ext cx="6696744" cy="46371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/>
              <a:t>Перспектива</a:t>
            </a:r>
            <a:r>
              <a:rPr lang="ru-RU" sz="2400" dirty="0"/>
              <a:t> —  </a:t>
            </a:r>
            <a:r>
              <a:rPr lang="ru-RU" sz="2400" dirty="0" smtClean="0"/>
              <a:t>(</a:t>
            </a:r>
            <a:r>
              <a:rPr lang="ru-RU" sz="2400" dirty="0"/>
              <a:t>франц. </a:t>
            </a:r>
            <a:r>
              <a:rPr lang="ru-RU" sz="2400" dirty="0" err="1"/>
              <a:t>perspective</a:t>
            </a:r>
            <a:r>
              <a:rPr lang="ru-RU" sz="2400" dirty="0"/>
              <a:t>, от лат. </a:t>
            </a:r>
            <a:r>
              <a:rPr lang="en-US" sz="2400" dirty="0" smtClean="0"/>
              <a:t>P</a:t>
            </a:r>
            <a:r>
              <a:rPr lang="ru-RU" sz="2400" dirty="0" err="1" smtClean="0"/>
              <a:t>erspicio</a:t>
            </a:r>
            <a:r>
              <a:rPr lang="ru-RU" sz="2400" dirty="0" smtClean="0"/>
              <a:t> </a:t>
            </a:r>
            <a:r>
              <a:rPr lang="ru-RU" sz="2400" dirty="0"/>
              <a:t>смотреть сквозь, проникать </a:t>
            </a:r>
            <a:r>
              <a:rPr lang="ru-RU" sz="2400" dirty="0" smtClean="0"/>
              <a:t>взором), </a:t>
            </a:r>
            <a:r>
              <a:rPr lang="ru-RU" sz="2400" dirty="0"/>
              <a:t>система изображения объёмных тел на плоскости, передающая их собственную пространственную структуру и расположение в пространстве, в том числе удалённость от наблюдателя</a:t>
            </a:r>
            <a:r>
              <a:rPr lang="ru-RU" sz="2400" dirty="0" smtClean="0"/>
              <a:t>.</a:t>
            </a:r>
          </a:p>
          <a:p>
            <a:pPr marL="45720" indent="0">
              <a:buNone/>
            </a:pPr>
            <a:r>
              <a:rPr lang="ru-RU" sz="2400" dirty="0" smtClean="0"/>
              <a:t>Одной из основных является линейная перспектива.</a:t>
            </a:r>
            <a:endParaRPr lang="ru-RU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Прямая линейная перспектива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700808"/>
            <a:ext cx="3964724" cy="4320480"/>
          </a:xfrm>
        </p:spPr>
        <p:txBody>
          <a:bodyPr>
            <a:noAutofit/>
          </a:bodyPr>
          <a:lstStyle/>
          <a:p>
            <a:r>
              <a:rPr lang="ru-RU" sz="2000" dirty="0"/>
              <a:t>Она рассчитана на неподвижную точку зрения и предполагает единую точку схождения на линии горизонта (предметы пропорционально уменьшаются по мере удаления их от переднего плана</a:t>
            </a:r>
            <a:r>
              <a:rPr lang="ru-RU" sz="2000" dirty="0" smtClean="0"/>
              <a:t>).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Прямая </a:t>
            </a:r>
            <a:r>
              <a:rPr lang="ru-RU" sz="2000" dirty="0"/>
              <a:t>перспектива долго признавалась как единственное верное отражение мира в картинной плоскости.</a:t>
            </a: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882528" cy="278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22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Обратная линейная перспектива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420888"/>
            <a:ext cx="3924873" cy="3216432"/>
          </a:xfrm>
        </p:spPr>
        <p:txBody>
          <a:bodyPr>
            <a:noAutofit/>
          </a:bodyPr>
          <a:lstStyle/>
          <a:p>
            <a:r>
              <a:rPr lang="ru-RU" sz="2000" dirty="0"/>
              <a:t>Это вид перспективы, применявшийся, к примеру, в византийской и древнерусской живописи, когда предметы представляются увеличивающимися по мере удаления от зрителя. Созданное изображение при этом имеет несколько горизонтов, точек зрения и другие особенности.</a:t>
            </a: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1"/>
            <a:ext cx="3024336" cy="278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8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7404" y="1556792"/>
            <a:ext cx="4248472" cy="417646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sz="3600" dirty="0" smtClean="0"/>
              <a:t>Теория перспективы Брунеллески «Троица» Мазаччо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52839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293096"/>
            <a:ext cx="6758136" cy="2081168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/>
              <a:t>Паоло </a:t>
            </a:r>
            <a:r>
              <a:rPr lang="ru-RU" sz="4000" dirty="0" err="1" smtClean="0"/>
              <a:t>Уччело</a:t>
            </a:r>
            <a:r>
              <a:rPr lang="ru-RU" sz="4000" dirty="0" smtClean="0"/>
              <a:t> «Битва при Сан-Романо»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70303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5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4|0.8|0.7|0.7|0.7|0.6|0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1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1.2|0.9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1220</TotalTime>
  <Words>310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Геометрия как искусство</vt:lpstr>
      <vt:lpstr>Слайд 2</vt:lpstr>
      <vt:lpstr>Слайд 3</vt:lpstr>
      <vt:lpstr> </vt:lpstr>
      <vt:lpstr>Слайд 5</vt:lpstr>
      <vt:lpstr>Прямая линейная перспектива</vt:lpstr>
      <vt:lpstr>Обратная линейная перспектива</vt:lpstr>
      <vt:lpstr>Теория перспективы Брунеллески «Троица» Мазаччо</vt:lpstr>
      <vt:lpstr>Паоло Уччело «Битва при Сан-Романо»</vt:lpstr>
      <vt:lpstr>«Портрет четы Арнольфини» Ян ван Эйк</vt:lpstr>
      <vt:lpstr>Слайд 11</vt:lpstr>
      <vt:lpstr> </vt:lpstr>
      <vt:lpstr>Слайд 13</vt:lpstr>
      <vt:lpstr>Слайд 14</vt:lpstr>
      <vt:lpstr>Слайд 15</vt:lpstr>
      <vt:lpstr>Слайд 16</vt:lpstr>
      <vt:lpstr>Слайд 17</vt:lpstr>
      <vt:lpstr>Слайд 18</vt:lpstr>
      <vt:lpstr>Заключение         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Геометрия</dc:title>
  <dc:creator>1</dc:creator>
  <cp:lastModifiedBy>apple</cp:lastModifiedBy>
  <cp:revision>75</cp:revision>
  <dcterms:created xsi:type="dcterms:W3CDTF">2016-01-21T09:02:47Z</dcterms:created>
  <dcterms:modified xsi:type="dcterms:W3CDTF">2019-02-26T06:53:01Z</dcterms:modified>
</cp:coreProperties>
</file>